
<file path=[Content_Types].xml><?xml version="1.0" encoding="utf-8"?>
<Types xmlns="http://schemas.openxmlformats.org/package/2006/content-types">
  <Default Extension="gif" ContentType="image/gif"/>
  <Default Extension="jpeg" ContentType="image/jpeg"/>
  <Default Extension="jpg" ContentType="image/jpeg"/>
  <Default Extension="mov" ContentType="video/quicktime"/>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2"/>
  </p:notesMasterIdLst>
  <p:sldIdLst>
    <p:sldId id="256" r:id="rId2"/>
    <p:sldId id="334" r:id="rId3"/>
    <p:sldId id="335" r:id="rId4"/>
    <p:sldId id="336" r:id="rId5"/>
    <p:sldId id="363" r:id="rId6"/>
    <p:sldId id="337" r:id="rId7"/>
    <p:sldId id="339" r:id="rId8"/>
    <p:sldId id="340" r:id="rId9"/>
    <p:sldId id="341" r:id="rId10"/>
    <p:sldId id="342" r:id="rId11"/>
    <p:sldId id="347" r:id="rId12"/>
    <p:sldId id="344" r:id="rId13"/>
    <p:sldId id="349" r:id="rId14"/>
    <p:sldId id="346" r:id="rId15"/>
    <p:sldId id="348" r:id="rId16"/>
    <p:sldId id="343" r:id="rId17"/>
    <p:sldId id="350" r:id="rId18"/>
    <p:sldId id="351" r:id="rId19"/>
    <p:sldId id="352" r:id="rId20"/>
    <p:sldId id="353" r:id="rId21"/>
    <p:sldId id="354" r:id="rId22"/>
    <p:sldId id="355" r:id="rId23"/>
    <p:sldId id="356" r:id="rId24"/>
    <p:sldId id="357" r:id="rId25"/>
    <p:sldId id="358" r:id="rId26"/>
    <p:sldId id="361" r:id="rId27"/>
    <p:sldId id="362" r:id="rId28"/>
    <p:sldId id="360" r:id="rId29"/>
    <p:sldId id="359" r:id="rId30"/>
    <p:sldId id="285"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E8E3B"/>
    <a:srgbClr val="FFFFF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6332"/>
    <p:restoredTop sz="96330"/>
  </p:normalViewPr>
  <p:slideViewPr>
    <p:cSldViewPr snapToGrid="0">
      <p:cViewPr varScale="1">
        <p:scale>
          <a:sx n="107" d="100"/>
          <a:sy n="107" d="100"/>
        </p:scale>
        <p:origin x="176" y="624"/>
      </p:cViewPr>
      <p:guideLst/>
    </p:cSldViewPr>
  </p:slideViewPr>
  <p:notesTextViewPr>
    <p:cViewPr>
      <p:scale>
        <a:sx n="1" d="1"/>
        <a:sy n="1" d="1"/>
      </p:scale>
      <p:origin x="0" y="0"/>
    </p:cViewPr>
  </p:notesTextViewPr>
  <p:notesViewPr>
    <p:cSldViewPr snapToGrid="0">
      <p:cViewPr varScale="1">
        <p:scale>
          <a:sx n="96" d="100"/>
          <a:sy n="96" d="100"/>
        </p:scale>
        <p:origin x="3400" y="17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C74C8C0-0C1E-D447-A6DA-5BF9E732D1EF}" type="datetimeFigureOut">
              <a:rPr lang="en-US" smtClean="0"/>
              <a:t>9/19/25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F4414A0-4E43-B244-BF62-FDB8F38845D2}" type="slidenum">
              <a:rPr lang="en-US" smtClean="0"/>
              <a:t>‹#›</a:t>
            </a:fld>
            <a:endParaRPr lang="en-US"/>
          </a:p>
        </p:txBody>
      </p:sp>
    </p:spTree>
    <p:extLst>
      <p:ext uri="{BB962C8B-B14F-4D97-AF65-F5344CB8AC3E}">
        <p14:creationId xmlns:p14="http://schemas.microsoft.com/office/powerpoint/2010/main" val="5331261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www.youtube.com</a:t>
            </a:r>
            <a:r>
              <a:rPr lang="en-US" dirty="0"/>
              <a:t>/</a:t>
            </a:r>
            <a:r>
              <a:rPr lang="en-US" dirty="0" err="1"/>
              <a:t>watch?v</a:t>
            </a:r>
            <a:r>
              <a:rPr lang="en-US" dirty="0"/>
              <a:t>=</a:t>
            </a:r>
            <a:r>
              <a:rPr lang="en-US" dirty="0" err="1"/>
              <a:t>fJuaPyQFrYk</a:t>
            </a:r>
            <a:endParaRPr lang="en-US" dirty="0"/>
          </a:p>
          <a:p>
            <a:endParaRPr lang="en-US" dirty="0"/>
          </a:p>
        </p:txBody>
      </p:sp>
      <p:sp>
        <p:nvSpPr>
          <p:cNvPr id="4" name="Slide Number Placeholder 3"/>
          <p:cNvSpPr>
            <a:spLocks noGrp="1"/>
          </p:cNvSpPr>
          <p:nvPr>
            <p:ph type="sldNum" sz="quarter" idx="5"/>
          </p:nvPr>
        </p:nvSpPr>
        <p:spPr/>
        <p:txBody>
          <a:bodyPr/>
          <a:lstStyle/>
          <a:p>
            <a:fld id="{9F4414A0-4E43-B244-BF62-FDB8F38845D2}" type="slidenum">
              <a:rPr lang="en-US" smtClean="0"/>
              <a:t>9</a:t>
            </a:fld>
            <a:endParaRPr lang="en-US"/>
          </a:p>
        </p:txBody>
      </p:sp>
    </p:spTree>
    <p:extLst>
      <p:ext uri="{BB962C8B-B14F-4D97-AF65-F5344CB8AC3E}">
        <p14:creationId xmlns:p14="http://schemas.microsoft.com/office/powerpoint/2010/main" val="12910449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837EEE-A3CF-443A-2482-35E18D99AFC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57F8B9C-F5BA-17F9-0A1A-E9665612F76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F8F8FBE-FBBE-A0CC-FC42-3FF15B01058C}"/>
              </a:ext>
            </a:extLst>
          </p:cNvPr>
          <p:cNvSpPr>
            <a:spLocks noGrp="1"/>
          </p:cNvSpPr>
          <p:nvPr>
            <p:ph type="dt" sz="half" idx="10"/>
          </p:nvPr>
        </p:nvSpPr>
        <p:spPr/>
        <p:txBody>
          <a:bodyPr/>
          <a:lstStyle/>
          <a:p>
            <a:fld id="{D5D8E255-8371-B349-B2F5-F8C6C9FF431B}" type="datetimeFigureOut">
              <a:rPr lang="en-US" smtClean="0"/>
              <a:t>9/19/25</a:t>
            </a:fld>
            <a:endParaRPr lang="en-US"/>
          </a:p>
        </p:txBody>
      </p:sp>
      <p:sp>
        <p:nvSpPr>
          <p:cNvPr id="5" name="Footer Placeholder 4">
            <a:extLst>
              <a:ext uri="{FF2B5EF4-FFF2-40B4-BE49-F238E27FC236}">
                <a16:creationId xmlns:a16="http://schemas.microsoft.com/office/drawing/2014/main" id="{1D2E2043-136C-34E3-9B5E-AC338246D94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66856A4-24F1-F505-9F17-D7CBFCAEE78C}"/>
              </a:ext>
            </a:extLst>
          </p:cNvPr>
          <p:cNvSpPr>
            <a:spLocks noGrp="1"/>
          </p:cNvSpPr>
          <p:nvPr>
            <p:ph type="sldNum" sz="quarter" idx="12"/>
          </p:nvPr>
        </p:nvSpPr>
        <p:spPr/>
        <p:txBody>
          <a:bodyPr/>
          <a:lstStyle/>
          <a:p>
            <a:fld id="{93C475D4-DDD0-8942-A6FE-1A968215592B}" type="slidenum">
              <a:rPr lang="en-US" smtClean="0"/>
              <a:t>‹#›</a:t>
            </a:fld>
            <a:endParaRPr lang="en-US"/>
          </a:p>
        </p:txBody>
      </p:sp>
    </p:spTree>
    <p:extLst>
      <p:ext uri="{BB962C8B-B14F-4D97-AF65-F5344CB8AC3E}">
        <p14:creationId xmlns:p14="http://schemas.microsoft.com/office/powerpoint/2010/main" val="21524957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CA8AD7-CB39-F4FD-60C8-BAB75817CEF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4BE9A8A-5BCD-ACF0-C136-CDF4EF43F40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3172173-7BCD-6D53-45A8-FCA73BB2689E}"/>
              </a:ext>
            </a:extLst>
          </p:cNvPr>
          <p:cNvSpPr>
            <a:spLocks noGrp="1"/>
          </p:cNvSpPr>
          <p:nvPr>
            <p:ph type="dt" sz="half" idx="10"/>
          </p:nvPr>
        </p:nvSpPr>
        <p:spPr/>
        <p:txBody>
          <a:bodyPr/>
          <a:lstStyle/>
          <a:p>
            <a:fld id="{D5D8E255-8371-B349-B2F5-F8C6C9FF431B}" type="datetimeFigureOut">
              <a:rPr lang="en-US" smtClean="0"/>
              <a:t>9/19/25</a:t>
            </a:fld>
            <a:endParaRPr lang="en-US"/>
          </a:p>
        </p:txBody>
      </p:sp>
      <p:sp>
        <p:nvSpPr>
          <p:cNvPr id="5" name="Footer Placeholder 4">
            <a:extLst>
              <a:ext uri="{FF2B5EF4-FFF2-40B4-BE49-F238E27FC236}">
                <a16:creationId xmlns:a16="http://schemas.microsoft.com/office/drawing/2014/main" id="{B5F32C7C-335D-7160-23CE-C24A4F786C7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9DCEB18-C173-EFB3-1C85-A031B29843EC}"/>
              </a:ext>
            </a:extLst>
          </p:cNvPr>
          <p:cNvSpPr>
            <a:spLocks noGrp="1"/>
          </p:cNvSpPr>
          <p:nvPr>
            <p:ph type="sldNum" sz="quarter" idx="12"/>
          </p:nvPr>
        </p:nvSpPr>
        <p:spPr/>
        <p:txBody>
          <a:bodyPr/>
          <a:lstStyle/>
          <a:p>
            <a:fld id="{93C475D4-DDD0-8942-A6FE-1A968215592B}" type="slidenum">
              <a:rPr lang="en-US" smtClean="0"/>
              <a:t>‹#›</a:t>
            </a:fld>
            <a:endParaRPr lang="en-US"/>
          </a:p>
        </p:txBody>
      </p:sp>
    </p:spTree>
    <p:extLst>
      <p:ext uri="{BB962C8B-B14F-4D97-AF65-F5344CB8AC3E}">
        <p14:creationId xmlns:p14="http://schemas.microsoft.com/office/powerpoint/2010/main" val="7261877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C6DC207-D54F-2803-D3CC-9C09125C696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C02E1E2-9E3B-784D-3CE4-2296C22F670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06E86C-E00B-BD36-A411-67778DF47318}"/>
              </a:ext>
            </a:extLst>
          </p:cNvPr>
          <p:cNvSpPr>
            <a:spLocks noGrp="1"/>
          </p:cNvSpPr>
          <p:nvPr>
            <p:ph type="dt" sz="half" idx="10"/>
          </p:nvPr>
        </p:nvSpPr>
        <p:spPr/>
        <p:txBody>
          <a:bodyPr/>
          <a:lstStyle/>
          <a:p>
            <a:fld id="{D5D8E255-8371-B349-B2F5-F8C6C9FF431B}" type="datetimeFigureOut">
              <a:rPr lang="en-US" smtClean="0"/>
              <a:t>9/19/25</a:t>
            </a:fld>
            <a:endParaRPr lang="en-US"/>
          </a:p>
        </p:txBody>
      </p:sp>
      <p:sp>
        <p:nvSpPr>
          <p:cNvPr id="5" name="Footer Placeholder 4">
            <a:extLst>
              <a:ext uri="{FF2B5EF4-FFF2-40B4-BE49-F238E27FC236}">
                <a16:creationId xmlns:a16="http://schemas.microsoft.com/office/drawing/2014/main" id="{9B6F92B7-B14D-6AB6-B8C9-06EE3BCF47F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BC8E9E8-5085-B615-86BC-FA6AF9D53953}"/>
              </a:ext>
            </a:extLst>
          </p:cNvPr>
          <p:cNvSpPr>
            <a:spLocks noGrp="1"/>
          </p:cNvSpPr>
          <p:nvPr>
            <p:ph type="sldNum" sz="quarter" idx="12"/>
          </p:nvPr>
        </p:nvSpPr>
        <p:spPr/>
        <p:txBody>
          <a:bodyPr/>
          <a:lstStyle/>
          <a:p>
            <a:fld id="{93C475D4-DDD0-8942-A6FE-1A968215592B}" type="slidenum">
              <a:rPr lang="en-US" smtClean="0"/>
              <a:t>‹#›</a:t>
            </a:fld>
            <a:endParaRPr lang="en-US"/>
          </a:p>
        </p:txBody>
      </p:sp>
    </p:spTree>
    <p:extLst>
      <p:ext uri="{BB962C8B-B14F-4D97-AF65-F5344CB8AC3E}">
        <p14:creationId xmlns:p14="http://schemas.microsoft.com/office/powerpoint/2010/main" val="16759063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EDBEDB-C75D-A176-F1E1-2D61BD6412E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F60EA41-92F4-D93D-5DF9-8B79882ED13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3330B2-BD20-D788-65A6-746C9CD144E3}"/>
              </a:ext>
            </a:extLst>
          </p:cNvPr>
          <p:cNvSpPr>
            <a:spLocks noGrp="1"/>
          </p:cNvSpPr>
          <p:nvPr>
            <p:ph type="dt" sz="half" idx="10"/>
          </p:nvPr>
        </p:nvSpPr>
        <p:spPr/>
        <p:txBody>
          <a:bodyPr/>
          <a:lstStyle/>
          <a:p>
            <a:fld id="{D5D8E255-8371-B349-B2F5-F8C6C9FF431B}" type="datetimeFigureOut">
              <a:rPr lang="en-US" smtClean="0"/>
              <a:t>9/19/25</a:t>
            </a:fld>
            <a:endParaRPr lang="en-US"/>
          </a:p>
        </p:txBody>
      </p:sp>
      <p:sp>
        <p:nvSpPr>
          <p:cNvPr id="5" name="Footer Placeholder 4">
            <a:extLst>
              <a:ext uri="{FF2B5EF4-FFF2-40B4-BE49-F238E27FC236}">
                <a16:creationId xmlns:a16="http://schemas.microsoft.com/office/drawing/2014/main" id="{06741D4E-2093-22B2-0224-6CCBB362651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EA9B169-B36C-E793-5F8A-BFAD72B3E39E}"/>
              </a:ext>
            </a:extLst>
          </p:cNvPr>
          <p:cNvSpPr>
            <a:spLocks noGrp="1"/>
          </p:cNvSpPr>
          <p:nvPr>
            <p:ph type="sldNum" sz="quarter" idx="12"/>
          </p:nvPr>
        </p:nvSpPr>
        <p:spPr/>
        <p:txBody>
          <a:bodyPr/>
          <a:lstStyle/>
          <a:p>
            <a:fld id="{93C475D4-DDD0-8942-A6FE-1A968215592B}" type="slidenum">
              <a:rPr lang="en-US" smtClean="0"/>
              <a:t>‹#›</a:t>
            </a:fld>
            <a:endParaRPr lang="en-US"/>
          </a:p>
        </p:txBody>
      </p:sp>
    </p:spTree>
    <p:extLst>
      <p:ext uri="{BB962C8B-B14F-4D97-AF65-F5344CB8AC3E}">
        <p14:creationId xmlns:p14="http://schemas.microsoft.com/office/powerpoint/2010/main" val="33227178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2E088F-0963-1409-208E-743C84B47A0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988810C-6BA9-7DB2-3B0B-720C42B3C54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242797A-1838-CB89-1256-14F12FF16119}"/>
              </a:ext>
            </a:extLst>
          </p:cNvPr>
          <p:cNvSpPr>
            <a:spLocks noGrp="1"/>
          </p:cNvSpPr>
          <p:nvPr>
            <p:ph type="dt" sz="half" idx="10"/>
          </p:nvPr>
        </p:nvSpPr>
        <p:spPr/>
        <p:txBody>
          <a:bodyPr/>
          <a:lstStyle/>
          <a:p>
            <a:fld id="{D5D8E255-8371-B349-B2F5-F8C6C9FF431B}" type="datetimeFigureOut">
              <a:rPr lang="en-US" smtClean="0"/>
              <a:t>9/19/25</a:t>
            </a:fld>
            <a:endParaRPr lang="en-US"/>
          </a:p>
        </p:txBody>
      </p:sp>
      <p:sp>
        <p:nvSpPr>
          <p:cNvPr id="5" name="Footer Placeholder 4">
            <a:extLst>
              <a:ext uri="{FF2B5EF4-FFF2-40B4-BE49-F238E27FC236}">
                <a16:creationId xmlns:a16="http://schemas.microsoft.com/office/drawing/2014/main" id="{B21F2D03-E3A0-4FEA-0011-C37F65BB101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62F4D0B-2CE2-143E-8B6E-602564B89BC0}"/>
              </a:ext>
            </a:extLst>
          </p:cNvPr>
          <p:cNvSpPr>
            <a:spLocks noGrp="1"/>
          </p:cNvSpPr>
          <p:nvPr>
            <p:ph type="sldNum" sz="quarter" idx="12"/>
          </p:nvPr>
        </p:nvSpPr>
        <p:spPr/>
        <p:txBody>
          <a:bodyPr/>
          <a:lstStyle/>
          <a:p>
            <a:fld id="{93C475D4-DDD0-8942-A6FE-1A968215592B}" type="slidenum">
              <a:rPr lang="en-US" smtClean="0"/>
              <a:t>‹#›</a:t>
            </a:fld>
            <a:endParaRPr lang="en-US"/>
          </a:p>
        </p:txBody>
      </p:sp>
    </p:spTree>
    <p:extLst>
      <p:ext uri="{BB962C8B-B14F-4D97-AF65-F5344CB8AC3E}">
        <p14:creationId xmlns:p14="http://schemas.microsoft.com/office/powerpoint/2010/main" val="33072689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519120-C89A-B32D-C285-5A1F7A2A9F8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107ABE6-B752-F669-D1B4-AC8F049FCE4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F313714-0478-85A7-EDB7-9D329DB6126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60DCCEE-DA65-5FEA-DBE1-A4FFB71A4054}"/>
              </a:ext>
            </a:extLst>
          </p:cNvPr>
          <p:cNvSpPr>
            <a:spLocks noGrp="1"/>
          </p:cNvSpPr>
          <p:nvPr>
            <p:ph type="dt" sz="half" idx="10"/>
          </p:nvPr>
        </p:nvSpPr>
        <p:spPr/>
        <p:txBody>
          <a:bodyPr/>
          <a:lstStyle/>
          <a:p>
            <a:fld id="{D5D8E255-8371-B349-B2F5-F8C6C9FF431B}" type="datetimeFigureOut">
              <a:rPr lang="en-US" smtClean="0"/>
              <a:t>9/19/25</a:t>
            </a:fld>
            <a:endParaRPr lang="en-US"/>
          </a:p>
        </p:txBody>
      </p:sp>
      <p:sp>
        <p:nvSpPr>
          <p:cNvPr id="6" name="Footer Placeholder 5">
            <a:extLst>
              <a:ext uri="{FF2B5EF4-FFF2-40B4-BE49-F238E27FC236}">
                <a16:creationId xmlns:a16="http://schemas.microsoft.com/office/drawing/2014/main" id="{B3AFB5A0-AAA7-A256-BA01-54C1A2476C1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DDF0E0C-8C61-C6B0-8D2F-98C1C0F1BFE2}"/>
              </a:ext>
            </a:extLst>
          </p:cNvPr>
          <p:cNvSpPr>
            <a:spLocks noGrp="1"/>
          </p:cNvSpPr>
          <p:nvPr>
            <p:ph type="sldNum" sz="quarter" idx="12"/>
          </p:nvPr>
        </p:nvSpPr>
        <p:spPr/>
        <p:txBody>
          <a:bodyPr/>
          <a:lstStyle/>
          <a:p>
            <a:fld id="{93C475D4-DDD0-8942-A6FE-1A968215592B}" type="slidenum">
              <a:rPr lang="en-US" smtClean="0"/>
              <a:t>‹#›</a:t>
            </a:fld>
            <a:endParaRPr lang="en-US"/>
          </a:p>
        </p:txBody>
      </p:sp>
    </p:spTree>
    <p:extLst>
      <p:ext uri="{BB962C8B-B14F-4D97-AF65-F5344CB8AC3E}">
        <p14:creationId xmlns:p14="http://schemas.microsoft.com/office/powerpoint/2010/main" val="22460476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AE5963-B75A-5C26-1085-A924CA35050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91618E1-9250-45C9-B6CB-F5EC9FCD44F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C64F8B2-EBF4-1934-4B10-E0E23D984E0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15E85D9-CA66-2837-5A04-B23B8660650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2E643F1-9724-47B2-6CDC-D890213F27B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5301FAC-E8AC-52D9-1A16-B217F1A60C6F}"/>
              </a:ext>
            </a:extLst>
          </p:cNvPr>
          <p:cNvSpPr>
            <a:spLocks noGrp="1"/>
          </p:cNvSpPr>
          <p:nvPr>
            <p:ph type="dt" sz="half" idx="10"/>
          </p:nvPr>
        </p:nvSpPr>
        <p:spPr/>
        <p:txBody>
          <a:bodyPr/>
          <a:lstStyle/>
          <a:p>
            <a:fld id="{D5D8E255-8371-B349-B2F5-F8C6C9FF431B}" type="datetimeFigureOut">
              <a:rPr lang="en-US" smtClean="0"/>
              <a:t>9/19/25</a:t>
            </a:fld>
            <a:endParaRPr lang="en-US"/>
          </a:p>
        </p:txBody>
      </p:sp>
      <p:sp>
        <p:nvSpPr>
          <p:cNvPr id="8" name="Footer Placeholder 7">
            <a:extLst>
              <a:ext uri="{FF2B5EF4-FFF2-40B4-BE49-F238E27FC236}">
                <a16:creationId xmlns:a16="http://schemas.microsoft.com/office/drawing/2014/main" id="{EF5BFE5D-39D1-6E86-A570-37A00E3A73A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44A485E-6264-CBC0-1FF3-552D8DDBFDC4}"/>
              </a:ext>
            </a:extLst>
          </p:cNvPr>
          <p:cNvSpPr>
            <a:spLocks noGrp="1"/>
          </p:cNvSpPr>
          <p:nvPr>
            <p:ph type="sldNum" sz="quarter" idx="12"/>
          </p:nvPr>
        </p:nvSpPr>
        <p:spPr/>
        <p:txBody>
          <a:bodyPr/>
          <a:lstStyle/>
          <a:p>
            <a:fld id="{93C475D4-DDD0-8942-A6FE-1A968215592B}" type="slidenum">
              <a:rPr lang="en-US" smtClean="0"/>
              <a:t>‹#›</a:t>
            </a:fld>
            <a:endParaRPr lang="en-US"/>
          </a:p>
        </p:txBody>
      </p:sp>
    </p:spTree>
    <p:extLst>
      <p:ext uri="{BB962C8B-B14F-4D97-AF65-F5344CB8AC3E}">
        <p14:creationId xmlns:p14="http://schemas.microsoft.com/office/powerpoint/2010/main" val="16447026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F4FFF0-D8D3-C301-C696-45BC20EBE18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281B914-1337-0FD9-892B-B99F460A2A02}"/>
              </a:ext>
            </a:extLst>
          </p:cNvPr>
          <p:cNvSpPr>
            <a:spLocks noGrp="1"/>
          </p:cNvSpPr>
          <p:nvPr>
            <p:ph type="dt" sz="half" idx="10"/>
          </p:nvPr>
        </p:nvSpPr>
        <p:spPr/>
        <p:txBody>
          <a:bodyPr/>
          <a:lstStyle/>
          <a:p>
            <a:fld id="{D5D8E255-8371-B349-B2F5-F8C6C9FF431B}" type="datetimeFigureOut">
              <a:rPr lang="en-US" smtClean="0"/>
              <a:t>9/19/25</a:t>
            </a:fld>
            <a:endParaRPr lang="en-US"/>
          </a:p>
        </p:txBody>
      </p:sp>
      <p:sp>
        <p:nvSpPr>
          <p:cNvPr id="4" name="Footer Placeholder 3">
            <a:extLst>
              <a:ext uri="{FF2B5EF4-FFF2-40B4-BE49-F238E27FC236}">
                <a16:creationId xmlns:a16="http://schemas.microsoft.com/office/drawing/2014/main" id="{1FC03B48-34D2-3263-7740-5983D6F7F09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7575E22-D3FA-A3BE-F2D4-6CCB10CD9467}"/>
              </a:ext>
            </a:extLst>
          </p:cNvPr>
          <p:cNvSpPr>
            <a:spLocks noGrp="1"/>
          </p:cNvSpPr>
          <p:nvPr>
            <p:ph type="sldNum" sz="quarter" idx="12"/>
          </p:nvPr>
        </p:nvSpPr>
        <p:spPr/>
        <p:txBody>
          <a:bodyPr/>
          <a:lstStyle/>
          <a:p>
            <a:fld id="{93C475D4-DDD0-8942-A6FE-1A968215592B}" type="slidenum">
              <a:rPr lang="en-US" smtClean="0"/>
              <a:t>‹#›</a:t>
            </a:fld>
            <a:endParaRPr lang="en-US"/>
          </a:p>
        </p:txBody>
      </p:sp>
    </p:spTree>
    <p:extLst>
      <p:ext uri="{BB962C8B-B14F-4D97-AF65-F5344CB8AC3E}">
        <p14:creationId xmlns:p14="http://schemas.microsoft.com/office/powerpoint/2010/main" val="32488142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3DE6F61-7AE2-FCC6-43FD-ED979C4E6A33}"/>
              </a:ext>
            </a:extLst>
          </p:cNvPr>
          <p:cNvSpPr>
            <a:spLocks noGrp="1"/>
          </p:cNvSpPr>
          <p:nvPr>
            <p:ph type="dt" sz="half" idx="10"/>
          </p:nvPr>
        </p:nvSpPr>
        <p:spPr/>
        <p:txBody>
          <a:bodyPr/>
          <a:lstStyle/>
          <a:p>
            <a:fld id="{D5D8E255-8371-B349-B2F5-F8C6C9FF431B}" type="datetimeFigureOut">
              <a:rPr lang="en-US" smtClean="0"/>
              <a:t>9/19/25</a:t>
            </a:fld>
            <a:endParaRPr lang="en-US"/>
          </a:p>
        </p:txBody>
      </p:sp>
      <p:sp>
        <p:nvSpPr>
          <p:cNvPr id="3" name="Footer Placeholder 2">
            <a:extLst>
              <a:ext uri="{FF2B5EF4-FFF2-40B4-BE49-F238E27FC236}">
                <a16:creationId xmlns:a16="http://schemas.microsoft.com/office/drawing/2014/main" id="{B5772E01-7045-0DD5-9E9A-B9D643B3B95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F433559-F5B7-5AA5-561B-0308F9F19CD9}"/>
              </a:ext>
            </a:extLst>
          </p:cNvPr>
          <p:cNvSpPr>
            <a:spLocks noGrp="1"/>
          </p:cNvSpPr>
          <p:nvPr>
            <p:ph type="sldNum" sz="quarter" idx="12"/>
          </p:nvPr>
        </p:nvSpPr>
        <p:spPr/>
        <p:txBody>
          <a:bodyPr/>
          <a:lstStyle/>
          <a:p>
            <a:fld id="{93C475D4-DDD0-8942-A6FE-1A968215592B}" type="slidenum">
              <a:rPr lang="en-US" smtClean="0"/>
              <a:t>‹#›</a:t>
            </a:fld>
            <a:endParaRPr lang="en-US"/>
          </a:p>
        </p:txBody>
      </p:sp>
    </p:spTree>
    <p:extLst>
      <p:ext uri="{BB962C8B-B14F-4D97-AF65-F5344CB8AC3E}">
        <p14:creationId xmlns:p14="http://schemas.microsoft.com/office/powerpoint/2010/main" val="16227544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062457-9C61-FB3A-E090-794F70CCCC4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D50A638-5B5A-F81F-B2BB-7D4BC2CCD8B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C6FA28D-530E-D553-BD5E-0834C695629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531CD66-9BCC-71D8-DC72-F5912A2DE9D4}"/>
              </a:ext>
            </a:extLst>
          </p:cNvPr>
          <p:cNvSpPr>
            <a:spLocks noGrp="1"/>
          </p:cNvSpPr>
          <p:nvPr>
            <p:ph type="dt" sz="half" idx="10"/>
          </p:nvPr>
        </p:nvSpPr>
        <p:spPr/>
        <p:txBody>
          <a:bodyPr/>
          <a:lstStyle/>
          <a:p>
            <a:fld id="{D5D8E255-8371-B349-B2F5-F8C6C9FF431B}" type="datetimeFigureOut">
              <a:rPr lang="en-US" smtClean="0"/>
              <a:t>9/19/25</a:t>
            </a:fld>
            <a:endParaRPr lang="en-US"/>
          </a:p>
        </p:txBody>
      </p:sp>
      <p:sp>
        <p:nvSpPr>
          <p:cNvPr id="6" name="Footer Placeholder 5">
            <a:extLst>
              <a:ext uri="{FF2B5EF4-FFF2-40B4-BE49-F238E27FC236}">
                <a16:creationId xmlns:a16="http://schemas.microsoft.com/office/drawing/2014/main" id="{23B4C7AA-84C9-DE87-FFC9-13E44AFAF4D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C813F64-36A6-C563-B8F8-7149E9CCD900}"/>
              </a:ext>
            </a:extLst>
          </p:cNvPr>
          <p:cNvSpPr>
            <a:spLocks noGrp="1"/>
          </p:cNvSpPr>
          <p:nvPr>
            <p:ph type="sldNum" sz="quarter" idx="12"/>
          </p:nvPr>
        </p:nvSpPr>
        <p:spPr/>
        <p:txBody>
          <a:bodyPr/>
          <a:lstStyle/>
          <a:p>
            <a:fld id="{93C475D4-DDD0-8942-A6FE-1A968215592B}" type="slidenum">
              <a:rPr lang="en-US" smtClean="0"/>
              <a:t>‹#›</a:t>
            </a:fld>
            <a:endParaRPr lang="en-US"/>
          </a:p>
        </p:txBody>
      </p:sp>
    </p:spTree>
    <p:extLst>
      <p:ext uri="{BB962C8B-B14F-4D97-AF65-F5344CB8AC3E}">
        <p14:creationId xmlns:p14="http://schemas.microsoft.com/office/powerpoint/2010/main" val="38444948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E4AE18-9F94-F919-8625-C0724FDF26E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D6D54EC-1B48-2A18-CDF8-E331B4674BB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6EC52F0-4853-2AF7-6240-A9A13CC4345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CF48310-14CE-7E1E-AC35-4A75EA9F6108}"/>
              </a:ext>
            </a:extLst>
          </p:cNvPr>
          <p:cNvSpPr>
            <a:spLocks noGrp="1"/>
          </p:cNvSpPr>
          <p:nvPr>
            <p:ph type="dt" sz="half" idx="10"/>
          </p:nvPr>
        </p:nvSpPr>
        <p:spPr/>
        <p:txBody>
          <a:bodyPr/>
          <a:lstStyle/>
          <a:p>
            <a:fld id="{D5D8E255-8371-B349-B2F5-F8C6C9FF431B}" type="datetimeFigureOut">
              <a:rPr lang="en-US" smtClean="0"/>
              <a:t>9/19/25</a:t>
            </a:fld>
            <a:endParaRPr lang="en-US"/>
          </a:p>
        </p:txBody>
      </p:sp>
      <p:sp>
        <p:nvSpPr>
          <p:cNvPr id="6" name="Footer Placeholder 5">
            <a:extLst>
              <a:ext uri="{FF2B5EF4-FFF2-40B4-BE49-F238E27FC236}">
                <a16:creationId xmlns:a16="http://schemas.microsoft.com/office/drawing/2014/main" id="{9B0B3B96-74D7-0A95-CBCC-E43B376DA74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7DE2FF1-191F-F55E-1038-7A84E40738DD}"/>
              </a:ext>
            </a:extLst>
          </p:cNvPr>
          <p:cNvSpPr>
            <a:spLocks noGrp="1"/>
          </p:cNvSpPr>
          <p:nvPr>
            <p:ph type="sldNum" sz="quarter" idx="12"/>
          </p:nvPr>
        </p:nvSpPr>
        <p:spPr/>
        <p:txBody>
          <a:bodyPr/>
          <a:lstStyle/>
          <a:p>
            <a:fld id="{93C475D4-DDD0-8942-A6FE-1A968215592B}" type="slidenum">
              <a:rPr lang="en-US" smtClean="0"/>
              <a:t>‹#›</a:t>
            </a:fld>
            <a:endParaRPr lang="en-US"/>
          </a:p>
        </p:txBody>
      </p:sp>
    </p:spTree>
    <p:extLst>
      <p:ext uri="{BB962C8B-B14F-4D97-AF65-F5344CB8AC3E}">
        <p14:creationId xmlns:p14="http://schemas.microsoft.com/office/powerpoint/2010/main" val="15363417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A368CCB-F95C-78B8-AB3B-75046B538E1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CB051CA-AE6B-5AD3-B31B-D128E8361EC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0A44A3A-5FE8-9765-97A4-8D78B80645D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5D8E255-8371-B349-B2F5-F8C6C9FF431B}" type="datetimeFigureOut">
              <a:rPr lang="en-US" smtClean="0"/>
              <a:t>9/19/25</a:t>
            </a:fld>
            <a:endParaRPr lang="en-US"/>
          </a:p>
        </p:txBody>
      </p:sp>
      <p:sp>
        <p:nvSpPr>
          <p:cNvPr id="5" name="Footer Placeholder 4">
            <a:extLst>
              <a:ext uri="{FF2B5EF4-FFF2-40B4-BE49-F238E27FC236}">
                <a16:creationId xmlns:a16="http://schemas.microsoft.com/office/drawing/2014/main" id="{9F477786-E37B-BA0A-FBBA-967E2DAF5F6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1B0ED85-D531-06A4-DD93-B6A9AC1AC78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3C475D4-DDD0-8942-A6FE-1A968215592B}" type="slidenum">
              <a:rPr lang="en-US" smtClean="0"/>
              <a:t>‹#›</a:t>
            </a:fld>
            <a:endParaRPr lang="en-US"/>
          </a:p>
        </p:txBody>
      </p:sp>
    </p:spTree>
    <p:extLst>
      <p:ext uri="{BB962C8B-B14F-4D97-AF65-F5344CB8AC3E}">
        <p14:creationId xmlns:p14="http://schemas.microsoft.com/office/powerpoint/2010/main" val="128540008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6.xml"/><Relationship Id="rId5" Type="http://schemas.openxmlformats.org/officeDocument/2006/relationships/hyperlink" Target="http://www.ca4e.com/ref" TargetMode="External"/><Relationship Id="rId4" Type="http://schemas.openxmlformats.org/officeDocument/2006/relationships/image" Target="../media/image20.jpeg"/></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image" Target="../media/image16.png"/><Relationship Id="rId1" Type="http://schemas.openxmlformats.org/officeDocument/2006/relationships/slideLayout" Target="../slideLayouts/slideLayout6.xml"/><Relationship Id="rId5" Type="http://schemas.openxmlformats.org/officeDocument/2006/relationships/hyperlink" Target="http://www.ca4e.com/ref" TargetMode="External"/><Relationship Id="rId4" Type="http://schemas.openxmlformats.org/officeDocument/2006/relationships/image" Target="../media/image180.png"/></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ov"/><Relationship Id="rId1" Type="http://schemas.microsoft.com/office/2007/relationships/media" Target="../media/media1.mov"/><Relationship Id="rId5" Type="http://schemas.openxmlformats.org/officeDocument/2006/relationships/image" Target="../media/image27.png"/><Relationship Id="rId4" Type="http://schemas.openxmlformats.org/officeDocument/2006/relationships/image" Target="../media/image26.gif"/></Relationships>
</file>

<file path=ppt/slides/_rels/slide18.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http://www.ca4e.com/ref" TargetMode="External"/><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35.jpeg"/><Relationship Id="rId1" Type="http://schemas.openxmlformats.org/officeDocument/2006/relationships/slideLayout" Target="../slideLayouts/slideLayout2.xml"/><Relationship Id="rId4" Type="http://schemas.openxmlformats.org/officeDocument/2006/relationships/image" Target="../media/image37.jpg"/></Relationships>
</file>

<file path=ppt/slides/_rels/slide23.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38.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2.xml"/><Relationship Id="rId4" Type="http://schemas.openxmlformats.org/officeDocument/2006/relationships/image" Target="../media/image45.jpeg"/></Relationships>
</file>

<file path=ppt/slides/_rels/slide28.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 Id="rId5" Type="http://schemas.openxmlformats.org/officeDocument/2006/relationships/image" Target="../media/image13.jpg"/><Relationship Id="rId4" Type="http://schemas.openxmlformats.org/officeDocument/2006/relationships/image" Target="../media/image12.jpeg"/></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hyperlink" Target="http://www.ca4e.com/ref" TargetMode="External"/><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141B36-9C62-3FFE-74C5-B0303391BA7E}"/>
              </a:ext>
            </a:extLst>
          </p:cNvPr>
          <p:cNvSpPr>
            <a:spLocks noGrp="1"/>
          </p:cNvSpPr>
          <p:nvPr>
            <p:ph type="ctrTitle"/>
          </p:nvPr>
        </p:nvSpPr>
        <p:spPr/>
        <p:txBody>
          <a:bodyPr/>
          <a:lstStyle/>
          <a:p>
            <a:r>
              <a:rPr lang="en-US" dirty="0"/>
              <a:t>Origins of Data, Computing</a:t>
            </a:r>
            <a:br>
              <a:rPr lang="en-US" dirty="0"/>
            </a:br>
            <a:r>
              <a:rPr lang="en-US" dirty="0"/>
              <a:t>Lines, Curves, and Numbers</a:t>
            </a:r>
          </a:p>
        </p:txBody>
      </p:sp>
      <p:sp>
        <p:nvSpPr>
          <p:cNvPr id="3" name="Subtitle 2">
            <a:extLst>
              <a:ext uri="{FF2B5EF4-FFF2-40B4-BE49-F238E27FC236}">
                <a16:creationId xmlns:a16="http://schemas.microsoft.com/office/drawing/2014/main" id="{A3AFB11C-46EE-C1B0-9B56-FAD330B5A75D}"/>
              </a:ext>
            </a:extLst>
          </p:cNvPr>
          <p:cNvSpPr>
            <a:spLocks noGrp="1"/>
          </p:cNvSpPr>
          <p:nvPr>
            <p:ph type="subTitle" idx="1"/>
          </p:nvPr>
        </p:nvSpPr>
        <p:spPr/>
        <p:txBody>
          <a:bodyPr>
            <a:normAutofit/>
          </a:bodyPr>
          <a:lstStyle/>
          <a:p>
            <a:r>
              <a:rPr lang="en-US" dirty="0"/>
              <a:t>Dr. Charles R. Severance</a:t>
            </a:r>
          </a:p>
          <a:p>
            <a:r>
              <a:rPr lang="en-US" dirty="0"/>
              <a:t>www.ca4e.com</a:t>
            </a:r>
          </a:p>
          <a:p>
            <a:r>
              <a:rPr lang="en-US" dirty="0" err="1"/>
              <a:t>online.dr-chuck.com</a:t>
            </a:r>
            <a:endParaRPr lang="en-US" dirty="0"/>
          </a:p>
        </p:txBody>
      </p:sp>
    </p:spTree>
    <p:extLst>
      <p:ext uri="{BB962C8B-B14F-4D97-AF65-F5344CB8AC3E}">
        <p14:creationId xmlns:p14="http://schemas.microsoft.com/office/powerpoint/2010/main" val="12971495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954425-EEEC-56B6-A71F-90B60F08810B}"/>
              </a:ext>
            </a:extLst>
          </p:cNvPr>
          <p:cNvSpPr>
            <a:spLocks noGrp="1"/>
          </p:cNvSpPr>
          <p:nvPr>
            <p:ph type="title"/>
          </p:nvPr>
        </p:nvSpPr>
        <p:spPr>
          <a:xfrm>
            <a:off x="838200" y="365125"/>
            <a:ext cx="6629400" cy="1325563"/>
          </a:xfrm>
        </p:spPr>
        <p:txBody>
          <a:bodyPr/>
          <a:lstStyle/>
          <a:p>
            <a:r>
              <a:rPr lang="en-US" dirty="0"/>
              <a:t>Modern Continuous Analog Computing Devices</a:t>
            </a:r>
          </a:p>
        </p:txBody>
      </p:sp>
      <p:sp>
        <p:nvSpPr>
          <p:cNvPr id="3" name="Content Placeholder 2">
            <a:extLst>
              <a:ext uri="{FF2B5EF4-FFF2-40B4-BE49-F238E27FC236}">
                <a16:creationId xmlns:a16="http://schemas.microsoft.com/office/drawing/2014/main" id="{E95E0D44-CE28-AF92-746A-2177BE1AE9A1}"/>
              </a:ext>
            </a:extLst>
          </p:cNvPr>
          <p:cNvSpPr>
            <a:spLocks noGrp="1"/>
          </p:cNvSpPr>
          <p:nvPr>
            <p:ph idx="1"/>
          </p:nvPr>
        </p:nvSpPr>
        <p:spPr>
          <a:xfrm>
            <a:off x="838200" y="1825625"/>
            <a:ext cx="5594131" cy="4351338"/>
          </a:xfrm>
        </p:spPr>
        <p:txBody>
          <a:bodyPr/>
          <a:lstStyle/>
          <a:p>
            <a:r>
              <a:rPr lang="en-US" dirty="0"/>
              <a:t>Slide Rule – Multiplication using addition and logarithms</a:t>
            </a:r>
          </a:p>
          <a:p>
            <a:endParaRPr lang="en-US" dirty="0"/>
          </a:p>
          <a:p>
            <a:r>
              <a:rPr lang="en-US" dirty="0"/>
              <a:t>E6B wind calculator for airplane pilots that uses a circular calculator to do trigonometry and Pythagorean theorem computations</a:t>
            </a:r>
          </a:p>
        </p:txBody>
      </p:sp>
      <p:pic>
        <p:nvPicPr>
          <p:cNvPr id="4" name="Picture 3" descr="A close-up of a slide rule">
            <a:extLst>
              <a:ext uri="{FF2B5EF4-FFF2-40B4-BE49-F238E27FC236}">
                <a16:creationId xmlns:a16="http://schemas.microsoft.com/office/drawing/2014/main" id="{931E5BED-DB5C-D0FB-8510-C84B639024B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902832" y="1027906"/>
            <a:ext cx="3450968" cy="1854895"/>
          </a:xfrm>
          <a:prstGeom prst="rect">
            <a:avLst/>
          </a:prstGeom>
        </p:spPr>
      </p:pic>
      <p:sp>
        <p:nvSpPr>
          <p:cNvPr id="5" name="TextBox 4">
            <a:extLst>
              <a:ext uri="{FF2B5EF4-FFF2-40B4-BE49-F238E27FC236}">
                <a16:creationId xmlns:a16="http://schemas.microsoft.com/office/drawing/2014/main" id="{3A6B9299-3C41-3437-C623-61DAFDD77529}"/>
              </a:ext>
            </a:extLst>
          </p:cNvPr>
          <p:cNvSpPr txBox="1"/>
          <p:nvPr/>
        </p:nvSpPr>
        <p:spPr>
          <a:xfrm>
            <a:off x="488436" y="6176963"/>
            <a:ext cx="5240281" cy="307777"/>
          </a:xfrm>
          <a:prstGeom prst="rect">
            <a:avLst/>
          </a:prstGeom>
          <a:noFill/>
        </p:spPr>
        <p:txBody>
          <a:bodyPr wrap="none" rtlCol="0">
            <a:spAutoFit/>
          </a:bodyPr>
          <a:lstStyle/>
          <a:p>
            <a:r>
              <a:rPr lang="en-US" sz="1400" dirty="0"/>
              <a:t>https://</a:t>
            </a:r>
            <a:r>
              <a:rPr lang="en-US" sz="1400" dirty="0" err="1"/>
              <a:t>commons.wikimedia.org</a:t>
            </a:r>
            <a:r>
              <a:rPr lang="en-US" sz="1400" dirty="0"/>
              <a:t>/wiki/</a:t>
            </a:r>
            <a:r>
              <a:rPr lang="en-US" sz="1400" dirty="0" err="1"/>
              <a:t>File:Slide_rule_scales_front.jpg</a:t>
            </a:r>
            <a:endParaRPr lang="en-US" sz="1400" dirty="0"/>
          </a:p>
        </p:txBody>
      </p:sp>
      <p:pic>
        <p:nvPicPr>
          <p:cNvPr id="6" name="Picture 5" descr="The circular part of an E6B pilot wind calculator - photo by Dr. Chuck">
            <a:extLst>
              <a:ext uri="{FF2B5EF4-FFF2-40B4-BE49-F238E27FC236}">
                <a16:creationId xmlns:a16="http://schemas.microsoft.com/office/drawing/2014/main" id="{850C80F2-63DE-89DC-912E-A45428BCDF4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351542" y="3246727"/>
            <a:ext cx="2753982" cy="2766624"/>
          </a:xfrm>
          <a:prstGeom prst="rect">
            <a:avLst/>
          </a:prstGeom>
        </p:spPr>
      </p:pic>
    </p:spTree>
    <p:extLst>
      <p:ext uri="{BB962C8B-B14F-4D97-AF65-F5344CB8AC3E}">
        <p14:creationId xmlns:p14="http://schemas.microsoft.com/office/powerpoint/2010/main" val="41007540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266AC0-6E68-5E69-858B-0CFE52F82013}"/>
              </a:ext>
            </a:extLst>
          </p:cNvPr>
          <p:cNvSpPr>
            <a:spLocks noGrp="1"/>
          </p:cNvSpPr>
          <p:nvPr>
            <p:ph type="title"/>
          </p:nvPr>
        </p:nvSpPr>
        <p:spPr>
          <a:xfrm>
            <a:off x="838200" y="365125"/>
            <a:ext cx="10515600" cy="701675"/>
          </a:xfrm>
        </p:spPr>
        <p:txBody>
          <a:bodyPr/>
          <a:lstStyle/>
          <a:p>
            <a:r>
              <a:rPr lang="en-US" dirty="0"/>
              <a:t>Slide Rule</a:t>
            </a:r>
          </a:p>
        </p:txBody>
      </p:sp>
      <p:pic>
        <p:nvPicPr>
          <p:cNvPr id="5" name="Content Placeholder 4" descr=" Slide rule on the desk of Mary&#10;Jackson (Janelle Monáe) as whe is taking a training class as shown in scenes from Hidden Figures movie.  Taken from a MAA (Mathematical Association of America) web site.">
            <a:extLst>
              <a:ext uri="{FF2B5EF4-FFF2-40B4-BE49-F238E27FC236}">
                <a16:creationId xmlns:a16="http://schemas.microsoft.com/office/drawing/2014/main" id="{1A1761F9-26F5-4A11-3323-84B5204EB51D}"/>
              </a:ext>
            </a:extLst>
          </p:cNvPr>
          <p:cNvPicPr>
            <a:picLocks noGrp="1" noChangeAspect="1"/>
          </p:cNvPicPr>
          <p:nvPr>
            <p:ph idx="4294967295"/>
          </p:nvPr>
        </p:nvPicPr>
        <p:blipFill>
          <a:blip r:embed="rId2" cstate="screen">
            <a:extLst>
              <a:ext uri="{28A0092B-C50C-407E-A947-70E740481C1C}">
                <a14:useLocalDpi xmlns:a14="http://schemas.microsoft.com/office/drawing/2010/main"/>
              </a:ext>
            </a:extLst>
          </a:blip>
          <a:stretch>
            <a:fillRect/>
          </a:stretch>
        </p:blipFill>
        <p:spPr>
          <a:xfrm>
            <a:off x="5892136" y="508262"/>
            <a:ext cx="5461664" cy="3070226"/>
          </a:xfrm>
        </p:spPr>
      </p:pic>
      <p:pic>
        <p:nvPicPr>
          <p:cNvPr id="7" name="Picture 6" descr="A screen shot of the slide rule applicaiton from this course.">
            <a:extLst>
              <a:ext uri="{FF2B5EF4-FFF2-40B4-BE49-F238E27FC236}">
                <a16:creationId xmlns:a16="http://schemas.microsoft.com/office/drawing/2014/main" id="{5DDEB6CD-BDF0-AE38-1D2C-CE2DEC26A3C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585652" y="4205210"/>
            <a:ext cx="7772400" cy="1961396"/>
          </a:xfrm>
          <a:prstGeom prst="rect">
            <a:avLst/>
          </a:prstGeom>
        </p:spPr>
      </p:pic>
      <p:pic>
        <p:nvPicPr>
          <p:cNvPr id="9" name="Picture 8" descr="A close-up of a slide rule">
            <a:extLst>
              <a:ext uri="{FF2B5EF4-FFF2-40B4-BE49-F238E27FC236}">
                <a16:creationId xmlns:a16="http://schemas.microsoft.com/office/drawing/2014/main" id="{214C9748-EEBD-5EE7-E052-B2C8C92D3DB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04336" y="1437454"/>
            <a:ext cx="4092832" cy="2199897"/>
          </a:xfrm>
          <a:prstGeom prst="rect">
            <a:avLst/>
          </a:prstGeom>
        </p:spPr>
      </p:pic>
      <p:sp>
        <p:nvSpPr>
          <p:cNvPr id="10" name="TextBox 9">
            <a:extLst>
              <a:ext uri="{FF2B5EF4-FFF2-40B4-BE49-F238E27FC236}">
                <a16:creationId xmlns:a16="http://schemas.microsoft.com/office/drawing/2014/main" id="{B312082E-EE72-6C99-30B8-8337997626E8}"/>
              </a:ext>
            </a:extLst>
          </p:cNvPr>
          <p:cNvSpPr txBox="1"/>
          <p:nvPr/>
        </p:nvSpPr>
        <p:spPr>
          <a:xfrm>
            <a:off x="704336" y="3767392"/>
            <a:ext cx="5240281" cy="307777"/>
          </a:xfrm>
          <a:prstGeom prst="rect">
            <a:avLst/>
          </a:prstGeom>
          <a:noFill/>
        </p:spPr>
        <p:txBody>
          <a:bodyPr wrap="none" rtlCol="0">
            <a:spAutoFit/>
          </a:bodyPr>
          <a:lstStyle/>
          <a:p>
            <a:r>
              <a:rPr lang="en-US" sz="1400" dirty="0"/>
              <a:t>https://</a:t>
            </a:r>
            <a:r>
              <a:rPr lang="en-US" sz="1400" dirty="0" err="1"/>
              <a:t>commons.wikimedia.org</a:t>
            </a:r>
            <a:r>
              <a:rPr lang="en-US" sz="1400" dirty="0"/>
              <a:t>/wiki/</a:t>
            </a:r>
            <a:r>
              <a:rPr lang="en-US" sz="1400" dirty="0" err="1"/>
              <a:t>File:Slide_rule_scales_front.jpg</a:t>
            </a:r>
            <a:endParaRPr lang="en-US" sz="1400" dirty="0"/>
          </a:p>
        </p:txBody>
      </p:sp>
      <p:sp>
        <p:nvSpPr>
          <p:cNvPr id="11" name="TextBox 10">
            <a:extLst>
              <a:ext uri="{FF2B5EF4-FFF2-40B4-BE49-F238E27FC236}">
                <a16:creationId xmlns:a16="http://schemas.microsoft.com/office/drawing/2014/main" id="{F9BDC920-E9D3-37AA-6B20-BD96E9BEF146}"/>
              </a:ext>
            </a:extLst>
          </p:cNvPr>
          <p:cNvSpPr txBox="1"/>
          <p:nvPr/>
        </p:nvSpPr>
        <p:spPr>
          <a:xfrm>
            <a:off x="8326680" y="3584071"/>
            <a:ext cx="3048848" cy="307777"/>
          </a:xfrm>
          <a:prstGeom prst="rect">
            <a:avLst/>
          </a:prstGeom>
          <a:noFill/>
        </p:spPr>
        <p:txBody>
          <a:bodyPr wrap="none" rtlCol="0">
            <a:spAutoFit/>
          </a:bodyPr>
          <a:lstStyle/>
          <a:p>
            <a:pPr algn="r"/>
            <a:r>
              <a:rPr lang="en-US" sz="1400" dirty="0"/>
              <a:t>Screen shot from Hidden Figures movie</a:t>
            </a:r>
          </a:p>
        </p:txBody>
      </p:sp>
      <p:sp>
        <p:nvSpPr>
          <p:cNvPr id="3" name="Rounded Rectangle 2" descr="This button takes you to a web page that has further references for this slide.">
            <a:extLst>
              <a:ext uri="{FF2B5EF4-FFF2-40B4-BE49-F238E27FC236}">
                <a16:creationId xmlns:a16="http://schemas.microsoft.com/office/drawing/2014/main" id="{3F87DCAA-0D3D-745D-D8DA-C7379BBB389B}"/>
              </a:ext>
            </a:extLst>
          </p:cNvPr>
          <p:cNvSpPr/>
          <p:nvPr/>
        </p:nvSpPr>
        <p:spPr>
          <a:xfrm>
            <a:off x="10163503" y="98962"/>
            <a:ext cx="1944677" cy="297180"/>
          </a:xfrm>
          <a:prstGeom prst="round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600" dirty="0">
                <a:hlinkClick r:id="rId5"/>
              </a:rPr>
              <a:t>www.ca4e.com/ref</a:t>
            </a:r>
            <a:endParaRPr lang="en-US" sz="1600" dirty="0"/>
          </a:p>
        </p:txBody>
      </p:sp>
    </p:spTree>
    <p:extLst>
      <p:ext uri="{BB962C8B-B14F-4D97-AF65-F5344CB8AC3E}">
        <p14:creationId xmlns:p14="http://schemas.microsoft.com/office/powerpoint/2010/main" val="8543090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4EE8203-39F7-26D3-F4D3-EC58EC186DC7}"/>
              </a:ext>
            </a:extLst>
          </p:cNvPr>
          <p:cNvSpPr>
            <a:spLocks noGrp="1"/>
          </p:cNvSpPr>
          <p:nvPr>
            <p:ph type="title"/>
          </p:nvPr>
        </p:nvSpPr>
        <p:spPr>
          <a:xfrm>
            <a:off x="838200" y="365125"/>
            <a:ext cx="5734050" cy="1325563"/>
          </a:xfrm>
        </p:spPr>
        <p:txBody>
          <a:bodyPr>
            <a:normAutofit/>
          </a:bodyPr>
          <a:lstStyle/>
          <a:p>
            <a:r>
              <a:rPr lang="en-US" sz="3600" dirty="0"/>
              <a:t>Computing Wind Correction for Airplanes (drift angle)</a:t>
            </a:r>
          </a:p>
        </p:txBody>
      </p:sp>
      <p:sp>
        <p:nvSpPr>
          <p:cNvPr id="6" name="Content Placeholder 5">
            <a:extLst>
              <a:ext uri="{FF2B5EF4-FFF2-40B4-BE49-F238E27FC236}">
                <a16:creationId xmlns:a16="http://schemas.microsoft.com/office/drawing/2014/main" id="{5116D914-A02A-2425-64F6-33E5DB639AFF}"/>
              </a:ext>
            </a:extLst>
          </p:cNvPr>
          <p:cNvSpPr>
            <a:spLocks noGrp="1"/>
          </p:cNvSpPr>
          <p:nvPr>
            <p:ph idx="1"/>
          </p:nvPr>
        </p:nvSpPr>
        <p:spPr>
          <a:xfrm>
            <a:off x="838200" y="1825625"/>
            <a:ext cx="5184228" cy="4351338"/>
          </a:xfrm>
        </p:spPr>
        <p:txBody>
          <a:bodyPr>
            <a:normAutofit fontScale="92500" lnSpcReduction="10000"/>
          </a:bodyPr>
          <a:lstStyle/>
          <a:p>
            <a:r>
              <a:rPr lang="en-US" dirty="0"/>
              <a:t>Our airplane goes 100 miles per hour and we want to go west (270 degrees)</a:t>
            </a:r>
          </a:p>
          <a:p>
            <a:r>
              <a:rPr lang="en-US" dirty="0"/>
              <a:t>The wind is out of the northwest (300 degrees) at 15 miles per hour</a:t>
            </a:r>
          </a:p>
          <a:p>
            <a:r>
              <a:rPr lang="en-US" dirty="0"/>
              <a:t>If we fly straight west, the wind will both slow us down and push us south</a:t>
            </a:r>
          </a:p>
          <a:p>
            <a:r>
              <a:rPr lang="en-US" dirty="0"/>
              <a:t>Where should we point the plane to actually go west and what is our effective ground speed?</a:t>
            </a:r>
          </a:p>
        </p:txBody>
      </p:sp>
      <p:pic>
        <p:nvPicPr>
          <p:cNvPr id="7" name="Picture 6" descr="A satellite map showing roads and the KTEW airport (Dr Chuck’s home airport) - taken from Apple Maps.  It shows an airplane wanting to fly due west with a wind from the noethwest and showing how the actual track of the plane is slightly to the southwest because of the effect of the wind on the plane.">
            <a:extLst>
              <a:ext uri="{FF2B5EF4-FFF2-40B4-BE49-F238E27FC236}">
                <a16:creationId xmlns:a16="http://schemas.microsoft.com/office/drawing/2014/main" id="{E4D51BE9-4989-F7D4-B551-0F012C62F749}"/>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6948487" y="0"/>
            <a:ext cx="5243513" cy="6610350"/>
          </a:xfrm>
          <a:prstGeom prst="rect">
            <a:avLst/>
          </a:prstGeom>
        </p:spPr>
      </p:pic>
      <p:pic>
        <p:nvPicPr>
          <p:cNvPr id="8" name="Picture 7" descr="A white airplane with black background&#10;&#10;AI-generated content may be incorrect.">
            <a:extLst>
              <a:ext uri="{FF2B5EF4-FFF2-40B4-BE49-F238E27FC236}">
                <a16:creationId xmlns:a16="http://schemas.microsoft.com/office/drawing/2014/main" id="{BFBE0254-9621-651F-0963-B67979D91F1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6200000">
            <a:off x="10591635" y="3971925"/>
            <a:ext cx="1220952" cy="937260"/>
          </a:xfrm>
          <a:prstGeom prst="rect">
            <a:avLst/>
          </a:prstGeom>
        </p:spPr>
      </p:pic>
      <p:sp>
        <p:nvSpPr>
          <p:cNvPr id="9" name="Right Arrow 8">
            <a:extLst>
              <a:ext uri="{FF2B5EF4-FFF2-40B4-BE49-F238E27FC236}">
                <a16:creationId xmlns:a16="http://schemas.microsoft.com/office/drawing/2014/main" id="{22FE6DDC-62F3-3020-D104-CE8D8DA0ADF8}"/>
              </a:ext>
            </a:extLst>
          </p:cNvPr>
          <p:cNvSpPr/>
          <p:nvPr/>
        </p:nvSpPr>
        <p:spPr>
          <a:xfrm flipH="1">
            <a:off x="8129588" y="4257675"/>
            <a:ext cx="2557462" cy="357188"/>
          </a:xfrm>
          <a:prstGeom prst="rightArrow">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Arrow 9">
            <a:extLst>
              <a:ext uri="{FF2B5EF4-FFF2-40B4-BE49-F238E27FC236}">
                <a16:creationId xmlns:a16="http://schemas.microsoft.com/office/drawing/2014/main" id="{B6382CAC-D26E-E844-9E99-7770C4216E20}"/>
              </a:ext>
            </a:extLst>
          </p:cNvPr>
          <p:cNvSpPr/>
          <p:nvPr/>
        </p:nvSpPr>
        <p:spPr>
          <a:xfrm rot="12050485" flipH="1">
            <a:off x="8974895" y="3447693"/>
            <a:ext cx="866846" cy="357188"/>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ight Arrow 10">
            <a:extLst>
              <a:ext uri="{FF2B5EF4-FFF2-40B4-BE49-F238E27FC236}">
                <a16:creationId xmlns:a16="http://schemas.microsoft.com/office/drawing/2014/main" id="{9D2FE22D-9CEB-1B89-ED2B-6CB726F7C3D0}"/>
              </a:ext>
            </a:extLst>
          </p:cNvPr>
          <p:cNvSpPr/>
          <p:nvPr/>
        </p:nvSpPr>
        <p:spPr>
          <a:xfrm rot="20462665" flipH="1">
            <a:off x="8790080" y="4578458"/>
            <a:ext cx="2034684" cy="357188"/>
          </a:xfrm>
          <a:prstGeom prst="rightArrow">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57400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Arrow Connector 1">
            <a:extLst>
              <a:ext uri="{FF2B5EF4-FFF2-40B4-BE49-F238E27FC236}">
                <a16:creationId xmlns:a16="http://schemas.microsoft.com/office/drawing/2014/main" id="{C55363B5-81BB-9058-1E8E-4A2F576747C5}"/>
              </a:ext>
            </a:extLst>
          </p:cNvPr>
          <p:cNvCxnSpPr>
            <a:cxnSpLocks/>
          </p:cNvCxnSpPr>
          <p:nvPr/>
        </p:nvCxnSpPr>
        <p:spPr>
          <a:xfrm flipV="1">
            <a:off x="3682329" y="1236464"/>
            <a:ext cx="0" cy="2350912"/>
          </a:xfrm>
          <a:prstGeom prst="straightConnector1">
            <a:avLst/>
          </a:prstGeom>
          <a:ln w="5715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4" name="Straight Arrow Connector 3">
            <a:extLst>
              <a:ext uri="{FF2B5EF4-FFF2-40B4-BE49-F238E27FC236}">
                <a16:creationId xmlns:a16="http://schemas.microsoft.com/office/drawing/2014/main" id="{4E8100AB-F686-E49C-1F87-5D420E909EF0}"/>
              </a:ext>
            </a:extLst>
          </p:cNvPr>
          <p:cNvCxnSpPr>
            <a:cxnSpLocks/>
          </p:cNvCxnSpPr>
          <p:nvPr/>
        </p:nvCxnSpPr>
        <p:spPr>
          <a:xfrm flipV="1">
            <a:off x="3682329" y="1236464"/>
            <a:ext cx="975173" cy="2350912"/>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ADA088BF-3078-A1D4-82E9-F89E820C4248}"/>
              </a:ext>
            </a:extLst>
          </p:cNvPr>
          <p:cNvCxnSpPr>
            <a:cxnSpLocks/>
          </p:cNvCxnSpPr>
          <p:nvPr/>
        </p:nvCxnSpPr>
        <p:spPr>
          <a:xfrm flipV="1">
            <a:off x="957826" y="1507824"/>
            <a:ext cx="0" cy="1932006"/>
          </a:xfrm>
          <a:prstGeom prst="straightConnector1">
            <a:avLst/>
          </a:prstGeom>
          <a:ln w="5715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7D3A96A4-CF66-17AE-8C06-204AB41ABCFC}"/>
              </a:ext>
            </a:extLst>
          </p:cNvPr>
          <p:cNvCxnSpPr>
            <a:cxnSpLocks/>
          </p:cNvCxnSpPr>
          <p:nvPr/>
        </p:nvCxnSpPr>
        <p:spPr>
          <a:xfrm flipV="1">
            <a:off x="6670395" y="498291"/>
            <a:ext cx="0" cy="3103266"/>
          </a:xfrm>
          <a:prstGeom prst="straightConnector1">
            <a:avLst/>
          </a:prstGeom>
          <a:ln w="5715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37CB0B9A-B4F1-6BBF-6321-CE9D92DB60E4}"/>
              </a:ext>
            </a:extLst>
          </p:cNvPr>
          <p:cNvCxnSpPr>
            <a:cxnSpLocks/>
          </p:cNvCxnSpPr>
          <p:nvPr/>
        </p:nvCxnSpPr>
        <p:spPr>
          <a:xfrm flipV="1">
            <a:off x="6670395" y="1250645"/>
            <a:ext cx="975173" cy="2350912"/>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3AC55778-76B1-4DC7-6C7E-2FF713FDDC9A}"/>
              </a:ext>
            </a:extLst>
          </p:cNvPr>
          <p:cNvCxnSpPr>
            <a:cxnSpLocks/>
          </p:cNvCxnSpPr>
          <p:nvPr/>
        </p:nvCxnSpPr>
        <p:spPr>
          <a:xfrm flipH="1" flipV="1">
            <a:off x="6670394" y="498291"/>
            <a:ext cx="975173" cy="752354"/>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57C1E644-97FE-5959-AF2C-338E9CEEE1E2}"/>
              </a:ext>
            </a:extLst>
          </p:cNvPr>
          <p:cNvCxnSpPr>
            <a:cxnSpLocks/>
          </p:cNvCxnSpPr>
          <p:nvPr/>
        </p:nvCxnSpPr>
        <p:spPr>
          <a:xfrm flipH="1" flipV="1">
            <a:off x="3645311" y="1222283"/>
            <a:ext cx="1012191" cy="6464"/>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05A04860-21C3-D5C7-1D78-BD9F4FC34D90}"/>
              </a:ext>
            </a:extLst>
          </p:cNvPr>
          <p:cNvCxnSpPr>
            <a:cxnSpLocks/>
          </p:cNvCxnSpPr>
          <p:nvPr/>
        </p:nvCxnSpPr>
        <p:spPr>
          <a:xfrm flipH="1">
            <a:off x="933297" y="1103192"/>
            <a:ext cx="1048760" cy="404632"/>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7" name="Arc 26">
            <a:extLst>
              <a:ext uri="{FF2B5EF4-FFF2-40B4-BE49-F238E27FC236}">
                <a16:creationId xmlns:a16="http://schemas.microsoft.com/office/drawing/2014/main" id="{CB50AAA6-98E7-4012-6EE3-95F9B2CCBD7F}"/>
              </a:ext>
            </a:extLst>
          </p:cNvPr>
          <p:cNvSpPr/>
          <p:nvPr/>
        </p:nvSpPr>
        <p:spPr>
          <a:xfrm>
            <a:off x="3306151" y="3153324"/>
            <a:ext cx="752354" cy="752354"/>
          </a:xfrm>
          <a:prstGeom prst="arc">
            <a:avLst>
              <a:gd name="adj1" fmla="val 16200000"/>
              <a:gd name="adj2" fmla="val 17497854"/>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8" name="Arc 27">
            <a:extLst>
              <a:ext uri="{FF2B5EF4-FFF2-40B4-BE49-F238E27FC236}">
                <a16:creationId xmlns:a16="http://schemas.microsoft.com/office/drawing/2014/main" id="{501C9E0D-77CB-5983-E1C3-C3EA5140FBEE}"/>
              </a:ext>
            </a:extLst>
          </p:cNvPr>
          <p:cNvSpPr/>
          <p:nvPr/>
        </p:nvSpPr>
        <p:spPr>
          <a:xfrm>
            <a:off x="6294217" y="3204165"/>
            <a:ext cx="752354" cy="752354"/>
          </a:xfrm>
          <a:prstGeom prst="arc">
            <a:avLst>
              <a:gd name="adj1" fmla="val 16200000"/>
              <a:gd name="adj2" fmla="val 17386023"/>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9" name="Arc 28">
            <a:extLst>
              <a:ext uri="{FF2B5EF4-FFF2-40B4-BE49-F238E27FC236}">
                <a16:creationId xmlns:a16="http://schemas.microsoft.com/office/drawing/2014/main" id="{295BF128-99E6-1B43-77DF-272C85275DD0}"/>
              </a:ext>
            </a:extLst>
          </p:cNvPr>
          <p:cNvSpPr/>
          <p:nvPr/>
        </p:nvSpPr>
        <p:spPr>
          <a:xfrm>
            <a:off x="581648" y="3049472"/>
            <a:ext cx="752354" cy="752354"/>
          </a:xfrm>
          <a:prstGeom prst="arc">
            <a:avLst>
              <a:gd name="adj1" fmla="val 16200000"/>
              <a:gd name="adj2" fmla="val 17834106"/>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0" name="Arc 29">
            <a:extLst>
              <a:ext uri="{FF2B5EF4-FFF2-40B4-BE49-F238E27FC236}">
                <a16:creationId xmlns:a16="http://schemas.microsoft.com/office/drawing/2014/main" id="{38F1896F-477A-A7AF-48C7-27F37AC4C377}"/>
              </a:ext>
            </a:extLst>
          </p:cNvPr>
          <p:cNvSpPr/>
          <p:nvPr/>
        </p:nvSpPr>
        <p:spPr>
          <a:xfrm>
            <a:off x="1549586" y="814241"/>
            <a:ext cx="752354" cy="752354"/>
          </a:xfrm>
          <a:prstGeom prst="arc">
            <a:avLst>
              <a:gd name="adj1" fmla="val 6998620"/>
              <a:gd name="adj2" fmla="val 9834234"/>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1" name="Arc 30">
            <a:extLst>
              <a:ext uri="{FF2B5EF4-FFF2-40B4-BE49-F238E27FC236}">
                <a16:creationId xmlns:a16="http://schemas.microsoft.com/office/drawing/2014/main" id="{DB6F0631-54A4-3EC1-51BB-81716F620C72}"/>
              </a:ext>
            </a:extLst>
          </p:cNvPr>
          <p:cNvSpPr/>
          <p:nvPr/>
        </p:nvSpPr>
        <p:spPr>
          <a:xfrm>
            <a:off x="672990" y="1167988"/>
            <a:ext cx="619734" cy="686471"/>
          </a:xfrm>
          <a:prstGeom prst="arc">
            <a:avLst>
              <a:gd name="adj1" fmla="val 20144080"/>
              <a:gd name="adj2" fmla="val 5330220"/>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2" name="Arc 31">
            <a:extLst>
              <a:ext uri="{FF2B5EF4-FFF2-40B4-BE49-F238E27FC236}">
                <a16:creationId xmlns:a16="http://schemas.microsoft.com/office/drawing/2014/main" id="{DB6468ED-58F7-46DD-C926-9310DA975CC7}"/>
              </a:ext>
            </a:extLst>
          </p:cNvPr>
          <p:cNvSpPr/>
          <p:nvPr/>
        </p:nvSpPr>
        <p:spPr>
          <a:xfrm>
            <a:off x="6294216" y="137545"/>
            <a:ext cx="752354" cy="752354"/>
          </a:xfrm>
          <a:prstGeom prst="arc">
            <a:avLst>
              <a:gd name="adj1" fmla="val 2146567"/>
              <a:gd name="adj2" fmla="val 5057367"/>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33" name="Straight Arrow Connector 32">
            <a:extLst>
              <a:ext uri="{FF2B5EF4-FFF2-40B4-BE49-F238E27FC236}">
                <a16:creationId xmlns:a16="http://schemas.microsoft.com/office/drawing/2014/main" id="{1CC55612-1343-0E41-8CEE-53870639308A}"/>
              </a:ext>
            </a:extLst>
          </p:cNvPr>
          <p:cNvCxnSpPr>
            <a:cxnSpLocks/>
          </p:cNvCxnSpPr>
          <p:nvPr/>
        </p:nvCxnSpPr>
        <p:spPr>
          <a:xfrm flipV="1">
            <a:off x="969867" y="1103192"/>
            <a:ext cx="1012190" cy="2322457"/>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5A5C3344-E69C-7BB7-BCAD-A41A58E1BDFC}"/>
              </a:ext>
            </a:extLst>
          </p:cNvPr>
          <p:cNvSpPr txBox="1"/>
          <p:nvPr/>
        </p:nvSpPr>
        <p:spPr>
          <a:xfrm>
            <a:off x="4355080" y="2184169"/>
            <a:ext cx="517706" cy="369332"/>
          </a:xfrm>
          <a:prstGeom prst="rect">
            <a:avLst/>
          </a:prstGeom>
          <a:noFill/>
        </p:spPr>
        <p:txBody>
          <a:bodyPr wrap="none" rtlCol="0">
            <a:spAutoFit/>
          </a:bodyPr>
          <a:lstStyle/>
          <a:p>
            <a:r>
              <a:rPr lang="en-US" u="sng" dirty="0"/>
              <a:t>TAS</a:t>
            </a:r>
          </a:p>
        </p:txBody>
      </p:sp>
      <p:sp>
        <p:nvSpPr>
          <p:cNvPr id="42" name="TextBox 41">
            <a:extLst>
              <a:ext uri="{FF2B5EF4-FFF2-40B4-BE49-F238E27FC236}">
                <a16:creationId xmlns:a16="http://schemas.microsoft.com/office/drawing/2014/main" id="{6F8C106A-5E1E-8642-2C21-A489FB7FA23B}"/>
              </a:ext>
            </a:extLst>
          </p:cNvPr>
          <p:cNvSpPr txBox="1"/>
          <p:nvPr/>
        </p:nvSpPr>
        <p:spPr>
          <a:xfrm>
            <a:off x="7266777" y="2148739"/>
            <a:ext cx="517706" cy="369332"/>
          </a:xfrm>
          <a:prstGeom prst="rect">
            <a:avLst/>
          </a:prstGeom>
          <a:noFill/>
        </p:spPr>
        <p:txBody>
          <a:bodyPr wrap="none" rtlCol="0">
            <a:spAutoFit/>
          </a:bodyPr>
          <a:lstStyle/>
          <a:p>
            <a:r>
              <a:rPr lang="en-US" u="sng" dirty="0"/>
              <a:t>TAS</a:t>
            </a:r>
          </a:p>
        </p:txBody>
      </p:sp>
      <p:sp>
        <p:nvSpPr>
          <p:cNvPr id="43" name="TextBox 42">
            <a:extLst>
              <a:ext uri="{FF2B5EF4-FFF2-40B4-BE49-F238E27FC236}">
                <a16:creationId xmlns:a16="http://schemas.microsoft.com/office/drawing/2014/main" id="{386D51E5-5DCC-F917-215C-37CEC70CA638}"/>
              </a:ext>
            </a:extLst>
          </p:cNvPr>
          <p:cNvSpPr txBox="1"/>
          <p:nvPr/>
        </p:nvSpPr>
        <p:spPr>
          <a:xfrm>
            <a:off x="1500921" y="2184370"/>
            <a:ext cx="517706" cy="369332"/>
          </a:xfrm>
          <a:prstGeom prst="rect">
            <a:avLst/>
          </a:prstGeom>
          <a:noFill/>
        </p:spPr>
        <p:txBody>
          <a:bodyPr wrap="none" rtlCol="0">
            <a:spAutoFit/>
          </a:bodyPr>
          <a:lstStyle/>
          <a:p>
            <a:r>
              <a:rPr lang="en-US" u="sng" dirty="0"/>
              <a:t>TAS</a:t>
            </a:r>
          </a:p>
        </p:txBody>
      </p:sp>
      <p:sp>
        <p:nvSpPr>
          <p:cNvPr id="44" name="TextBox 43">
            <a:extLst>
              <a:ext uri="{FF2B5EF4-FFF2-40B4-BE49-F238E27FC236}">
                <a16:creationId xmlns:a16="http://schemas.microsoft.com/office/drawing/2014/main" id="{41BF4C46-4DB2-3C7D-0314-F0E7C3A88204}"/>
              </a:ext>
            </a:extLst>
          </p:cNvPr>
          <p:cNvSpPr txBox="1"/>
          <p:nvPr/>
        </p:nvSpPr>
        <p:spPr>
          <a:xfrm>
            <a:off x="1049047" y="787198"/>
            <a:ext cx="739305" cy="369332"/>
          </a:xfrm>
          <a:prstGeom prst="rect">
            <a:avLst/>
          </a:prstGeom>
          <a:noFill/>
        </p:spPr>
        <p:txBody>
          <a:bodyPr wrap="none" rtlCol="0">
            <a:spAutoFit/>
          </a:bodyPr>
          <a:lstStyle/>
          <a:p>
            <a:r>
              <a:rPr lang="en-US" u="sng" dirty="0"/>
              <a:t>WIND</a:t>
            </a:r>
          </a:p>
        </p:txBody>
      </p:sp>
      <p:sp>
        <p:nvSpPr>
          <p:cNvPr id="45" name="TextBox 44">
            <a:extLst>
              <a:ext uri="{FF2B5EF4-FFF2-40B4-BE49-F238E27FC236}">
                <a16:creationId xmlns:a16="http://schemas.microsoft.com/office/drawing/2014/main" id="{45E21266-2F9F-C825-1720-48412F019E42}"/>
              </a:ext>
            </a:extLst>
          </p:cNvPr>
          <p:cNvSpPr txBox="1"/>
          <p:nvPr/>
        </p:nvSpPr>
        <p:spPr>
          <a:xfrm>
            <a:off x="3781753" y="634144"/>
            <a:ext cx="739305" cy="369332"/>
          </a:xfrm>
          <a:prstGeom prst="rect">
            <a:avLst/>
          </a:prstGeom>
          <a:noFill/>
        </p:spPr>
        <p:txBody>
          <a:bodyPr wrap="none" rtlCol="0">
            <a:spAutoFit/>
          </a:bodyPr>
          <a:lstStyle/>
          <a:p>
            <a:r>
              <a:rPr lang="en-US" u="sng" dirty="0"/>
              <a:t>WIND</a:t>
            </a:r>
          </a:p>
        </p:txBody>
      </p:sp>
      <p:sp>
        <p:nvSpPr>
          <p:cNvPr id="46" name="TextBox 45">
            <a:extLst>
              <a:ext uri="{FF2B5EF4-FFF2-40B4-BE49-F238E27FC236}">
                <a16:creationId xmlns:a16="http://schemas.microsoft.com/office/drawing/2014/main" id="{B07320F7-27BD-1B56-F3FB-3A39C592FA98}"/>
              </a:ext>
            </a:extLst>
          </p:cNvPr>
          <p:cNvSpPr txBox="1"/>
          <p:nvPr/>
        </p:nvSpPr>
        <p:spPr>
          <a:xfrm>
            <a:off x="7094349" y="485842"/>
            <a:ext cx="739305" cy="369332"/>
          </a:xfrm>
          <a:prstGeom prst="rect">
            <a:avLst/>
          </a:prstGeom>
          <a:noFill/>
        </p:spPr>
        <p:txBody>
          <a:bodyPr wrap="none" rtlCol="0">
            <a:spAutoFit/>
          </a:bodyPr>
          <a:lstStyle/>
          <a:p>
            <a:r>
              <a:rPr lang="en-US" u="sng" dirty="0"/>
              <a:t>WIND</a:t>
            </a:r>
          </a:p>
        </p:txBody>
      </p:sp>
      <p:sp>
        <p:nvSpPr>
          <p:cNvPr id="47" name="TextBox 46">
            <a:extLst>
              <a:ext uri="{FF2B5EF4-FFF2-40B4-BE49-F238E27FC236}">
                <a16:creationId xmlns:a16="http://schemas.microsoft.com/office/drawing/2014/main" id="{220FC054-2120-F96D-2DDC-7B9C27AF25B9}"/>
              </a:ext>
            </a:extLst>
          </p:cNvPr>
          <p:cNvSpPr txBox="1"/>
          <p:nvPr/>
        </p:nvSpPr>
        <p:spPr>
          <a:xfrm>
            <a:off x="6076047" y="1764486"/>
            <a:ext cx="436338" cy="369332"/>
          </a:xfrm>
          <a:prstGeom prst="rect">
            <a:avLst/>
          </a:prstGeom>
          <a:noFill/>
        </p:spPr>
        <p:txBody>
          <a:bodyPr wrap="square" rtlCol="0">
            <a:spAutoFit/>
          </a:bodyPr>
          <a:lstStyle/>
          <a:p>
            <a:r>
              <a:rPr lang="en-US" dirty="0"/>
              <a:t>GS</a:t>
            </a:r>
          </a:p>
        </p:txBody>
      </p:sp>
      <p:sp>
        <p:nvSpPr>
          <p:cNvPr id="48" name="TextBox 47">
            <a:extLst>
              <a:ext uri="{FF2B5EF4-FFF2-40B4-BE49-F238E27FC236}">
                <a16:creationId xmlns:a16="http://schemas.microsoft.com/office/drawing/2014/main" id="{F1750724-821A-0A6F-A73A-70E1463FEFD1}"/>
              </a:ext>
            </a:extLst>
          </p:cNvPr>
          <p:cNvSpPr txBox="1"/>
          <p:nvPr/>
        </p:nvSpPr>
        <p:spPr>
          <a:xfrm>
            <a:off x="3229510" y="2100308"/>
            <a:ext cx="436338" cy="369332"/>
          </a:xfrm>
          <a:prstGeom prst="rect">
            <a:avLst/>
          </a:prstGeom>
          <a:noFill/>
        </p:spPr>
        <p:txBody>
          <a:bodyPr wrap="square" rtlCol="0">
            <a:spAutoFit/>
          </a:bodyPr>
          <a:lstStyle/>
          <a:p>
            <a:r>
              <a:rPr lang="en-US" dirty="0"/>
              <a:t>GS</a:t>
            </a:r>
          </a:p>
        </p:txBody>
      </p:sp>
      <p:sp>
        <p:nvSpPr>
          <p:cNvPr id="49" name="TextBox 48">
            <a:extLst>
              <a:ext uri="{FF2B5EF4-FFF2-40B4-BE49-F238E27FC236}">
                <a16:creationId xmlns:a16="http://schemas.microsoft.com/office/drawing/2014/main" id="{C3C90CF2-01BD-65A1-FB14-5687F3652D36}"/>
              </a:ext>
            </a:extLst>
          </p:cNvPr>
          <p:cNvSpPr txBox="1"/>
          <p:nvPr/>
        </p:nvSpPr>
        <p:spPr>
          <a:xfrm>
            <a:off x="533171" y="2152994"/>
            <a:ext cx="436338" cy="369332"/>
          </a:xfrm>
          <a:prstGeom prst="rect">
            <a:avLst/>
          </a:prstGeom>
          <a:noFill/>
        </p:spPr>
        <p:txBody>
          <a:bodyPr wrap="square" rtlCol="0">
            <a:spAutoFit/>
          </a:bodyPr>
          <a:lstStyle/>
          <a:p>
            <a:r>
              <a:rPr lang="en-US" dirty="0"/>
              <a:t>GS</a:t>
            </a:r>
          </a:p>
        </p:txBody>
      </p:sp>
      <p:sp>
        <p:nvSpPr>
          <p:cNvPr id="50" name="TextBox 49">
            <a:extLst>
              <a:ext uri="{FF2B5EF4-FFF2-40B4-BE49-F238E27FC236}">
                <a16:creationId xmlns:a16="http://schemas.microsoft.com/office/drawing/2014/main" id="{E41A2B7F-867C-8BC6-329F-76BBAAC7CA98}"/>
              </a:ext>
            </a:extLst>
          </p:cNvPr>
          <p:cNvSpPr txBox="1"/>
          <p:nvPr/>
        </p:nvSpPr>
        <p:spPr>
          <a:xfrm>
            <a:off x="3104806" y="1037617"/>
            <a:ext cx="457818" cy="369332"/>
          </a:xfrm>
          <a:prstGeom prst="rect">
            <a:avLst/>
          </a:prstGeom>
          <a:noFill/>
        </p:spPr>
        <p:txBody>
          <a:bodyPr wrap="none" rtlCol="0">
            <a:spAutoFit/>
          </a:bodyPr>
          <a:lstStyle/>
          <a:p>
            <a:r>
              <a:rPr lang="en-US" u="sng" dirty="0" err="1"/>
              <a:t>wa</a:t>
            </a:r>
            <a:endParaRPr lang="en-US" u="sng" dirty="0"/>
          </a:p>
        </p:txBody>
      </p:sp>
      <p:sp>
        <p:nvSpPr>
          <p:cNvPr id="51" name="TextBox 50">
            <a:extLst>
              <a:ext uri="{FF2B5EF4-FFF2-40B4-BE49-F238E27FC236}">
                <a16:creationId xmlns:a16="http://schemas.microsoft.com/office/drawing/2014/main" id="{9B426434-3155-954B-1B75-B4B3FC4F7617}"/>
              </a:ext>
            </a:extLst>
          </p:cNvPr>
          <p:cNvSpPr txBox="1"/>
          <p:nvPr/>
        </p:nvSpPr>
        <p:spPr>
          <a:xfrm>
            <a:off x="6148553" y="422687"/>
            <a:ext cx="457818" cy="369332"/>
          </a:xfrm>
          <a:prstGeom prst="rect">
            <a:avLst/>
          </a:prstGeom>
          <a:noFill/>
        </p:spPr>
        <p:txBody>
          <a:bodyPr wrap="none" rtlCol="0">
            <a:spAutoFit/>
          </a:bodyPr>
          <a:lstStyle/>
          <a:p>
            <a:r>
              <a:rPr lang="en-US" u="sng" dirty="0" err="1"/>
              <a:t>wa</a:t>
            </a:r>
            <a:endParaRPr lang="en-US" u="sng" dirty="0"/>
          </a:p>
        </p:txBody>
      </p:sp>
      <p:sp>
        <p:nvSpPr>
          <p:cNvPr id="52" name="TextBox 51">
            <a:extLst>
              <a:ext uri="{FF2B5EF4-FFF2-40B4-BE49-F238E27FC236}">
                <a16:creationId xmlns:a16="http://schemas.microsoft.com/office/drawing/2014/main" id="{F7158B7E-BED8-EBE5-70CC-266BCA15682B}"/>
              </a:ext>
            </a:extLst>
          </p:cNvPr>
          <p:cNvSpPr txBox="1"/>
          <p:nvPr/>
        </p:nvSpPr>
        <p:spPr>
          <a:xfrm>
            <a:off x="2008755" y="784283"/>
            <a:ext cx="494046" cy="369332"/>
          </a:xfrm>
          <a:prstGeom prst="rect">
            <a:avLst/>
          </a:prstGeom>
          <a:noFill/>
        </p:spPr>
        <p:txBody>
          <a:bodyPr wrap="square" rtlCol="0">
            <a:spAutoFit/>
          </a:bodyPr>
          <a:lstStyle/>
          <a:p>
            <a:r>
              <a:rPr lang="en-US" dirty="0" err="1"/>
              <a:t>gsa</a:t>
            </a:r>
            <a:endParaRPr lang="en-US" dirty="0"/>
          </a:p>
        </p:txBody>
      </p:sp>
      <p:sp>
        <p:nvSpPr>
          <p:cNvPr id="53" name="TextBox 52">
            <a:extLst>
              <a:ext uri="{FF2B5EF4-FFF2-40B4-BE49-F238E27FC236}">
                <a16:creationId xmlns:a16="http://schemas.microsoft.com/office/drawing/2014/main" id="{4FE76883-BDE7-E428-6A33-BB49D2511FE3}"/>
              </a:ext>
            </a:extLst>
          </p:cNvPr>
          <p:cNvSpPr txBox="1"/>
          <p:nvPr/>
        </p:nvSpPr>
        <p:spPr>
          <a:xfrm>
            <a:off x="678257" y="3493425"/>
            <a:ext cx="587020" cy="369332"/>
          </a:xfrm>
          <a:prstGeom prst="rect">
            <a:avLst/>
          </a:prstGeom>
          <a:noFill/>
        </p:spPr>
        <p:txBody>
          <a:bodyPr wrap="none" rtlCol="0">
            <a:spAutoFit/>
          </a:bodyPr>
          <a:lstStyle/>
          <a:p>
            <a:r>
              <a:rPr lang="en-US" dirty="0"/>
              <a:t>drift</a:t>
            </a:r>
          </a:p>
        </p:txBody>
      </p:sp>
      <p:sp>
        <p:nvSpPr>
          <p:cNvPr id="54" name="TextBox 53">
            <a:extLst>
              <a:ext uri="{FF2B5EF4-FFF2-40B4-BE49-F238E27FC236}">
                <a16:creationId xmlns:a16="http://schemas.microsoft.com/office/drawing/2014/main" id="{DF5EF7F0-ED79-1C90-4E35-3AA05780841A}"/>
              </a:ext>
            </a:extLst>
          </p:cNvPr>
          <p:cNvSpPr txBox="1"/>
          <p:nvPr/>
        </p:nvSpPr>
        <p:spPr>
          <a:xfrm>
            <a:off x="3381119" y="3625248"/>
            <a:ext cx="587020" cy="369332"/>
          </a:xfrm>
          <a:prstGeom prst="rect">
            <a:avLst/>
          </a:prstGeom>
          <a:noFill/>
        </p:spPr>
        <p:txBody>
          <a:bodyPr wrap="none" rtlCol="0">
            <a:spAutoFit/>
          </a:bodyPr>
          <a:lstStyle/>
          <a:p>
            <a:r>
              <a:rPr lang="en-US" dirty="0"/>
              <a:t>drift</a:t>
            </a:r>
          </a:p>
        </p:txBody>
      </p:sp>
      <p:sp>
        <p:nvSpPr>
          <p:cNvPr id="55" name="TextBox 54">
            <a:extLst>
              <a:ext uri="{FF2B5EF4-FFF2-40B4-BE49-F238E27FC236}">
                <a16:creationId xmlns:a16="http://schemas.microsoft.com/office/drawing/2014/main" id="{C09FD896-8855-C396-E8C0-BD68231BC028}"/>
              </a:ext>
            </a:extLst>
          </p:cNvPr>
          <p:cNvSpPr txBox="1"/>
          <p:nvPr/>
        </p:nvSpPr>
        <p:spPr>
          <a:xfrm>
            <a:off x="6384583" y="3700814"/>
            <a:ext cx="587020" cy="369332"/>
          </a:xfrm>
          <a:prstGeom prst="rect">
            <a:avLst/>
          </a:prstGeom>
          <a:noFill/>
        </p:spPr>
        <p:txBody>
          <a:bodyPr wrap="none" rtlCol="0">
            <a:spAutoFit/>
          </a:bodyPr>
          <a:lstStyle/>
          <a:p>
            <a:r>
              <a:rPr lang="en-US" dirty="0"/>
              <a:t>drift</a:t>
            </a:r>
          </a:p>
        </p:txBody>
      </p:sp>
      <p:sp>
        <p:nvSpPr>
          <p:cNvPr id="59" name="TextBox 58">
            <a:extLst>
              <a:ext uri="{FF2B5EF4-FFF2-40B4-BE49-F238E27FC236}">
                <a16:creationId xmlns:a16="http://schemas.microsoft.com/office/drawing/2014/main" id="{58E49687-0ED6-75B8-002A-94B9C29D6C97}"/>
              </a:ext>
            </a:extLst>
          </p:cNvPr>
          <p:cNvSpPr txBox="1"/>
          <p:nvPr/>
        </p:nvSpPr>
        <p:spPr>
          <a:xfrm>
            <a:off x="4872786" y="1037617"/>
            <a:ext cx="494046" cy="369332"/>
          </a:xfrm>
          <a:prstGeom prst="rect">
            <a:avLst/>
          </a:prstGeom>
          <a:noFill/>
        </p:spPr>
        <p:txBody>
          <a:bodyPr wrap="none" rtlCol="0">
            <a:spAutoFit/>
          </a:bodyPr>
          <a:lstStyle/>
          <a:p>
            <a:r>
              <a:rPr lang="en-US" dirty="0" err="1"/>
              <a:t>gsa</a:t>
            </a:r>
            <a:endParaRPr lang="en-US" dirty="0"/>
          </a:p>
        </p:txBody>
      </p:sp>
      <p:sp>
        <p:nvSpPr>
          <p:cNvPr id="60" name="TextBox 59">
            <a:extLst>
              <a:ext uri="{FF2B5EF4-FFF2-40B4-BE49-F238E27FC236}">
                <a16:creationId xmlns:a16="http://schemas.microsoft.com/office/drawing/2014/main" id="{F617EBD7-19D6-44AA-E871-1572A2AD33AB}"/>
              </a:ext>
            </a:extLst>
          </p:cNvPr>
          <p:cNvSpPr txBox="1"/>
          <p:nvPr/>
        </p:nvSpPr>
        <p:spPr>
          <a:xfrm>
            <a:off x="7705428" y="1037617"/>
            <a:ext cx="494046" cy="369332"/>
          </a:xfrm>
          <a:prstGeom prst="rect">
            <a:avLst/>
          </a:prstGeom>
          <a:noFill/>
        </p:spPr>
        <p:txBody>
          <a:bodyPr wrap="square" rtlCol="0">
            <a:spAutoFit/>
          </a:bodyPr>
          <a:lstStyle/>
          <a:p>
            <a:r>
              <a:rPr lang="en-US" dirty="0" err="1"/>
              <a:t>gsa</a:t>
            </a:r>
            <a:endParaRPr lang="en-US" dirty="0"/>
          </a:p>
        </p:txBody>
      </p:sp>
      <p:grpSp>
        <p:nvGrpSpPr>
          <p:cNvPr id="65" name="Group 64" descr="The law of sins showing that the lenght of the side opposite an angle to the sin of that angle is porportional for all three sides and angles of a triangle.">
            <a:extLst>
              <a:ext uri="{FF2B5EF4-FFF2-40B4-BE49-F238E27FC236}">
                <a16:creationId xmlns:a16="http://schemas.microsoft.com/office/drawing/2014/main" id="{B0BFB60A-BD0A-F012-2D63-9F9410F13E88}"/>
              </a:ext>
            </a:extLst>
          </p:cNvPr>
          <p:cNvGrpSpPr/>
          <p:nvPr/>
        </p:nvGrpSpPr>
        <p:grpSpPr>
          <a:xfrm>
            <a:off x="8314675" y="2969948"/>
            <a:ext cx="3111365" cy="574516"/>
            <a:chOff x="1236730" y="4369329"/>
            <a:chExt cx="3483078" cy="574516"/>
          </a:xfrm>
        </p:grpSpPr>
        <mc:AlternateContent xmlns:mc="http://schemas.openxmlformats.org/markup-compatibility/2006" xmlns:a14="http://schemas.microsoft.com/office/drawing/2010/main">
          <mc:Choice Requires="a14">
            <p:sp>
              <p:nvSpPr>
                <p:cNvPr id="56" name="TextBox 55">
                  <a:extLst>
                    <a:ext uri="{FF2B5EF4-FFF2-40B4-BE49-F238E27FC236}">
                      <a16:creationId xmlns:a16="http://schemas.microsoft.com/office/drawing/2014/main" id="{1236940F-654F-8176-6A8F-2354DC013B96}"/>
                    </a:ext>
                  </a:extLst>
                </p:cNvPr>
                <p:cNvSpPr txBox="1"/>
                <p:nvPr/>
              </p:nvSpPr>
              <p:spPr>
                <a:xfrm>
                  <a:off x="1236730" y="4396356"/>
                  <a:ext cx="686919" cy="52046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i="1" smtClean="0">
                                <a:latin typeface="Cambria Math" panose="02040503050406030204" pitchFamily="18" charset="0"/>
                              </a:rPr>
                            </m:ctrlPr>
                          </m:fPr>
                          <m:num>
                            <m:r>
                              <a:rPr lang="en-US" b="0" i="1" smtClean="0">
                                <a:latin typeface="Cambria Math" panose="02040503050406030204" pitchFamily="18" charset="0"/>
                              </a:rPr>
                              <m:t>𝑇𝐴𝑆</m:t>
                            </m:r>
                          </m:num>
                          <m:den>
                            <m:func>
                              <m:funcPr>
                                <m:ctrlPr>
                                  <a:rPr lang="en-US" i="1" smtClean="0">
                                    <a:latin typeface="Cambria Math" panose="02040503050406030204" pitchFamily="18" charset="0"/>
                                  </a:rPr>
                                </m:ctrlPr>
                              </m:funcPr>
                              <m:fName>
                                <m:r>
                                  <m:rPr>
                                    <m:sty m:val="p"/>
                                  </m:rPr>
                                  <a:rPr lang="en-US" i="0" smtClean="0">
                                    <a:latin typeface="Cambria Math" panose="02040503050406030204" pitchFamily="18" charset="0"/>
                                  </a:rPr>
                                  <m:t>sin</m:t>
                                </m:r>
                              </m:fName>
                              <m:e>
                                <m:r>
                                  <a:rPr lang="en-US" b="0" i="1" smtClean="0">
                                    <a:latin typeface="Cambria Math" panose="02040503050406030204" pitchFamily="18" charset="0"/>
                                  </a:rPr>
                                  <m:t>𝑤𝑎</m:t>
                                </m:r>
                              </m:e>
                            </m:func>
                          </m:den>
                        </m:f>
                      </m:oMath>
                    </m:oMathPara>
                  </a14:m>
                  <a:endParaRPr lang="en-US" dirty="0"/>
                </a:p>
              </p:txBody>
            </p:sp>
          </mc:Choice>
          <mc:Fallback xmlns="">
            <p:sp>
              <p:nvSpPr>
                <p:cNvPr id="56" name="TextBox 55">
                  <a:extLst>
                    <a:ext uri="{FF2B5EF4-FFF2-40B4-BE49-F238E27FC236}">
                      <a16:creationId xmlns:a16="http://schemas.microsoft.com/office/drawing/2014/main" id="{1236940F-654F-8176-6A8F-2354DC013B96}"/>
                    </a:ext>
                  </a:extLst>
                </p:cNvPr>
                <p:cNvSpPr txBox="1">
                  <a:spLocks noRot="1" noChangeAspect="1" noMove="1" noResize="1" noEditPoints="1" noAdjustHandles="1" noChangeArrowheads="1" noChangeShapeType="1" noTextEdit="1"/>
                </p:cNvSpPr>
                <p:nvPr/>
              </p:nvSpPr>
              <p:spPr>
                <a:xfrm>
                  <a:off x="1236730" y="4396356"/>
                  <a:ext cx="686919" cy="520463"/>
                </a:xfrm>
                <a:prstGeom prst="rect">
                  <a:avLst/>
                </a:prstGeom>
                <a:blipFill>
                  <a:blip r:embed="rId2"/>
                  <a:stretch>
                    <a:fillRect l="-12000" t="-7317" r="-10000" b="-1463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7" name="TextBox 56">
                  <a:extLst>
                    <a:ext uri="{FF2B5EF4-FFF2-40B4-BE49-F238E27FC236}">
                      <a16:creationId xmlns:a16="http://schemas.microsoft.com/office/drawing/2014/main" id="{26B02F6C-E2C8-8938-986D-3775D872B4BE}"/>
                    </a:ext>
                  </a:extLst>
                </p:cNvPr>
                <p:cNvSpPr txBox="1"/>
                <p:nvPr/>
              </p:nvSpPr>
              <p:spPr>
                <a:xfrm>
                  <a:off x="2478517" y="4369329"/>
                  <a:ext cx="922560" cy="57451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i="1" smtClean="0">
                                <a:latin typeface="Cambria Math" panose="02040503050406030204" pitchFamily="18" charset="0"/>
                              </a:rPr>
                            </m:ctrlPr>
                          </m:fPr>
                          <m:num>
                            <m:r>
                              <a:rPr lang="en-US" b="0" i="1" smtClean="0">
                                <a:latin typeface="Cambria Math" panose="02040503050406030204" pitchFamily="18" charset="0"/>
                              </a:rPr>
                              <m:t>𝑊𝑖𝑛𝑑</m:t>
                            </m:r>
                          </m:num>
                          <m:den>
                            <m:func>
                              <m:funcPr>
                                <m:ctrlPr>
                                  <a:rPr lang="en-US" i="1" smtClean="0">
                                    <a:latin typeface="Cambria Math" panose="02040503050406030204" pitchFamily="18" charset="0"/>
                                  </a:rPr>
                                </m:ctrlPr>
                              </m:funcPr>
                              <m:fName>
                                <m:r>
                                  <m:rPr>
                                    <m:sty m:val="p"/>
                                  </m:rPr>
                                  <a:rPr lang="en-US" i="0" smtClean="0">
                                    <a:latin typeface="Cambria Math" panose="02040503050406030204" pitchFamily="18" charset="0"/>
                                  </a:rPr>
                                  <m:t>sin</m:t>
                                </m:r>
                              </m:fName>
                              <m:e>
                                <m:r>
                                  <a:rPr lang="en-US" b="0" i="1" smtClean="0">
                                    <a:latin typeface="Cambria Math" panose="02040503050406030204" pitchFamily="18" charset="0"/>
                                  </a:rPr>
                                  <m:t>𝑑𝑟𝑖𝑓𝑡</m:t>
                                </m:r>
                              </m:e>
                            </m:func>
                          </m:den>
                        </m:f>
                      </m:oMath>
                    </m:oMathPara>
                  </a14:m>
                  <a:endParaRPr lang="en-US" dirty="0"/>
                </a:p>
              </p:txBody>
            </p:sp>
          </mc:Choice>
          <mc:Fallback xmlns="">
            <p:sp>
              <p:nvSpPr>
                <p:cNvPr id="57" name="TextBox 56">
                  <a:extLst>
                    <a:ext uri="{FF2B5EF4-FFF2-40B4-BE49-F238E27FC236}">
                      <a16:creationId xmlns:a16="http://schemas.microsoft.com/office/drawing/2014/main" id="{26B02F6C-E2C8-8938-986D-3775D872B4BE}"/>
                    </a:ext>
                  </a:extLst>
                </p:cNvPr>
                <p:cNvSpPr txBox="1">
                  <a:spLocks noRot="1" noChangeAspect="1" noMove="1" noResize="1" noEditPoints="1" noAdjustHandles="1" noChangeArrowheads="1" noChangeShapeType="1" noTextEdit="1"/>
                </p:cNvSpPr>
                <p:nvPr/>
              </p:nvSpPr>
              <p:spPr>
                <a:xfrm>
                  <a:off x="2478517" y="4369329"/>
                  <a:ext cx="922560" cy="574516"/>
                </a:xfrm>
                <a:prstGeom prst="rect">
                  <a:avLst/>
                </a:prstGeom>
                <a:blipFill>
                  <a:blip r:embed="rId3"/>
                  <a:stretch>
                    <a:fillRect l="-10769" t="-2174" r="-16923" b="-1956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1" name="TextBox 60">
                  <a:extLst>
                    <a:ext uri="{FF2B5EF4-FFF2-40B4-BE49-F238E27FC236}">
                      <a16:creationId xmlns:a16="http://schemas.microsoft.com/office/drawing/2014/main" id="{675BC113-082A-120D-E4E5-79456C7F4D4C}"/>
                    </a:ext>
                  </a:extLst>
                </p:cNvPr>
                <p:cNvSpPr txBox="1"/>
                <p:nvPr/>
              </p:nvSpPr>
              <p:spPr>
                <a:xfrm>
                  <a:off x="3955945" y="4372086"/>
                  <a:ext cx="763863" cy="56900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i="1" smtClean="0">
                                <a:latin typeface="Cambria Math" panose="02040503050406030204" pitchFamily="18" charset="0"/>
                              </a:rPr>
                            </m:ctrlPr>
                          </m:fPr>
                          <m:num>
                            <m:r>
                              <a:rPr lang="en-US" b="0" i="1" smtClean="0">
                                <a:latin typeface="Cambria Math" panose="02040503050406030204" pitchFamily="18" charset="0"/>
                              </a:rPr>
                              <m:t>𝐺𝑆</m:t>
                            </m:r>
                          </m:num>
                          <m:den>
                            <m:func>
                              <m:funcPr>
                                <m:ctrlPr>
                                  <a:rPr lang="en-US" i="1" smtClean="0">
                                    <a:latin typeface="Cambria Math" panose="02040503050406030204" pitchFamily="18" charset="0"/>
                                  </a:rPr>
                                </m:ctrlPr>
                              </m:funcPr>
                              <m:fName>
                                <m:r>
                                  <m:rPr>
                                    <m:sty m:val="p"/>
                                  </m:rPr>
                                  <a:rPr lang="en-US" i="0" smtClean="0">
                                    <a:latin typeface="Cambria Math" panose="02040503050406030204" pitchFamily="18" charset="0"/>
                                  </a:rPr>
                                  <m:t>sin</m:t>
                                </m:r>
                              </m:fName>
                              <m:e>
                                <m:r>
                                  <a:rPr lang="en-US" b="0" i="1" smtClean="0">
                                    <a:latin typeface="Cambria Math" panose="02040503050406030204" pitchFamily="18" charset="0"/>
                                  </a:rPr>
                                  <m:t>𝑔𝑠𝑎</m:t>
                                </m:r>
                              </m:e>
                            </m:func>
                          </m:den>
                        </m:f>
                      </m:oMath>
                    </m:oMathPara>
                  </a14:m>
                  <a:endParaRPr lang="en-US" dirty="0"/>
                </a:p>
              </p:txBody>
            </p:sp>
          </mc:Choice>
          <mc:Fallback xmlns="">
            <p:sp>
              <p:nvSpPr>
                <p:cNvPr id="61" name="TextBox 60">
                  <a:extLst>
                    <a:ext uri="{FF2B5EF4-FFF2-40B4-BE49-F238E27FC236}">
                      <a16:creationId xmlns:a16="http://schemas.microsoft.com/office/drawing/2014/main" id="{675BC113-082A-120D-E4E5-79456C7F4D4C}"/>
                    </a:ext>
                  </a:extLst>
                </p:cNvPr>
                <p:cNvSpPr txBox="1">
                  <a:spLocks noRot="1" noChangeAspect="1" noMove="1" noResize="1" noEditPoints="1" noAdjustHandles="1" noChangeArrowheads="1" noChangeShapeType="1" noTextEdit="1"/>
                </p:cNvSpPr>
                <p:nvPr/>
              </p:nvSpPr>
              <p:spPr>
                <a:xfrm>
                  <a:off x="3955945" y="4372086"/>
                  <a:ext cx="763863" cy="569002"/>
                </a:xfrm>
                <a:prstGeom prst="rect">
                  <a:avLst/>
                </a:prstGeom>
                <a:blipFill>
                  <a:blip r:embed="rId4"/>
                  <a:stretch>
                    <a:fillRect l="-10909" t="-6667" r="-14545" b="-13333"/>
                  </a:stretch>
                </a:blipFill>
              </p:spPr>
              <p:txBody>
                <a:bodyPr/>
                <a:lstStyle/>
                <a:p>
                  <a:r>
                    <a:rPr lang="en-US">
                      <a:noFill/>
                    </a:rPr>
                    <a:t> </a:t>
                  </a:r>
                </a:p>
              </p:txBody>
            </p:sp>
          </mc:Fallback>
        </mc:AlternateContent>
        <p:sp>
          <p:nvSpPr>
            <p:cNvPr id="62" name="TextBox 61">
              <a:extLst>
                <a:ext uri="{FF2B5EF4-FFF2-40B4-BE49-F238E27FC236}">
                  <a16:creationId xmlns:a16="http://schemas.microsoft.com/office/drawing/2014/main" id="{6424D7D9-DA68-F6F5-FC57-C69E1DC40B62}"/>
                </a:ext>
              </a:extLst>
            </p:cNvPr>
            <p:cNvSpPr txBox="1"/>
            <p:nvPr/>
          </p:nvSpPr>
          <p:spPr>
            <a:xfrm>
              <a:off x="2051042" y="4471921"/>
              <a:ext cx="300082" cy="369332"/>
            </a:xfrm>
            <a:prstGeom prst="rect">
              <a:avLst/>
            </a:prstGeom>
            <a:noFill/>
          </p:spPr>
          <p:txBody>
            <a:bodyPr wrap="none" rtlCol="0">
              <a:spAutoFit/>
            </a:bodyPr>
            <a:lstStyle/>
            <a:p>
              <a:r>
                <a:rPr lang="en-US" dirty="0"/>
                <a:t>=</a:t>
              </a:r>
            </a:p>
          </p:txBody>
        </p:sp>
        <p:sp>
          <p:nvSpPr>
            <p:cNvPr id="63" name="TextBox 62">
              <a:extLst>
                <a:ext uri="{FF2B5EF4-FFF2-40B4-BE49-F238E27FC236}">
                  <a16:creationId xmlns:a16="http://schemas.microsoft.com/office/drawing/2014/main" id="{1D535B0A-4E75-333F-782A-C83BBEC83CEC}"/>
                </a:ext>
              </a:extLst>
            </p:cNvPr>
            <p:cNvSpPr txBox="1"/>
            <p:nvPr/>
          </p:nvSpPr>
          <p:spPr>
            <a:xfrm>
              <a:off x="3528470" y="4471921"/>
              <a:ext cx="300082" cy="369332"/>
            </a:xfrm>
            <a:prstGeom prst="rect">
              <a:avLst/>
            </a:prstGeom>
            <a:noFill/>
          </p:spPr>
          <p:txBody>
            <a:bodyPr wrap="none" rtlCol="0">
              <a:spAutoFit/>
            </a:bodyPr>
            <a:lstStyle/>
            <a:p>
              <a:r>
                <a:rPr lang="en-US" dirty="0"/>
                <a:t>=</a:t>
              </a:r>
            </a:p>
          </p:txBody>
        </p:sp>
      </p:grpSp>
      <p:sp>
        <p:nvSpPr>
          <p:cNvPr id="64" name="TextBox 63">
            <a:extLst>
              <a:ext uri="{FF2B5EF4-FFF2-40B4-BE49-F238E27FC236}">
                <a16:creationId xmlns:a16="http://schemas.microsoft.com/office/drawing/2014/main" id="{D75468EA-3594-9005-6B08-D755904E1062}"/>
              </a:ext>
            </a:extLst>
          </p:cNvPr>
          <p:cNvSpPr txBox="1"/>
          <p:nvPr/>
        </p:nvSpPr>
        <p:spPr>
          <a:xfrm>
            <a:off x="749594" y="4519380"/>
            <a:ext cx="10552889" cy="1077218"/>
          </a:xfrm>
          <a:prstGeom prst="rect">
            <a:avLst/>
          </a:prstGeom>
          <a:noFill/>
        </p:spPr>
        <p:txBody>
          <a:bodyPr wrap="none" rtlCol="0">
            <a:spAutoFit/>
          </a:bodyPr>
          <a:lstStyle/>
          <a:p>
            <a:r>
              <a:rPr lang="en-US" sz="1600" b="1" dirty="0">
                <a:latin typeface="Courier New" panose="02070309020205020404" pitchFamily="49" charset="0"/>
                <a:cs typeface="Courier New" panose="02070309020205020404" pitchFamily="49" charset="0"/>
              </a:rPr>
              <a:t># Python:</a:t>
            </a:r>
          </a:p>
          <a:p>
            <a:r>
              <a:rPr lang="en-US" sz="1600" b="1" dirty="0">
                <a:latin typeface="Courier New" panose="02070309020205020404" pitchFamily="49" charset="0"/>
                <a:cs typeface="Courier New" panose="02070309020205020404" pitchFamily="49" charset="0"/>
              </a:rPr>
              <a:t>drift = </a:t>
            </a:r>
            <a:r>
              <a:rPr lang="en-US" sz="1600" b="1" dirty="0" err="1">
                <a:latin typeface="Courier New" panose="02070309020205020404" pitchFamily="49" charset="0"/>
                <a:cs typeface="Courier New" panose="02070309020205020404" pitchFamily="49" charset="0"/>
              </a:rPr>
              <a:t>math.degrees</a:t>
            </a:r>
            <a:r>
              <a:rPr lang="en-US" sz="1600" b="1" dirty="0">
                <a:latin typeface="Courier New" panose="02070309020205020404" pitchFamily="49" charset="0"/>
                <a:cs typeface="Courier New" panose="02070309020205020404" pitchFamily="49" charset="0"/>
              </a:rPr>
              <a:t>(</a:t>
            </a:r>
            <a:r>
              <a:rPr lang="en-US" sz="1600" b="1" dirty="0" err="1">
                <a:latin typeface="Courier New" panose="02070309020205020404" pitchFamily="49" charset="0"/>
                <a:cs typeface="Courier New" panose="02070309020205020404" pitchFamily="49" charset="0"/>
              </a:rPr>
              <a:t>math.asin</a:t>
            </a:r>
            <a:r>
              <a:rPr lang="en-US" sz="1600" b="1" dirty="0">
                <a:latin typeface="Courier New" panose="02070309020205020404" pitchFamily="49" charset="0"/>
                <a:cs typeface="Courier New" panose="02070309020205020404" pitchFamily="49" charset="0"/>
              </a:rPr>
              <a:t>(</a:t>
            </a:r>
            <a:r>
              <a:rPr lang="en-US" sz="1600" b="1" dirty="0" err="1">
                <a:latin typeface="Courier New" panose="02070309020205020404" pitchFamily="49" charset="0"/>
                <a:cs typeface="Courier New" panose="02070309020205020404" pitchFamily="49" charset="0"/>
              </a:rPr>
              <a:t>math.sin</a:t>
            </a:r>
            <a:r>
              <a:rPr lang="en-US" sz="1600" b="1" dirty="0">
                <a:latin typeface="Courier New" panose="02070309020205020404" pitchFamily="49" charset="0"/>
                <a:cs typeface="Courier New" panose="02070309020205020404" pitchFamily="49" charset="0"/>
              </a:rPr>
              <a:t>(</a:t>
            </a:r>
            <a:r>
              <a:rPr lang="en-US" sz="1600" b="1" dirty="0" err="1">
                <a:latin typeface="Courier New" panose="02070309020205020404" pitchFamily="49" charset="0"/>
                <a:cs typeface="Courier New" panose="02070309020205020404" pitchFamily="49" charset="0"/>
              </a:rPr>
              <a:t>math.radians</a:t>
            </a:r>
            <a:r>
              <a:rPr lang="en-US" sz="1600" b="1" dirty="0">
                <a:latin typeface="Courier New" panose="02070309020205020404" pitchFamily="49" charset="0"/>
                <a:cs typeface="Courier New" panose="02070309020205020404" pitchFamily="49" charset="0"/>
              </a:rPr>
              <a:t>(</a:t>
            </a:r>
            <a:r>
              <a:rPr lang="en-US" sz="1600" b="1" dirty="0" err="1">
                <a:latin typeface="Courier New" panose="02070309020205020404" pitchFamily="49" charset="0"/>
                <a:cs typeface="Courier New" panose="02070309020205020404" pitchFamily="49" charset="0"/>
              </a:rPr>
              <a:t>wa</a:t>
            </a:r>
            <a:r>
              <a:rPr lang="en-US" sz="1600" b="1" dirty="0">
                <a:latin typeface="Courier New" panose="02070309020205020404" pitchFamily="49" charset="0"/>
                <a:cs typeface="Courier New" panose="02070309020205020404" pitchFamily="49" charset="0"/>
              </a:rPr>
              <a:t>)) / </a:t>
            </a:r>
            <a:r>
              <a:rPr lang="en-US" sz="1600" b="1" dirty="0" err="1">
                <a:latin typeface="Courier New" panose="02070309020205020404" pitchFamily="49" charset="0"/>
                <a:cs typeface="Courier New" panose="02070309020205020404" pitchFamily="49" charset="0"/>
              </a:rPr>
              <a:t>tas</a:t>
            </a:r>
            <a:r>
              <a:rPr lang="en-US" sz="1600" b="1" dirty="0">
                <a:latin typeface="Courier New" panose="02070309020205020404" pitchFamily="49" charset="0"/>
                <a:cs typeface="Courier New" panose="02070309020205020404" pitchFamily="49" charset="0"/>
              </a:rPr>
              <a:t> * wind))</a:t>
            </a:r>
          </a:p>
          <a:p>
            <a:r>
              <a:rPr lang="en-US" sz="1600" b="1" dirty="0" err="1">
                <a:latin typeface="Courier New" panose="02070309020205020404" pitchFamily="49" charset="0"/>
                <a:cs typeface="Courier New" panose="02070309020205020404" pitchFamily="49" charset="0"/>
              </a:rPr>
              <a:t>gsa</a:t>
            </a:r>
            <a:r>
              <a:rPr lang="en-US" sz="1600" b="1" dirty="0">
                <a:latin typeface="Courier New" panose="02070309020205020404" pitchFamily="49" charset="0"/>
                <a:cs typeface="Courier New" panose="02070309020205020404" pitchFamily="49" charset="0"/>
              </a:rPr>
              <a:t> = 180 - ((</a:t>
            </a:r>
            <a:r>
              <a:rPr lang="en-US" sz="1600" b="1" dirty="0" err="1">
                <a:latin typeface="Courier New" panose="02070309020205020404" pitchFamily="49" charset="0"/>
                <a:cs typeface="Courier New" panose="02070309020205020404" pitchFamily="49" charset="0"/>
              </a:rPr>
              <a:t>wa</a:t>
            </a:r>
            <a:r>
              <a:rPr lang="en-US" sz="1600" b="1" dirty="0">
                <a:latin typeface="Courier New" panose="02070309020205020404" pitchFamily="49" charset="0"/>
                <a:cs typeface="Courier New" panose="02070309020205020404" pitchFamily="49" charset="0"/>
              </a:rPr>
              <a:t> % 180) + drift)</a:t>
            </a:r>
          </a:p>
          <a:p>
            <a:r>
              <a:rPr lang="en-US" sz="1600" b="1" dirty="0" err="1">
                <a:latin typeface="Courier New" panose="02070309020205020404" pitchFamily="49" charset="0"/>
                <a:cs typeface="Courier New" panose="02070309020205020404" pitchFamily="49" charset="0"/>
              </a:rPr>
              <a:t>gs</a:t>
            </a:r>
            <a:r>
              <a:rPr lang="en-US" sz="1600" b="1" dirty="0">
                <a:latin typeface="Courier New" panose="02070309020205020404" pitchFamily="49" charset="0"/>
                <a:cs typeface="Courier New" panose="02070309020205020404" pitchFamily="49" charset="0"/>
              </a:rPr>
              <a:t> = </a:t>
            </a:r>
            <a:r>
              <a:rPr lang="en-US" sz="1600" b="1" dirty="0" err="1">
                <a:latin typeface="Courier New" panose="02070309020205020404" pitchFamily="49" charset="0"/>
                <a:cs typeface="Courier New" panose="02070309020205020404" pitchFamily="49" charset="0"/>
              </a:rPr>
              <a:t>math.fabs</a:t>
            </a:r>
            <a:r>
              <a:rPr lang="en-US" sz="1600" b="1" dirty="0">
                <a:latin typeface="Courier New" panose="02070309020205020404" pitchFamily="49" charset="0"/>
                <a:cs typeface="Courier New" panose="02070309020205020404" pitchFamily="49" charset="0"/>
              </a:rPr>
              <a:t>((wind * </a:t>
            </a:r>
            <a:r>
              <a:rPr lang="en-US" sz="1600" b="1" dirty="0" err="1">
                <a:latin typeface="Courier New" panose="02070309020205020404" pitchFamily="49" charset="0"/>
                <a:cs typeface="Courier New" panose="02070309020205020404" pitchFamily="49" charset="0"/>
              </a:rPr>
              <a:t>math.sin</a:t>
            </a:r>
            <a:r>
              <a:rPr lang="en-US" sz="1600" b="1" dirty="0">
                <a:latin typeface="Courier New" panose="02070309020205020404" pitchFamily="49" charset="0"/>
                <a:cs typeface="Courier New" panose="02070309020205020404" pitchFamily="49" charset="0"/>
              </a:rPr>
              <a:t>(</a:t>
            </a:r>
            <a:r>
              <a:rPr lang="en-US" sz="1600" b="1" dirty="0" err="1">
                <a:latin typeface="Courier New" panose="02070309020205020404" pitchFamily="49" charset="0"/>
                <a:cs typeface="Courier New" panose="02070309020205020404" pitchFamily="49" charset="0"/>
              </a:rPr>
              <a:t>math.radians</a:t>
            </a:r>
            <a:r>
              <a:rPr lang="en-US" sz="1600" b="1" dirty="0">
                <a:latin typeface="Courier New" panose="02070309020205020404" pitchFamily="49" charset="0"/>
                <a:cs typeface="Courier New" panose="02070309020205020404" pitchFamily="49" charset="0"/>
              </a:rPr>
              <a:t>(</a:t>
            </a:r>
            <a:r>
              <a:rPr lang="en-US" sz="1600" b="1" dirty="0" err="1">
                <a:latin typeface="Courier New" panose="02070309020205020404" pitchFamily="49" charset="0"/>
                <a:cs typeface="Courier New" panose="02070309020205020404" pitchFamily="49" charset="0"/>
              </a:rPr>
              <a:t>gsa</a:t>
            </a:r>
            <a:r>
              <a:rPr lang="en-US" sz="1600" b="1" dirty="0">
                <a:latin typeface="Courier New" panose="02070309020205020404" pitchFamily="49" charset="0"/>
                <a:cs typeface="Courier New" panose="02070309020205020404" pitchFamily="49" charset="0"/>
              </a:rPr>
              <a:t>))) / </a:t>
            </a:r>
            <a:r>
              <a:rPr lang="en-US" sz="1600" b="1" dirty="0" err="1">
                <a:latin typeface="Courier New" panose="02070309020205020404" pitchFamily="49" charset="0"/>
                <a:cs typeface="Courier New" panose="02070309020205020404" pitchFamily="49" charset="0"/>
              </a:rPr>
              <a:t>math.sin</a:t>
            </a:r>
            <a:r>
              <a:rPr lang="en-US" sz="1600" b="1" dirty="0">
                <a:latin typeface="Courier New" panose="02070309020205020404" pitchFamily="49" charset="0"/>
                <a:cs typeface="Courier New" panose="02070309020205020404" pitchFamily="49" charset="0"/>
              </a:rPr>
              <a:t>(</a:t>
            </a:r>
            <a:r>
              <a:rPr lang="en-US" sz="1600" b="1" dirty="0" err="1">
                <a:latin typeface="Courier New" panose="02070309020205020404" pitchFamily="49" charset="0"/>
                <a:cs typeface="Courier New" panose="02070309020205020404" pitchFamily="49" charset="0"/>
              </a:rPr>
              <a:t>math.radians</a:t>
            </a:r>
            <a:r>
              <a:rPr lang="en-US" sz="1600" b="1" dirty="0">
                <a:latin typeface="Courier New" panose="02070309020205020404" pitchFamily="49" charset="0"/>
                <a:cs typeface="Courier New" panose="02070309020205020404" pitchFamily="49" charset="0"/>
              </a:rPr>
              <a:t>(drift)))</a:t>
            </a:r>
          </a:p>
        </p:txBody>
      </p:sp>
      <p:sp>
        <p:nvSpPr>
          <p:cNvPr id="66" name="Rectangle 65">
            <a:extLst>
              <a:ext uri="{FF2B5EF4-FFF2-40B4-BE49-F238E27FC236}">
                <a16:creationId xmlns:a16="http://schemas.microsoft.com/office/drawing/2014/main" id="{5A67BD51-049F-EE72-653A-639B53A426A4}"/>
              </a:ext>
            </a:extLst>
          </p:cNvPr>
          <p:cNvSpPr/>
          <p:nvPr/>
        </p:nvSpPr>
        <p:spPr>
          <a:xfrm>
            <a:off x="8169321" y="2820037"/>
            <a:ext cx="3441032" cy="880777"/>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ounded Rectangle 66" descr="This button takes you to a web page that has further references for this slide.">
            <a:extLst>
              <a:ext uri="{FF2B5EF4-FFF2-40B4-BE49-F238E27FC236}">
                <a16:creationId xmlns:a16="http://schemas.microsoft.com/office/drawing/2014/main" id="{F2F258B4-6793-BE0E-F671-D0C9C65E282E}"/>
              </a:ext>
            </a:extLst>
          </p:cNvPr>
          <p:cNvSpPr/>
          <p:nvPr/>
        </p:nvSpPr>
        <p:spPr>
          <a:xfrm>
            <a:off x="9835991" y="373328"/>
            <a:ext cx="1944677" cy="297180"/>
          </a:xfrm>
          <a:prstGeom prst="round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600" dirty="0">
                <a:hlinkClick r:id="rId5"/>
              </a:rPr>
              <a:t>www.ca4e.com/ref</a:t>
            </a:r>
            <a:endParaRPr lang="en-US" sz="1600" dirty="0"/>
          </a:p>
        </p:txBody>
      </p:sp>
      <p:sp>
        <p:nvSpPr>
          <p:cNvPr id="69" name="Arc 68">
            <a:extLst>
              <a:ext uri="{FF2B5EF4-FFF2-40B4-BE49-F238E27FC236}">
                <a16:creationId xmlns:a16="http://schemas.microsoft.com/office/drawing/2014/main" id="{25AD8F37-CE67-AFF6-7645-0F090A07D1DF}"/>
              </a:ext>
            </a:extLst>
          </p:cNvPr>
          <p:cNvSpPr/>
          <p:nvPr/>
        </p:nvSpPr>
        <p:spPr>
          <a:xfrm>
            <a:off x="4238925" y="883054"/>
            <a:ext cx="752354" cy="752354"/>
          </a:xfrm>
          <a:prstGeom prst="arc">
            <a:avLst>
              <a:gd name="adj1" fmla="val 6454695"/>
              <a:gd name="adj2" fmla="val 10945893"/>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0" name="Arc 69">
            <a:extLst>
              <a:ext uri="{FF2B5EF4-FFF2-40B4-BE49-F238E27FC236}">
                <a16:creationId xmlns:a16="http://schemas.microsoft.com/office/drawing/2014/main" id="{EBD45F38-92A3-F48D-A806-AAF99623C9F6}"/>
              </a:ext>
            </a:extLst>
          </p:cNvPr>
          <p:cNvSpPr/>
          <p:nvPr/>
        </p:nvSpPr>
        <p:spPr>
          <a:xfrm>
            <a:off x="7221605" y="883054"/>
            <a:ext cx="752354" cy="752354"/>
          </a:xfrm>
          <a:prstGeom prst="arc">
            <a:avLst>
              <a:gd name="adj1" fmla="val 6858512"/>
              <a:gd name="adj2" fmla="val 13305969"/>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1" name="Arc 70">
            <a:extLst>
              <a:ext uri="{FF2B5EF4-FFF2-40B4-BE49-F238E27FC236}">
                <a16:creationId xmlns:a16="http://schemas.microsoft.com/office/drawing/2014/main" id="{9405AAC9-AD57-9C05-4402-2F17D6C55EE8}"/>
              </a:ext>
            </a:extLst>
          </p:cNvPr>
          <p:cNvSpPr/>
          <p:nvPr/>
        </p:nvSpPr>
        <p:spPr>
          <a:xfrm>
            <a:off x="3334049" y="916426"/>
            <a:ext cx="686471" cy="686471"/>
          </a:xfrm>
          <a:prstGeom prst="arc">
            <a:avLst>
              <a:gd name="adj1" fmla="val 21509515"/>
              <a:gd name="adj2" fmla="val 5330220"/>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2" name="TextBox 71">
            <a:extLst>
              <a:ext uri="{FF2B5EF4-FFF2-40B4-BE49-F238E27FC236}">
                <a16:creationId xmlns:a16="http://schemas.microsoft.com/office/drawing/2014/main" id="{8235045E-E1A6-1671-32A4-5C26110B7137}"/>
              </a:ext>
            </a:extLst>
          </p:cNvPr>
          <p:cNvSpPr txBox="1"/>
          <p:nvPr/>
        </p:nvSpPr>
        <p:spPr>
          <a:xfrm>
            <a:off x="489402" y="1239975"/>
            <a:ext cx="457818" cy="369332"/>
          </a:xfrm>
          <a:prstGeom prst="rect">
            <a:avLst/>
          </a:prstGeom>
          <a:noFill/>
        </p:spPr>
        <p:txBody>
          <a:bodyPr wrap="none" rtlCol="0">
            <a:spAutoFit/>
          </a:bodyPr>
          <a:lstStyle/>
          <a:p>
            <a:r>
              <a:rPr lang="en-US" u="sng" dirty="0" err="1"/>
              <a:t>wa</a:t>
            </a:r>
            <a:endParaRPr lang="en-US" u="sng" dirty="0"/>
          </a:p>
        </p:txBody>
      </p:sp>
      <p:sp>
        <p:nvSpPr>
          <p:cNvPr id="73" name="Title 72">
            <a:extLst>
              <a:ext uri="{FF2B5EF4-FFF2-40B4-BE49-F238E27FC236}">
                <a16:creationId xmlns:a16="http://schemas.microsoft.com/office/drawing/2014/main" id="{689B61FD-1B11-F0A8-1CF0-1553FF26EB31}"/>
              </a:ext>
            </a:extLst>
          </p:cNvPr>
          <p:cNvSpPr>
            <a:spLocks noGrp="1"/>
          </p:cNvSpPr>
          <p:nvPr>
            <p:ph type="title"/>
          </p:nvPr>
        </p:nvSpPr>
        <p:spPr>
          <a:xfrm>
            <a:off x="9658460" y="1037617"/>
            <a:ext cx="2157313" cy="1325563"/>
          </a:xfrm>
        </p:spPr>
        <p:txBody>
          <a:bodyPr>
            <a:normAutofit/>
          </a:bodyPr>
          <a:lstStyle/>
          <a:p>
            <a:r>
              <a:rPr lang="en-US" sz="3600" dirty="0"/>
              <a:t>Use Law of Sines!</a:t>
            </a:r>
          </a:p>
        </p:txBody>
      </p:sp>
    </p:spTree>
    <p:extLst>
      <p:ext uri="{BB962C8B-B14F-4D97-AF65-F5344CB8AC3E}">
        <p14:creationId xmlns:p14="http://schemas.microsoft.com/office/powerpoint/2010/main" val="11234114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E0CC2C-2886-5FED-C316-25674385B255}"/>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5F05D19B-E6E0-C896-0567-E421E2ABB5CC}"/>
              </a:ext>
            </a:extLst>
          </p:cNvPr>
          <p:cNvSpPr>
            <a:spLocks noGrp="1"/>
          </p:cNvSpPr>
          <p:nvPr>
            <p:ph type="title"/>
          </p:nvPr>
        </p:nvSpPr>
        <p:spPr>
          <a:xfrm>
            <a:off x="838200" y="365125"/>
            <a:ext cx="5734050" cy="1325563"/>
          </a:xfrm>
        </p:spPr>
        <p:txBody>
          <a:bodyPr>
            <a:normAutofit/>
          </a:bodyPr>
          <a:lstStyle/>
          <a:p>
            <a:r>
              <a:rPr lang="en-US" sz="3600" dirty="0"/>
              <a:t>To *actually* go west…</a:t>
            </a:r>
          </a:p>
        </p:txBody>
      </p:sp>
      <p:sp>
        <p:nvSpPr>
          <p:cNvPr id="6" name="Content Placeholder 5">
            <a:extLst>
              <a:ext uri="{FF2B5EF4-FFF2-40B4-BE49-F238E27FC236}">
                <a16:creationId xmlns:a16="http://schemas.microsoft.com/office/drawing/2014/main" id="{E5720E31-F5E5-ABCB-1549-64C7265EF1DF}"/>
              </a:ext>
            </a:extLst>
          </p:cNvPr>
          <p:cNvSpPr>
            <a:spLocks noGrp="1"/>
          </p:cNvSpPr>
          <p:nvPr>
            <p:ph idx="1"/>
          </p:nvPr>
        </p:nvSpPr>
        <p:spPr>
          <a:xfrm>
            <a:off x="838200" y="1825625"/>
            <a:ext cx="5184228" cy="4351338"/>
          </a:xfrm>
        </p:spPr>
        <p:txBody>
          <a:bodyPr>
            <a:normAutofit/>
          </a:bodyPr>
          <a:lstStyle/>
          <a:p>
            <a:r>
              <a:rPr lang="en-US" dirty="0"/>
              <a:t>Our airplane goes 100 miles per hour and we want to go west (270 degrees)</a:t>
            </a:r>
          </a:p>
          <a:p>
            <a:r>
              <a:rPr lang="en-US" dirty="0"/>
              <a:t>The wind is out of the northwest (300 degrees) at 15 miles per hour</a:t>
            </a:r>
          </a:p>
          <a:p>
            <a:r>
              <a:rPr lang="en-US" dirty="0"/>
              <a:t>We will fly a heading of 274.3 degrees and expect a ground speed (west) of 87 miles per hour</a:t>
            </a:r>
          </a:p>
        </p:txBody>
      </p:sp>
      <p:pic>
        <p:nvPicPr>
          <p:cNvPr id="7" name="Picture 6" descr="A satellite map showing roads and the KTEW airport (Dr Chuck’s home airport) - taken from Apple Maps.  It shows an airplane that has adjusted its  heading to 274 degrees to compensate for the wind from the northwest. It also shows ithe effect of the wind on the airplne path and the actual ground track of the plane to be 270 degrees as desired.">
            <a:extLst>
              <a:ext uri="{FF2B5EF4-FFF2-40B4-BE49-F238E27FC236}">
                <a16:creationId xmlns:a16="http://schemas.microsoft.com/office/drawing/2014/main" id="{776E5769-523F-0CF1-0FC4-C1C666F07BD4}"/>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6948487" y="0"/>
            <a:ext cx="5243513" cy="6610350"/>
          </a:xfrm>
          <a:prstGeom prst="rect">
            <a:avLst/>
          </a:prstGeom>
        </p:spPr>
      </p:pic>
      <p:pic>
        <p:nvPicPr>
          <p:cNvPr id="8" name="Picture 7" descr="A white airplane with black background&#10;&#10;AI-generated content may be incorrect.">
            <a:extLst>
              <a:ext uri="{FF2B5EF4-FFF2-40B4-BE49-F238E27FC236}">
                <a16:creationId xmlns:a16="http://schemas.microsoft.com/office/drawing/2014/main" id="{7687F413-10DC-5152-8618-D1D816E3DCA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7253076">
            <a:off x="10656499" y="4058665"/>
            <a:ext cx="1220952" cy="937260"/>
          </a:xfrm>
          <a:prstGeom prst="rect">
            <a:avLst/>
          </a:prstGeom>
        </p:spPr>
      </p:pic>
      <p:sp>
        <p:nvSpPr>
          <p:cNvPr id="10" name="Right Arrow 9">
            <a:extLst>
              <a:ext uri="{FF2B5EF4-FFF2-40B4-BE49-F238E27FC236}">
                <a16:creationId xmlns:a16="http://schemas.microsoft.com/office/drawing/2014/main" id="{2B5708E7-436B-C869-6CA0-E324CAF3E967}"/>
              </a:ext>
            </a:extLst>
          </p:cNvPr>
          <p:cNvSpPr/>
          <p:nvPr/>
        </p:nvSpPr>
        <p:spPr>
          <a:xfrm rot="14558375" flipH="1">
            <a:off x="8067533" y="3854346"/>
            <a:ext cx="866846" cy="357188"/>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ight Arrow 10">
            <a:extLst>
              <a:ext uri="{FF2B5EF4-FFF2-40B4-BE49-F238E27FC236}">
                <a16:creationId xmlns:a16="http://schemas.microsoft.com/office/drawing/2014/main" id="{6AC47044-306A-D262-2AF1-7E0C0B1B54F1}"/>
              </a:ext>
            </a:extLst>
          </p:cNvPr>
          <p:cNvSpPr/>
          <p:nvPr/>
        </p:nvSpPr>
        <p:spPr>
          <a:xfrm flipH="1">
            <a:off x="8710702" y="4261961"/>
            <a:ext cx="2034684" cy="357188"/>
          </a:xfrm>
          <a:prstGeom prst="rightArrow">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ight Arrow 8">
            <a:extLst>
              <a:ext uri="{FF2B5EF4-FFF2-40B4-BE49-F238E27FC236}">
                <a16:creationId xmlns:a16="http://schemas.microsoft.com/office/drawing/2014/main" id="{843B3EAD-A2F0-1517-EF88-F82FF05B880C}"/>
              </a:ext>
            </a:extLst>
          </p:cNvPr>
          <p:cNvSpPr/>
          <p:nvPr/>
        </p:nvSpPr>
        <p:spPr>
          <a:xfrm rot="965411" flipH="1">
            <a:off x="8177729" y="3838219"/>
            <a:ext cx="2678036" cy="418008"/>
          </a:xfrm>
          <a:prstGeom prst="rightArrow">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483904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AED626-C8EE-A288-CA3A-4C86E2DA2ACB}"/>
              </a:ext>
            </a:extLst>
          </p:cNvPr>
          <p:cNvSpPr>
            <a:spLocks noGrp="1"/>
          </p:cNvSpPr>
          <p:nvPr>
            <p:ph type="title"/>
          </p:nvPr>
        </p:nvSpPr>
        <p:spPr>
          <a:xfrm>
            <a:off x="838200" y="365125"/>
            <a:ext cx="5257800" cy="1325563"/>
          </a:xfrm>
        </p:spPr>
        <p:txBody>
          <a:bodyPr/>
          <a:lstStyle/>
          <a:p>
            <a:r>
              <a:rPr lang="en-US" dirty="0"/>
              <a:t>Pilots and Trigonometry?</a:t>
            </a:r>
          </a:p>
        </p:txBody>
      </p:sp>
      <p:sp>
        <p:nvSpPr>
          <p:cNvPr id="3" name="Content Placeholder 2">
            <a:extLst>
              <a:ext uri="{FF2B5EF4-FFF2-40B4-BE49-F238E27FC236}">
                <a16:creationId xmlns:a16="http://schemas.microsoft.com/office/drawing/2014/main" id="{4ADC106D-F2D7-488C-54D6-80FEF9FD69EC}"/>
              </a:ext>
            </a:extLst>
          </p:cNvPr>
          <p:cNvSpPr>
            <a:spLocks noGrp="1"/>
          </p:cNvSpPr>
          <p:nvPr>
            <p:ph idx="1"/>
          </p:nvPr>
        </p:nvSpPr>
        <p:spPr>
          <a:xfrm>
            <a:off x="838200" y="1825625"/>
            <a:ext cx="4434444" cy="4351338"/>
          </a:xfrm>
        </p:spPr>
        <p:txBody>
          <a:bodyPr/>
          <a:lstStyle/>
          <a:p>
            <a:r>
              <a:rPr lang="en-US" dirty="0"/>
              <a:t>We have an analog computer called the E6B that does the entire calculation by rotating and sliding and reading numbers directly from the device</a:t>
            </a:r>
          </a:p>
          <a:p>
            <a:r>
              <a:rPr lang="en-US" dirty="0"/>
              <a:t>This is an analogue equivalent to the trigonometric computation</a:t>
            </a:r>
          </a:p>
        </p:txBody>
      </p:sp>
      <p:pic>
        <p:nvPicPr>
          <p:cNvPr id="5" name="Picture 4" descr="A picture of an E6B calculator setting the wind speed and direction.  Photo by Dr. Chuck.">
            <a:extLst>
              <a:ext uri="{FF2B5EF4-FFF2-40B4-BE49-F238E27FC236}">
                <a16:creationId xmlns:a16="http://schemas.microsoft.com/office/drawing/2014/main" id="{E5301207-409C-0A33-70A5-F9D64992CF3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272643" y="365124"/>
            <a:ext cx="3634289" cy="3634289"/>
          </a:xfrm>
          <a:prstGeom prst="rect">
            <a:avLst/>
          </a:prstGeom>
        </p:spPr>
      </p:pic>
      <p:pic>
        <p:nvPicPr>
          <p:cNvPr id="7" name="Picture 6" descr="A picture of an E6B calculator rotated to the desired ground track (west - 270) and with the center indicator moved to the true airspeed.  Once this is done we can read the actual heading to fly and the expected ground spped from the E6B.  Photo by Dr. Chuck.">
            <a:extLst>
              <a:ext uri="{FF2B5EF4-FFF2-40B4-BE49-F238E27FC236}">
                <a16:creationId xmlns:a16="http://schemas.microsoft.com/office/drawing/2014/main" id="{F6BCD278-8E13-1E62-570D-07FF3744FFF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262641" y="2841903"/>
            <a:ext cx="3634289" cy="3650972"/>
          </a:xfrm>
          <a:prstGeom prst="rect">
            <a:avLst/>
          </a:prstGeom>
        </p:spPr>
      </p:pic>
      <p:sp>
        <p:nvSpPr>
          <p:cNvPr id="9" name="Left Brace 8">
            <a:extLst>
              <a:ext uri="{FF2B5EF4-FFF2-40B4-BE49-F238E27FC236}">
                <a16:creationId xmlns:a16="http://schemas.microsoft.com/office/drawing/2014/main" id="{D55999DE-0633-E30E-810D-D7C561E2A79D}"/>
              </a:ext>
            </a:extLst>
          </p:cNvPr>
          <p:cNvSpPr/>
          <p:nvPr/>
        </p:nvSpPr>
        <p:spPr>
          <a:xfrm flipH="1">
            <a:off x="7085831" y="1690688"/>
            <a:ext cx="359534" cy="339993"/>
          </a:xfrm>
          <a:prstGeom prst="leftBrace">
            <a:avLst/>
          </a:prstGeom>
          <a:ln w="381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TextBox 9">
            <a:extLst>
              <a:ext uri="{FF2B5EF4-FFF2-40B4-BE49-F238E27FC236}">
                <a16:creationId xmlns:a16="http://schemas.microsoft.com/office/drawing/2014/main" id="{43433B11-DF53-B49B-E5EA-7149BDC8BE22}"/>
              </a:ext>
            </a:extLst>
          </p:cNvPr>
          <p:cNvSpPr txBox="1"/>
          <p:nvPr/>
        </p:nvSpPr>
        <p:spPr>
          <a:xfrm>
            <a:off x="9595262" y="617517"/>
            <a:ext cx="1948547" cy="923330"/>
          </a:xfrm>
          <a:prstGeom prst="rect">
            <a:avLst/>
          </a:prstGeom>
          <a:noFill/>
        </p:spPr>
        <p:txBody>
          <a:bodyPr wrap="none" rtlCol="0">
            <a:spAutoFit/>
          </a:bodyPr>
          <a:lstStyle/>
          <a:p>
            <a:r>
              <a:rPr lang="en-US" dirty="0"/>
              <a:t>Set Wind Direction</a:t>
            </a:r>
          </a:p>
          <a:p>
            <a:endParaRPr lang="en-US" dirty="0"/>
          </a:p>
          <a:p>
            <a:r>
              <a:rPr lang="en-US" dirty="0"/>
              <a:t>Set Wind Speed</a:t>
            </a:r>
          </a:p>
        </p:txBody>
      </p:sp>
      <p:sp>
        <p:nvSpPr>
          <p:cNvPr id="11" name="TextBox 10">
            <a:extLst>
              <a:ext uri="{FF2B5EF4-FFF2-40B4-BE49-F238E27FC236}">
                <a16:creationId xmlns:a16="http://schemas.microsoft.com/office/drawing/2014/main" id="{B56299D1-C397-56DE-4CC9-222F9E33E26A}"/>
              </a:ext>
            </a:extLst>
          </p:cNvPr>
          <p:cNvSpPr txBox="1"/>
          <p:nvPr/>
        </p:nvSpPr>
        <p:spPr>
          <a:xfrm>
            <a:off x="5682794" y="4151649"/>
            <a:ext cx="2169697" cy="2031325"/>
          </a:xfrm>
          <a:prstGeom prst="rect">
            <a:avLst/>
          </a:prstGeom>
          <a:noFill/>
        </p:spPr>
        <p:txBody>
          <a:bodyPr wrap="none" rtlCol="0">
            <a:spAutoFit/>
          </a:bodyPr>
          <a:lstStyle/>
          <a:p>
            <a:r>
              <a:rPr lang="en-US" dirty="0"/>
              <a:t>Rotate to true course</a:t>
            </a:r>
          </a:p>
          <a:p>
            <a:endParaRPr lang="en-US" dirty="0"/>
          </a:p>
          <a:p>
            <a:r>
              <a:rPr lang="en-US" dirty="0"/>
              <a:t>Slide to air speed</a:t>
            </a:r>
          </a:p>
          <a:p>
            <a:endParaRPr lang="en-US" dirty="0"/>
          </a:p>
          <a:p>
            <a:r>
              <a:rPr lang="en-US" dirty="0"/>
              <a:t>Read drift angle</a:t>
            </a:r>
          </a:p>
          <a:p>
            <a:endParaRPr lang="en-US" dirty="0"/>
          </a:p>
          <a:p>
            <a:r>
              <a:rPr lang="en-US" dirty="0"/>
              <a:t>Read ground speed</a:t>
            </a:r>
          </a:p>
        </p:txBody>
      </p:sp>
      <p:cxnSp>
        <p:nvCxnSpPr>
          <p:cNvPr id="13" name="Straight Arrow Connector 12">
            <a:extLst>
              <a:ext uri="{FF2B5EF4-FFF2-40B4-BE49-F238E27FC236}">
                <a16:creationId xmlns:a16="http://schemas.microsoft.com/office/drawing/2014/main" id="{3FD75FB2-CEC9-1CD6-1C02-7B124D3FA90B}"/>
              </a:ext>
            </a:extLst>
          </p:cNvPr>
          <p:cNvCxnSpPr>
            <a:cxnSpLocks/>
          </p:cNvCxnSpPr>
          <p:nvPr/>
        </p:nvCxnSpPr>
        <p:spPr>
          <a:xfrm flipH="1" flipV="1">
            <a:off x="7172696" y="510639"/>
            <a:ext cx="2268187" cy="296883"/>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8C5029F8-2880-C133-CEDE-F49D8EA04635}"/>
              </a:ext>
            </a:extLst>
          </p:cNvPr>
          <p:cNvCxnSpPr>
            <a:cxnSpLocks/>
            <a:endCxn id="9" idx="1"/>
          </p:cNvCxnSpPr>
          <p:nvPr/>
        </p:nvCxnSpPr>
        <p:spPr>
          <a:xfrm flipH="1">
            <a:off x="7445365" y="1341506"/>
            <a:ext cx="1995518" cy="519179"/>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31C927BC-4287-876B-0208-C514E0F0EE54}"/>
              </a:ext>
            </a:extLst>
          </p:cNvPr>
          <p:cNvCxnSpPr>
            <a:cxnSpLocks/>
          </p:cNvCxnSpPr>
          <p:nvPr/>
        </p:nvCxnSpPr>
        <p:spPr>
          <a:xfrm flipV="1">
            <a:off x="7804899" y="3016332"/>
            <a:ext cx="2091864" cy="1330037"/>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9FD4CA1B-6795-9D33-8F2C-FF40347E6F34}"/>
              </a:ext>
            </a:extLst>
          </p:cNvPr>
          <p:cNvCxnSpPr>
            <a:cxnSpLocks/>
          </p:cNvCxnSpPr>
          <p:nvPr/>
        </p:nvCxnSpPr>
        <p:spPr>
          <a:xfrm flipV="1">
            <a:off x="7540831" y="4402720"/>
            <a:ext cx="1823843" cy="489914"/>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5" name="Left Brace 24">
            <a:extLst>
              <a:ext uri="{FF2B5EF4-FFF2-40B4-BE49-F238E27FC236}">
                <a16:creationId xmlns:a16="http://schemas.microsoft.com/office/drawing/2014/main" id="{13DD1BC3-E9D9-BCD1-ED4A-3AC10EA10DA9}"/>
              </a:ext>
            </a:extLst>
          </p:cNvPr>
          <p:cNvSpPr/>
          <p:nvPr/>
        </p:nvSpPr>
        <p:spPr>
          <a:xfrm rot="16200000" flipH="1">
            <a:off x="10023317" y="4004777"/>
            <a:ext cx="359534" cy="198847"/>
          </a:xfrm>
          <a:prstGeom prst="leftBrace">
            <a:avLst/>
          </a:prstGeom>
          <a:ln w="381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26" name="Straight Arrow Connector 25">
            <a:extLst>
              <a:ext uri="{FF2B5EF4-FFF2-40B4-BE49-F238E27FC236}">
                <a16:creationId xmlns:a16="http://schemas.microsoft.com/office/drawing/2014/main" id="{ED768267-7EE0-C95A-1A48-10BDB2634F54}"/>
              </a:ext>
            </a:extLst>
          </p:cNvPr>
          <p:cNvCxnSpPr>
            <a:cxnSpLocks/>
          </p:cNvCxnSpPr>
          <p:nvPr/>
        </p:nvCxnSpPr>
        <p:spPr>
          <a:xfrm flipV="1">
            <a:off x="7265598" y="4250484"/>
            <a:ext cx="2814187" cy="1197313"/>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E049B28A-D712-87F6-ABFE-B906142EEF36}"/>
              </a:ext>
            </a:extLst>
          </p:cNvPr>
          <p:cNvCxnSpPr>
            <a:cxnSpLocks/>
          </p:cNvCxnSpPr>
          <p:nvPr/>
        </p:nvCxnSpPr>
        <p:spPr>
          <a:xfrm flipV="1">
            <a:off x="7635834" y="4676311"/>
            <a:ext cx="2443951" cy="127559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1463400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AE3A2D-6AA9-07FD-3D02-E790D9390D09}"/>
              </a:ext>
            </a:extLst>
          </p:cNvPr>
          <p:cNvSpPr>
            <a:spLocks noGrp="1"/>
          </p:cNvSpPr>
          <p:nvPr>
            <p:ph type="title"/>
          </p:nvPr>
        </p:nvSpPr>
        <p:spPr/>
        <p:txBody>
          <a:bodyPr/>
          <a:lstStyle/>
          <a:p>
            <a:r>
              <a:rPr lang="en-US" dirty="0"/>
              <a:t>Physical devices that are digital</a:t>
            </a:r>
          </a:p>
        </p:txBody>
      </p:sp>
      <p:sp>
        <p:nvSpPr>
          <p:cNvPr id="3" name="Content Placeholder 2">
            <a:extLst>
              <a:ext uri="{FF2B5EF4-FFF2-40B4-BE49-F238E27FC236}">
                <a16:creationId xmlns:a16="http://schemas.microsoft.com/office/drawing/2014/main" id="{AC3639D9-4A21-6065-6B37-B35FF73C0654}"/>
              </a:ext>
            </a:extLst>
          </p:cNvPr>
          <p:cNvSpPr>
            <a:spLocks noGrp="1"/>
          </p:cNvSpPr>
          <p:nvPr>
            <p:ph idx="1"/>
          </p:nvPr>
        </p:nvSpPr>
        <p:spPr>
          <a:xfrm>
            <a:off x="838200" y="1825625"/>
            <a:ext cx="7013028" cy="4351338"/>
          </a:xfrm>
        </p:spPr>
        <p:txBody>
          <a:bodyPr>
            <a:normAutofit/>
          </a:bodyPr>
          <a:lstStyle/>
          <a:p>
            <a:r>
              <a:rPr lang="en-US" dirty="0"/>
              <a:t>Physically built to have two stable states</a:t>
            </a:r>
          </a:p>
          <a:p>
            <a:pPr lvl="1"/>
            <a:r>
              <a:rPr lang="en-US" dirty="0"/>
              <a:t>On (1) or Off (0)</a:t>
            </a:r>
          </a:p>
          <a:p>
            <a:r>
              <a:rPr lang="en-US" dirty="0"/>
              <a:t>Require sufficient physical input to switch states – you often hear a click</a:t>
            </a:r>
          </a:p>
          <a:p>
            <a:r>
              <a:rPr lang="en-US" dirty="0"/>
              <a:t>If the input is not enough to change state they usually fall back to the previous stable state</a:t>
            </a:r>
          </a:p>
          <a:p>
            <a:r>
              <a:rPr lang="en-US" dirty="0"/>
              <a:t>Capturing the new state is often called "latching" – it sounds a bit like clicking</a:t>
            </a:r>
          </a:p>
          <a:p>
            <a:endParaRPr lang="en-US" dirty="0"/>
          </a:p>
        </p:txBody>
      </p:sp>
      <p:sp>
        <p:nvSpPr>
          <p:cNvPr id="5" name="TextBox 4">
            <a:extLst>
              <a:ext uri="{FF2B5EF4-FFF2-40B4-BE49-F238E27FC236}">
                <a16:creationId xmlns:a16="http://schemas.microsoft.com/office/drawing/2014/main" id="{44D3B2A2-CC15-3C42-685F-3D87AAB6AA3A}"/>
              </a:ext>
            </a:extLst>
          </p:cNvPr>
          <p:cNvSpPr txBox="1"/>
          <p:nvPr/>
        </p:nvSpPr>
        <p:spPr>
          <a:xfrm>
            <a:off x="7366000" y="5167312"/>
            <a:ext cx="4572000" cy="369332"/>
          </a:xfrm>
          <a:prstGeom prst="rect">
            <a:avLst/>
          </a:prstGeom>
          <a:noFill/>
        </p:spPr>
        <p:txBody>
          <a:bodyPr wrap="square">
            <a:spAutoFit/>
          </a:bodyPr>
          <a:lstStyle/>
          <a:p>
            <a:r>
              <a:rPr lang="en-US" dirty="0"/>
              <a:t>https://</a:t>
            </a:r>
            <a:r>
              <a:rPr lang="en-US" dirty="0" err="1"/>
              <a:t>en.wikipedia.org</a:t>
            </a:r>
            <a:r>
              <a:rPr lang="en-US" dirty="0"/>
              <a:t>/wiki/</a:t>
            </a:r>
            <a:r>
              <a:rPr lang="en-US" dirty="0" err="1"/>
              <a:t>Retractable_pen</a:t>
            </a:r>
            <a:endParaRPr lang="en-US" dirty="0"/>
          </a:p>
        </p:txBody>
      </p:sp>
      <p:pic>
        <p:nvPicPr>
          <p:cNvPr id="7" name="Picture 6" descr="A close-up of two retractible pens.  Probably Pilot G2 pens.">
            <a:extLst>
              <a:ext uri="{FF2B5EF4-FFF2-40B4-BE49-F238E27FC236}">
                <a16:creationId xmlns:a16="http://schemas.microsoft.com/office/drawing/2014/main" id="{4C513D53-0101-AC12-2616-7C584AB1D34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458200" y="2536037"/>
            <a:ext cx="2387600" cy="1785925"/>
          </a:xfrm>
          <a:prstGeom prst="rect">
            <a:avLst/>
          </a:prstGeom>
        </p:spPr>
      </p:pic>
    </p:spTree>
    <p:extLst>
      <p:ext uri="{BB962C8B-B14F-4D97-AF65-F5344CB8AC3E}">
        <p14:creationId xmlns:p14="http://schemas.microsoft.com/office/powerpoint/2010/main" val="15921635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An animated gif showing a rachet saimilar to the way a clock turns a pendulum into a counter of the number of times the pendulum goes back and forth.">
            <a:extLst>
              <a:ext uri="{FF2B5EF4-FFF2-40B4-BE49-F238E27FC236}">
                <a16:creationId xmlns:a16="http://schemas.microsoft.com/office/drawing/2014/main" id="{0F562DA2-43DB-BD03-C133-51EA5F51D7C1}"/>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792167" y="3751263"/>
            <a:ext cx="2741612" cy="274161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BA1B6D69-02BA-4B60-58C1-C720634DBC8A}"/>
              </a:ext>
            </a:extLst>
          </p:cNvPr>
          <p:cNvSpPr>
            <a:spLocks noGrp="1"/>
          </p:cNvSpPr>
          <p:nvPr>
            <p:ph type="title"/>
          </p:nvPr>
        </p:nvSpPr>
        <p:spPr/>
        <p:txBody>
          <a:bodyPr/>
          <a:lstStyle/>
          <a:p>
            <a:r>
              <a:rPr lang="en-US" dirty="0"/>
              <a:t>Clocks as Counters</a:t>
            </a:r>
          </a:p>
        </p:txBody>
      </p:sp>
      <p:sp>
        <p:nvSpPr>
          <p:cNvPr id="7" name="Content Placeholder 6">
            <a:extLst>
              <a:ext uri="{FF2B5EF4-FFF2-40B4-BE49-F238E27FC236}">
                <a16:creationId xmlns:a16="http://schemas.microsoft.com/office/drawing/2014/main" id="{37DA5231-E454-4BCA-FBE2-FFFF596023C1}"/>
              </a:ext>
            </a:extLst>
          </p:cNvPr>
          <p:cNvSpPr>
            <a:spLocks noGrp="1"/>
          </p:cNvSpPr>
          <p:nvPr>
            <p:ph idx="1"/>
          </p:nvPr>
        </p:nvSpPr>
        <p:spPr>
          <a:xfrm>
            <a:off x="838200" y="1825626"/>
            <a:ext cx="7190232" cy="2600070"/>
          </a:xfrm>
        </p:spPr>
        <p:txBody>
          <a:bodyPr>
            <a:normAutofit/>
          </a:bodyPr>
          <a:lstStyle/>
          <a:p>
            <a:r>
              <a:rPr lang="en-US" dirty="0"/>
              <a:t>Early clocks used a pendulum and a series of ratchets and gears that acted as counters for seconds, minutes, and hours</a:t>
            </a:r>
          </a:p>
          <a:p>
            <a:r>
              <a:rPr lang="en-US" dirty="0"/>
              <a:t>At particular times / counts they would run "programs" to make sounds to mark the passage of time</a:t>
            </a:r>
          </a:p>
        </p:txBody>
      </p:sp>
      <p:pic>
        <p:nvPicPr>
          <p:cNvPr id="6" name="Wikipedia_Schlag_Kuckucksuhr_Beispiel_01.ogv.480p.vp9" descr="A picture of a cukcoo clock with a small bird that comes out at the hours, 0:15, 0:30 and 0:45 to indicate the times with a “cockoo” sound.  You can play the sound elsewhere on the slide.">
            <a:hlinkClick r:id="" action="ppaction://media"/>
            <a:extLst>
              <a:ext uri="{FF2B5EF4-FFF2-40B4-BE49-F238E27FC236}">
                <a16:creationId xmlns:a16="http://schemas.microsoft.com/office/drawing/2014/main" id="{277FEB14-7C26-1590-2155-A1DB1153586D}"/>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8746517" y="2157083"/>
            <a:ext cx="2850095" cy="3800126"/>
          </a:xfrm>
          <a:prstGeom prst="rect">
            <a:avLst/>
          </a:prstGeom>
        </p:spPr>
      </p:pic>
      <p:sp>
        <p:nvSpPr>
          <p:cNvPr id="10" name="TextBox 9">
            <a:extLst>
              <a:ext uri="{FF2B5EF4-FFF2-40B4-BE49-F238E27FC236}">
                <a16:creationId xmlns:a16="http://schemas.microsoft.com/office/drawing/2014/main" id="{E037A45F-BBC6-E490-B873-05BEB948C05E}"/>
              </a:ext>
            </a:extLst>
          </p:cNvPr>
          <p:cNvSpPr txBox="1"/>
          <p:nvPr/>
        </p:nvSpPr>
        <p:spPr>
          <a:xfrm>
            <a:off x="838200" y="5310878"/>
            <a:ext cx="6099048" cy="646331"/>
          </a:xfrm>
          <a:prstGeom prst="rect">
            <a:avLst/>
          </a:prstGeom>
          <a:noFill/>
        </p:spPr>
        <p:txBody>
          <a:bodyPr wrap="square">
            <a:spAutoFit/>
          </a:bodyPr>
          <a:lstStyle/>
          <a:p>
            <a:r>
              <a:rPr lang="en-US" dirty="0"/>
              <a:t>https://</a:t>
            </a:r>
            <a:r>
              <a:rPr lang="en-US" dirty="0" err="1"/>
              <a:t>en.wikipedia.org</a:t>
            </a:r>
            <a:r>
              <a:rPr lang="en-US" dirty="0"/>
              <a:t>/wiki/Ratchet_(device)</a:t>
            </a:r>
          </a:p>
          <a:p>
            <a:r>
              <a:rPr lang="en-US" dirty="0"/>
              <a:t>https://</a:t>
            </a:r>
            <a:r>
              <a:rPr lang="en-US" dirty="0" err="1"/>
              <a:t>en.wikipedia.org</a:t>
            </a:r>
            <a:r>
              <a:rPr lang="en-US" dirty="0"/>
              <a:t>/wiki/</a:t>
            </a:r>
            <a:r>
              <a:rPr lang="en-US" dirty="0" err="1"/>
              <a:t>Cuckoo_clock</a:t>
            </a:r>
            <a:endParaRPr lang="en-US" dirty="0"/>
          </a:p>
        </p:txBody>
      </p:sp>
    </p:spTree>
    <p:extLst>
      <p:ext uri="{BB962C8B-B14F-4D97-AF65-F5344CB8AC3E}">
        <p14:creationId xmlns:p14="http://schemas.microsoft.com/office/powerpoint/2010/main" val="3752985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53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E62626-D3F5-9C36-6136-BF88EEA32A47}"/>
              </a:ext>
            </a:extLst>
          </p:cNvPr>
          <p:cNvSpPr>
            <a:spLocks noGrp="1"/>
          </p:cNvSpPr>
          <p:nvPr>
            <p:ph type="title"/>
          </p:nvPr>
        </p:nvSpPr>
        <p:spPr/>
        <p:txBody>
          <a:bodyPr/>
          <a:lstStyle/>
          <a:p>
            <a:r>
              <a:rPr lang="en-US" dirty="0"/>
              <a:t>Counters with Carry Propagation</a:t>
            </a:r>
          </a:p>
        </p:txBody>
      </p:sp>
      <p:sp>
        <p:nvSpPr>
          <p:cNvPr id="3" name="Content Placeholder 2">
            <a:extLst>
              <a:ext uri="{FF2B5EF4-FFF2-40B4-BE49-F238E27FC236}">
                <a16:creationId xmlns:a16="http://schemas.microsoft.com/office/drawing/2014/main" id="{3B3EC986-480F-D5CA-A18C-03976E9DCDC8}"/>
              </a:ext>
            </a:extLst>
          </p:cNvPr>
          <p:cNvSpPr>
            <a:spLocks noGrp="1"/>
          </p:cNvSpPr>
          <p:nvPr>
            <p:ph idx="1"/>
          </p:nvPr>
        </p:nvSpPr>
        <p:spPr>
          <a:xfrm>
            <a:off x="838200" y="1825625"/>
            <a:ext cx="5849983" cy="4351338"/>
          </a:xfrm>
        </p:spPr>
        <p:txBody>
          <a:bodyPr/>
          <a:lstStyle/>
          <a:p>
            <a:r>
              <a:rPr lang="en-US" dirty="0"/>
              <a:t>Numbers with multiple columns can be added if there is a carry mechanism that advances the next column when the current column overflows</a:t>
            </a:r>
          </a:p>
          <a:p>
            <a:r>
              <a:rPr lang="en-US" dirty="0"/>
              <a:t>Note that carrying into a column can cause overflow into the next column – so we call this "ripple carry" as it has the potential to ripple through several columns. </a:t>
            </a:r>
          </a:p>
        </p:txBody>
      </p:sp>
      <p:pic>
        <p:nvPicPr>
          <p:cNvPr id="6" name="Picture 5" descr="A photo of a red plastic pocket counter with the cover removed so you can see the rachet and carry mechanisms and the springs.  Photo by Dr. Chuck ">
            <a:extLst>
              <a:ext uri="{FF2B5EF4-FFF2-40B4-BE49-F238E27FC236}">
                <a16:creationId xmlns:a16="http://schemas.microsoft.com/office/drawing/2014/main" id="{25A1A64B-147E-4BAB-D14F-2258D8C47867}"/>
              </a:ext>
            </a:extLst>
          </p:cNvPr>
          <p:cNvPicPr>
            <a:picLocks noChangeAspect="1"/>
          </p:cNvPicPr>
          <p:nvPr/>
        </p:nvPicPr>
        <p:blipFill>
          <a:blip r:embed="rId2"/>
          <a:stretch>
            <a:fillRect/>
          </a:stretch>
        </p:blipFill>
        <p:spPr>
          <a:xfrm>
            <a:off x="8044101" y="4072686"/>
            <a:ext cx="3309699" cy="1888148"/>
          </a:xfrm>
          <a:prstGeom prst="rect">
            <a:avLst/>
          </a:prstGeom>
        </p:spPr>
      </p:pic>
      <p:pic>
        <p:nvPicPr>
          <p:cNvPr id="8" name="Picture 7" descr="A red plastic pocket counter with three buttons on top for dollars, dimes, and cents (US Currency) - this was made in the 1960’s to help those shopping to keep track of the cumulative cost of their groceries while shopping.  It automatically carries from cents to dimes and dimes to dollars when those columns pass nine.  Phot by Dr. Chuck ">
            <a:extLst>
              <a:ext uri="{FF2B5EF4-FFF2-40B4-BE49-F238E27FC236}">
                <a16:creationId xmlns:a16="http://schemas.microsoft.com/office/drawing/2014/main" id="{01038CE8-8EF7-15EE-460A-5EBE87DB009C}"/>
              </a:ext>
            </a:extLst>
          </p:cNvPr>
          <p:cNvPicPr>
            <a:picLocks noChangeAspect="1"/>
          </p:cNvPicPr>
          <p:nvPr/>
        </p:nvPicPr>
        <p:blipFill>
          <a:blip r:embed="rId3"/>
          <a:stretch>
            <a:fillRect/>
          </a:stretch>
        </p:blipFill>
        <p:spPr>
          <a:xfrm>
            <a:off x="8003637" y="1690688"/>
            <a:ext cx="3331435" cy="2059027"/>
          </a:xfrm>
          <a:prstGeom prst="rect">
            <a:avLst/>
          </a:prstGeom>
        </p:spPr>
      </p:pic>
    </p:spTree>
    <p:extLst>
      <p:ext uri="{BB962C8B-B14F-4D97-AF65-F5344CB8AC3E}">
        <p14:creationId xmlns:p14="http://schemas.microsoft.com/office/powerpoint/2010/main" val="281172567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6C85DD-64C9-1350-41EF-1DBAFF7FB148}"/>
              </a:ext>
            </a:extLst>
          </p:cNvPr>
          <p:cNvSpPr>
            <a:spLocks noGrp="1"/>
          </p:cNvSpPr>
          <p:nvPr>
            <p:ph type="title"/>
          </p:nvPr>
        </p:nvSpPr>
        <p:spPr/>
        <p:txBody>
          <a:bodyPr/>
          <a:lstStyle/>
          <a:p>
            <a:r>
              <a:rPr lang="en-US" dirty="0"/>
              <a:t>Iteration</a:t>
            </a:r>
          </a:p>
        </p:txBody>
      </p:sp>
      <p:sp>
        <p:nvSpPr>
          <p:cNvPr id="3" name="Content Placeholder 2">
            <a:extLst>
              <a:ext uri="{FF2B5EF4-FFF2-40B4-BE49-F238E27FC236}">
                <a16:creationId xmlns:a16="http://schemas.microsoft.com/office/drawing/2014/main" id="{F7DF6C2C-D9E2-6830-82F6-77B81B6C9E68}"/>
              </a:ext>
            </a:extLst>
          </p:cNvPr>
          <p:cNvSpPr>
            <a:spLocks noGrp="1"/>
          </p:cNvSpPr>
          <p:nvPr>
            <p:ph idx="1"/>
          </p:nvPr>
        </p:nvSpPr>
        <p:spPr>
          <a:xfrm>
            <a:off x="838200" y="1825625"/>
            <a:ext cx="5580888" cy="4351338"/>
          </a:xfrm>
        </p:spPr>
        <p:txBody>
          <a:bodyPr/>
          <a:lstStyle/>
          <a:p>
            <a:r>
              <a:rPr lang="en-US" dirty="0"/>
              <a:t>With larger numbers and addition with carry as something that can work, the move is to "iterate"</a:t>
            </a:r>
          </a:p>
          <a:p>
            <a:r>
              <a:rPr lang="en-US" dirty="0"/>
              <a:t>Multiplication is repeated addition.  If you have a way to count </a:t>
            </a:r>
            <a:r>
              <a:rPr lang="en-US"/>
              <a:t>down from </a:t>
            </a:r>
            <a:r>
              <a:rPr lang="en-US" dirty="0"/>
              <a:t>a number, you can add a motor or crank to automate multiplication.</a:t>
            </a:r>
          </a:p>
        </p:txBody>
      </p:sp>
      <p:pic>
        <p:nvPicPr>
          <p:cNvPr id="5" name="Picture 4" descr="Curta Calculator.  Can do addition, subtraction, and multiplication mechanically.">
            <a:extLst>
              <a:ext uri="{FF2B5EF4-FFF2-40B4-BE49-F238E27FC236}">
                <a16:creationId xmlns:a16="http://schemas.microsoft.com/office/drawing/2014/main" id="{A42479C2-9096-4011-06FC-EF513F8730F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058882" y="3078447"/>
            <a:ext cx="2238551" cy="3025775"/>
          </a:xfrm>
          <a:prstGeom prst="rect">
            <a:avLst/>
          </a:prstGeom>
        </p:spPr>
      </p:pic>
      <p:pic>
        <p:nvPicPr>
          <p:cNvPr id="7" name="Picture 6" descr="Hamman Manus R mechanical computer, produced in Germany by the DeTeWe company between 1953 and 1959.   Can do addition, subtraction, and multiplication mechanically.">
            <a:extLst>
              <a:ext uri="{FF2B5EF4-FFF2-40B4-BE49-F238E27FC236}">
                <a16:creationId xmlns:a16="http://schemas.microsoft.com/office/drawing/2014/main" id="{A1AD7641-2D2E-ABC9-8970-D5F7947C3AA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198110" y="437867"/>
            <a:ext cx="3960097" cy="2640580"/>
          </a:xfrm>
          <a:prstGeom prst="rect">
            <a:avLst/>
          </a:prstGeom>
        </p:spPr>
      </p:pic>
      <p:sp>
        <p:nvSpPr>
          <p:cNvPr id="9" name="TextBox 8">
            <a:extLst>
              <a:ext uri="{FF2B5EF4-FFF2-40B4-BE49-F238E27FC236}">
                <a16:creationId xmlns:a16="http://schemas.microsoft.com/office/drawing/2014/main" id="{1BA15A50-BA84-C2FE-A8E1-E90BA39D28AC}"/>
              </a:ext>
            </a:extLst>
          </p:cNvPr>
          <p:cNvSpPr txBox="1"/>
          <p:nvPr/>
        </p:nvSpPr>
        <p:spPr>
          <a:xfrm>
            <a:off x="838200" y="5631225"/>
            <a:ext cx="6099048" cy="369332"/>
          </a:xfrm>
          <a:prstGeom prst="rect">
            <a:avLst/>
          </a:prstGeom>
          <a:noFill/>
        </p:spPr>
        <p:txBody>
          <a:bodyPr wrap="square">
            <a:spAutoFit/>
          </a:bodyPr>
          <a:lstStyle/>
          <a:p>
            <a:r>
              <a:rPr lang="en-US" dirty="0"/>
              <a:t>https://</a:t>
            </a:r>
            <a:r>
              <a:rPr lang="en-US" dirty="0" err="1"/>
              <a:t>en.wikipedia.org</a:t>
            </a:r>
            <a:r>
              <a:rPr lang="en-US" dirty="0"/>
              <a:t>/wiki/</a:t>
            </a:r>
            <a:r>
              <a:rPr lang="en-US" dirty="0" err="1"/>
              <a:t>Mechanical_computer</a:t>
            </a:r>
            <a:endParaRPr lang="en-US" dirty="0"/>
          </a:p>
        </p:txBody>
      </p:sp>
    </p:spTree>
    <p:extLst>
      <p:ext uri="{BB962C8B-B14F-4D97-AF65-F5344CB8AC3E}">
        <p14:creationId xmlns:p14="http://schemas.microsoft.com/office/powerpoint/2010/main" val="23292815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AB364A-BD83-EF2C-87F0-F771A1DBC725}"/>
              </a:ext>
            </a:extLst>
          </p:cNvPr>
          <p:cNvSpPr>
            <a:spLocks noGrp="1"/>
          </p:cNvSpPr>
          <p:nvPr>
            <p:ph type="title"/>
          </p:nvPr>
        </p:nvSpPr>
        <p:spPr/>
        <p:txBody>
          <a:bodyPr/>
          <a:lstStyle/>
          <a:p>
            <a:r>
              <a:rPr lang="en-US" dirty="0"/>
              <a:t>Outline </a:t>
            </a:r>
          </a:p>
        </p:txBody>
      </p:sp>
      <p:sp>
        <p:nvSpPr>
          <p:cNvPr id="3" name="Content Placeholder 2">
            <a:extLst>
              <a:ext uri="{FF2B5EF4-FFF2-40B4-BE49-F238E27FC236}">
                <a16:creationId xmlns:a16="http://schemas.microsoft.com/office/drawing/2014/main" id="{8520BF61-9935-A27D-1DFC-01E97268AC6D}"/>
              </a:ext>
            </a:extLst>
          </p:cNvPr>
          <p:cNvSpPr>
            <a:spLocks noGrp="1"/>
          </p:cNvSpPr>
          <p:nvPr>
            <p:ph idx="1"/>
          </p:nvPr>
        </p:nvSpPr>
        <p:spPr/>
        <p:txBody>
          <a:bodyPr>
            <a:normAutofit fontScale="70000" lnSpcReduction="20000"/>
          </a:bodyPr>
          <a:lstStyle/>
          <a:p>
            <a:r>
              <a:rPr lang="en-US" dirty="0"/>
              <a:t>Solar System</a:t>
            </a:r>
          </a:p>
          <a:p>
            <a:pPr lvl="1"/>
            <a:r>
              <a:rPr lang="en-US" dirty="0"/>
              <a:t>Stonehenge / Sun Dial</a:t>
            </a:r>
          </a:p>
          <a:p>
            <a:r>
              <a:rPr lang="en-US" dirty="0"/>
              <a:t>Continuous physical analog computing</a:t>
            </a:r>
          </a:p>
          <a:p>
            <a:pPr lvl="1"/>
            <a:r>
              <a:rPr lang="en-US" dirty="0" err="1"/>
              <a:t>Ankithera</a:t>
            </a:r>
            <a:r>
              <a:rPr lang="en-US" dirty="0"/>
              <a:t> / Planet Mobile / Slide Rule / Pilot E6B</a:t>
            </a:r>
          </a:p>
          <a:p>
            <a:r>
              <a:rPr lang="en-US" dirty="0"/>
              <a:t>Digital physical devices</a:t>
            </a:r>
          </a:p>
          <a:p>
            <a:pPr lvl="1"/>
            <a:r>
              <a:rPr lang="en-US" dirty="0"/>
              <a:t>Pen / Clocks / Adders / Multipliers </a:t>
            </a:r>
          </a:p>
          <a:p>
            <a:r>
              <a:rPr lang="en-US" dirty="0"/>
              <a:t>CRC Standard Mathematical Tables</a:t>
            </a:r>
          </a:p>
          <a:p>
            <a:pPr lvl="1"/>
            <a:r>
              <a:rPr lang="en-US" dirty="0"/>
              <a:t>More complex mathematical functions without calculator</a:t>
            </a:r>
          </a:p>
          <a:p>
            <a:r>
              <a:rPr lang="en-US" dirty="0"/>
              <a:t>Iteration</a:t>
            </a:r>
          </a:p>
          <a:p>
            <a:pPr lvl="1"/>
            <a:r>
              <a:rPr lang="en-US" dirty="0"/>
              <a:t>"Human Computers" / Babbage Difference Engine</a:t>
            </a:r>
          </a:p>
          <a:p>
            <a:r>
              <a:rPr lang="en-US" dirty="0"/>
              <a:t>Electromechanical Computers</a:t>
            </a:r>
          </a:p>
          <a:p>
            <a:pPr lvl="1"/>
            <a:r>
              <a:rPr lang="en-US" dirty="0"/>
              <a:t>Bombe / Pinball Machine</a:t>
            </a:r>
          </a:p>
          <a:p>
            <a:r>
              <a:rPr lang="en-US" dirty="0"/>
              <a:t>Electronic Computers – Tubes</a:t>
            </a:r>
          </a:p>
          <a:p>
            <a:pPr lvl="1"/>
            <a:r>
              <a:rPr lang="en-US" dirty="0"/>
              <a:t>Colossus</a:t>
            </a:r>
          </a:p>
          <a:p>
            <a:pPr marL="0" indent="0">
              <a:buNone/>
            </a:pPr>
            <a:endParaRPr lang="en-US" dirty="0"/>
          </a:p>
        </p:txBody>
      </p:sp>
    </p:spTree>
    <p:extLst>
      <p:ext uri="{BB962C8B-B14F-4D97-AF65-F5344CB8AC3E}">
        <p14:creationId xmlns:p14="http://schemas.microsoft.com/office/powerpoint/2010/main" val="66696193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69A802-5B06-A8C5-B81A-B8D3F3BCA546}"/>
              </a:ext>
            </a:extLst>
          </p:cNvPr>
          <p:cNvSpPr>
            <a:spLocks noGrp="1"/>
          </p:cNvSpPr>
          <p:nvPr>
            <p:ph type="title"/>
          </p:nvPr>
        </p:nvSpPr>
        <p:spPr>
          <a:xfrm>
            <a:off x="8250892" y="741391"/>
            <a:ext cx="3269384" cy="1616203"/>
          </a:xfrm>
        </p:spPr>
        <p:txBody>
          <a:bodyPr anchor="b">
            <a:normAutofit/>
          </a:bodyPr>
          <a:lstStyle/>
          <a:p>
            <a:r>
              <a:rPr lang="en-US" sz="3200" dirty="0"/>
              <a:t>Before Scientific Calculators</a:t>
            </a:r>
          </a:p>
        </p:txBody>
      </p:sp>
      <p:pic>
        <p:nvPicPr>
          <p:cNvPr id="7" name="Picture 6" descr="Cover of the student edition of the CRC Standard Mathematical Tables student 13th edition.  Published in August 1964.  Scan by Dr. Chuck">
            <a:extLst>
              <a:ext uri="{FF2B5EF4-FFF2-40B4-BE49-F238E27FC236}">
                <a16:creationId xmlns:a16="http://schemas.microsoft.com/office/drawing/2014/main" id="{ABDEFC2B-20C0-834E-DE72-043FA30F68E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74088" y="926200"/>
            <a:ext cx="3343333" cy="4863030"/>
          </a:xfrm>
          <a:prstGeom prst="rect">
            <a:avLst/>
          </a:prstGeom>
        </p:spPr>
      </p:pic>
      <p:pic>
        <p:nvPicPr>
          <p:cNvPr id="5" name="Picture 4" descr="A table of four-place logarithms from the CRC Standard Mathematical Tables student edition - August 1964.  Scan by Dr. Chuck.">
            <a:extLst>
              <a:ext uri="{FF2B5EF4-FFF2-40B4-BE49-F238E27FC236}">
                <a16:creationId xmlns:a16="http://schemas.microsoft.com/office/drawing/2014/main" id="{BBF0BAE2-D8C9-9F6F-A672-617C9C38023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403929" y="880971"/>
            <a:ext cx="3133077" cy="4953483"/>
          </a:xfrm>
          <a:prstGeom prst="rect">
            <a:avLst/>
          </a:prstGeom>
        </p:spPr>
      </p:pic>
      <p:sp>
        <p:nvSpPr>
          <p:cNvPr id="3" name="Content Placeholder 2">
            <a:extLst>
              <a:ext uri="{FF2B5EF4-FFF2-40B4-BE49-F238E27FC236}">
                <a16:creationId xmlns:a16="http://schemas.microsoft.com/office/drawing/2014/main" id="{A79B2FB3-4C27-EBEB-CD28-1DEF8367054C}"/>
              </a:ext>
            </a:extLst>
          </p:cNvPr>
          <p:cNvSpPr>
            <a:spLocks noGrp="1"/>
          </p:cNvSpPr>
          <p:nvPr>
            <p:ph idx="1"/>
          </p:nvPr>
        </p:nvSpPr>
        <p:spPr>
          <a:xfrm>
            <a:off x="8250890" y="2533476"/>
            <a:ext cx="3240264" cy="3447832"/>
          </a:xfrm>
        </p:spPr>
        <p:txBody>
          <a:bodyPr anchor="t">
            <a:normAutofit/>
          </a:bodyPr>
          <a:lstStyle/>
          <a:p>
            <a:r>
              <a:rPr lang="en-US" sz="2000"/>
              <a:t>For more complex math like trigonometry and logarithms we often used books with tables of numbers.</a:t>
            </a:r>
          </a:p>
        </p:txBody>
      </p:sp>
      <p:grpSp>
        <p:nvGrpSpPr>
          <p:cNvPr id="12" name="Group 11">
            <a:extLst>
              <a:ext uri="{FF2B5EF4-FFF2-40B4-BE49-F238E27FC236}">
                <a16:creationId xmlns:a16="http://schemas.microsoft.com/office/drawing/2014/main" id="{12B241C5-7E45-AD52-638D-31E8FD2BC18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1" y="6737460"/>
            <a:ext cx="12192000" cy="123364"/>
            <a:chOff x="1" y="6737460"/>
            <a:chExt cx="12192000" cy="123364"/>
          </a:xfrm>
        </p:grpSpPr>
        <p:sp>
          <p:nvSpPr>
            <p:cNvPr id="13" name="Rectangle 12">
              <a:extLst>
                <a:ext uri="{FF2B5EF4-FFF2-40B4-BE49-F238E27FC236}">
                  <a16:creationId xmlns:a16="http://schemas.microsoft.com/office/drawing/2014/main" id="{49503B28-6749-2F02-0050-2CC7D03CF6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6034320" y="703141"/>
              <a:ext cx="123362" cy="12192000"/>
            </a:xfrm>
            <a:prstGeom prst="rect">
              <a:avLst/>
            </a:prstGeom>
            <a:gradFill>
              <a:gsLst>
                <a:gs pos="0">
                  <a:schemeClr val="accent2"/>
                </a:gs>
                <a:gs pos="100000">
                  <a:schemeClr val="accent5"/>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C3DEE37-9CE7-622C-B750-66998EDC2E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240559" y="4909383"/>
              <a:ext cx="123362" cy="3779520"/>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26924938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B3F222-FFB0-A131-B30B-4E8F410F361F}"/>
              </a:ext>
            </a:extLst>
          </p:cNvPr>
          <p:cNvSpPr>
            <a:spLocks noGrp="1"/>
          </p:cNvSpPr>
          <p:nvPr>
            <p:ph type="title"/>
          </p:nvPr>
        </p:nvSpPr>
        <p:spPr/>
        <p:txBody>
          <a:bodyPr/>
          <a:lstStyle/>
          <a:p>
            <a:r>
              <a:rPr lang="en-US" dirty="0"/>
              <a:t>Babbage Difference Engine</a:t>
            </a:r>
          </a:p>
        </p:txBody>
      </p:sp>
      <p:sp>
        <p:nvSpPr>
          <p:cNvPr id="3" name="Content Placeholder 2">
            <a:extLst>
              <a:ext uri="{FF2B5EF4-FFF2-40B4-BE49-F238E27FC236}">
                <a16:creationId xmlns:a16="http://schemas.microsoft.com/office/drawing/2014/main" id="{D494FF8E-EB36-16BA-CC4A-FC95F7E941E0}"/>
              </a:ext>
            </a:extLst>
          </p:cNvPr>
          <p:cNvSpPr>
            <a:spLocks noGrp="1"/>
          </p:cNvSpPr>
          <p:nvPr>
            <p:ph idx="1"/>
          </p:nvPr>
        </p:nvSpPr>
        <p:spPr>
          <a:xfrm>
            <a:off x="838200" y="1825625"/>
            <a:ext cx="6806184" cy="3733927"/>
          </a:xfrm>
        </p:spPr>
        <p:txBody>
          <a:bodyPr>
            <a:normAutofit/>
          </a:bodyPr>
          <a:lstStyle/>
          <a:p>
            <a:r>
              <a:rPr lang="en-US" dirty="0"/>
              <a:t>In the 1820's Charles Babbage designed a mechanical calculator to compute up to seventh order polynomials</a:t>
            </a:r>
          </a:p>
          <a:p>
            <a:r>
              <a:rPr lang="en-US" dirty="0"/>
              <a:t>It could produce tables of advanced functions using polynomial approximation</a:t>
            </a:r>
          </a:p>
          <a:p>
            <a:r>
              <a:rPr lang="en-US" dirty="0"/>
              <a:t>Babbage built a small prototype in the </a:t>
            </a:r>
            <a:r>
              <a:rPr lang="en-US"/>
              <a:t>1800's but a full </a:t>
            </a:r>
            <a:r>
              <a:rPr lang="en-US" dirty="0"/>
              <a:t>scale system was not built until 1991 – and it worked!</a:t>
            </a:r>
          </a:p>
        </p:txBody>
      </p:sp>
      <p:sp>
        <p:nvSpPr>
          <p:cNvPr id="5" name="TextBox 4">
            <a:extLst>
              <a:ext uri="{FF2B5EF4-FFF2-40B4-BE49-F238E27FC236}">
                <a16:creationId xmlns:a16="http://schemas.microsoft.com/office/drawing/2014/main" id="{9030BF54-7634-AC15-D7C9-A54F57E536D4}"/>
              </a:ext>
            </a:extLst>
          </p:cNvPr>
          <p:cNvSpPr txBox="1"/>
          <p:nvPr/>
        </p:nvSpPr>
        <p:spPr>
          <a:xfrm>
            <a:off x="6096000" y="5403588"/>
            <a:ext cx="6099048" cy="369332"/>
          </a:xfrm>
          <a:prstGeom prst="rect">
            <a:avLst/>
          </a:prstGeom>
          <a:noFill/>
        </p:spPr>
        <p:txBody>
          <a:bodyPr wrap="square">
            <a:spAutoFit/>
          </a:bodyPr>
          <a:lstStyle/>
          <a:p>
            <a:pPr algn="r"/>
            <a:r>
              <a:rPr lang="en-US" dirty="0"/>
              <a:t>https://</a:t>
            </a:r>
            <a:r>
              <a:rPr lang="en-US" dirty="0" err="1"/>
              <a:t>en.wikipedia.org</a:t>
            </a:r>
            <a:r>
              <a:rPr lang="en-US" dirty="0"/>
              <a:t>/wiki/</a:t>
            </a:r>
            <a:r>
              <a:rPr lang="en-US" dirty="0" err="1"/>
              <a:t>Difference_engine</a:t>
            </a:r>
            <a:endParaRPr lang="en-US" dirty="0"/>
          </a:p>
        </p:txBody>
      </p:sp>
      <p:pic>
        <p:nvPicPr>
          <p:cNvPr id="8" name="Picture 7" descr="A photo of the Babbage diffference engine.  It is about 11 feet long and 7 feet high and made of variuous finds of metal including steel and brass.">
            <a:extLst>
              <a:ext uri="{FF2B5EF4-FFF2-40B4-BE49-F238E27FC236}">
                <a16:creationId xmlns:a16="http://schemas.microsoft.com/office/drawing/2014/main" id="{47DA3E46-C3ED-DE46-C994-1F023EDE732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073848" y="1825625"/>
            <a:ext cx="3581400" cy="3124200"/>
          </a:xfrm>
          <a:prstGeom prst="rect">
            <a:avLst/>
          </a:prstGeom>
        </p:spPr>
      </p:pic>
      <p:sp>
        <p:nvSpPr>
          <p:cNvPr id="9" name="Rounded Rectangle 8" descr="This button takes you to a web page that has further references for this slide.">
            <a:extLst>
              <a:ext uri="{FF2B5EF4-FFF2-40B4-BE49-F238E27FC236}">
                <a16:creationId xmlns:a16="http://schemas.microsoft.com/office/drawing/2014/main" id="{F2D96748-E108-F5B1-F9DD-566EF5721778}"/>
              </a:ext>
            </a:extLst>
          </p:cNvPr>
          <p:cNvSpPr/>
          <p:nvPr/>
        </p:nvSpPr>
        <p:spPr>
          <a:xfrm>
            <a:off x="10163503" y="98962"/>
            <a:ext cx="1944677" cy="297180"/>
          </a:xfrm>
          <a:prstGeom prst="round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600" dirty="0">
                <a:hlinkClick r:id="rId3"/>
              </a:rPr>
              <a:t>www.ca4e.com/ref</a:t>
            </a:r>
            <a:endParaRPr lang="en-US" sz="1600" dirty="0"/>
          </a:p>
        </p:txBody>
      </p:sp>
    </p:spTree>
    <p:extLst>
      <p:ext uri="{BB962C8B-B14F-4D97-AF65-F5344CB8AC3E}">
        <p14:creationId xmlns:p14="http://schemas.microsoft.com/office/powerpoint/2010/main" val="251259504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1117BD-FE5F-9A8A-A87B-FD1DD351AA77}"/>
              </a:ext>
            </a:extLst>
          </p:cNvPr>
          <p:cNvSpPr>
            <a:spLocks noGrp="1"/>
          </p:cNvSpPr>
          <p:nvPr>
            <p:ph type="title"/>
          </p:nvPr>
        </p:nvSpPr>
        <p:spPr/>
        <p:txBody>
          <a:bodyPr/>
          <a:lstStyle/>
          <a:p>
            <a:r>
              <a:rPr lang="en-US" dirty="0"/>
              <a:t>Human Computers</a:t>
            </a:r>
          </a:p>
        </p:txBody>
      </p:sp>
      <p:sp>
        <p:nvSpPr>
          <p:cNvPr id="3" name="Content Placeholder 2">
            <a:extLst>
              <a:ext uri="{FF2B5EF4-FFF2-40B4-BE49-F238E27FC236}">
                <a16:creationId xmlns:a16="http://schemas.microsoft.com/office/drawing/2014/main" id="{097B979D-A20B-724B-2D7A-C3487C81E56D}"/>
              </a:ext>
            </a:extLst>
          </p:cNvPr>
          <p:cNvSpPr>
            <a:spLocks noGrp="1"/>
          </p:cNvSpPr>
          <p:nvPr>
            <p:ph idx="1"/>
          </p:nvPr>
        </p:nvSpPr>
        <p:spPr>
          <a:xfrm>
            <a:off x="838200" y="1825625"/>
            <a:ext cx="6166104" cy="3624199"/>
          </a:xfrm>
        </p:spPr>
        <p:txBody>
          <a:bodyPr>
            <a:normAutofit fontScale="92500" lnSpcReduction="10000"/>
          </a:bodyPr>
          <a:lstStyle/>
          <a:p>
            <a:r>
              <a:rPr lang="en-US" dirty="0"/>
              <a:t>Until the advent of Scientific Calculators (sin, log, etc.) we depended on tables for complex functions</a:t>
            </a:r>
          </a:p>
          <a:p>
            <a:r>
              <a:rPr lang="en-US" dirty="0"/>
              <a:t>Often these tables were produced using "Computers" – people that used add/multiply machines to run long calculations to produce the tables</a:t>
            </a:r>
          </a:p>
          <a:p>
            <a:r>
              <a:rPr lang="en-US" dirty="0"/>
              <a:t>The movie "Hidden Figures" (2016) explores the shift from human to electronic computers</a:t>
            </a:r>
          </a:p>
        </p:txBody>
      </p:sp>
      <p:sp>
        <p:nvSpPr>
          <p:cNvPr id="5" name="TextBox 4">
            <a:extLst>
              <a:ext uri="{FF2B5EF4-FFF2-40B4-BE49-F238E27FC236}">
                <a16:creationId xmlns:a16="http://schemas.microsoft.com/office/drawing/2014/main" id="{DA3632DE-1C07-DBAB-BCA8-3BBC7B5F9873}"/>
              </a:ext>
            </a:extLst>
          </p:cNvPr>
          <p:cNvSpPr txBox="1"/>
          <p:nvPr/>
        </p:nvSpPr>
        <p:spPr>
          <a:xfrm>
            <a:off x="871728" y="5665569"/>
            <a:ext cx="6099048" cy="646331"/>
          </a:xfrm>
          <a:prstGeom prst="rect">
            <a:avLst/>
          </a:prstGeom>
          <a:noFill/>
        </p:spPr>
        <p:txBody>
          <a:bodyPr wrap="square">
            <a:spAutoFit/>
          </a:bodyPr>
          <a:lstStyle/>
          <a:p>
            <a:r>
              <a:rPr lang="en-US" dirty="0"/>
              <a:t>https://</a:t>
            </a:r>
            <a:r>
              <a:rPr lang="en-US" dirty="0" err="1"/>
              <a:t>en.wikipedia.org</a:t>
            </a:r>
            <a:r>
              <a:rPr lang="en-US" dirty="0"/>
              <a:t>/wiki/Computer_(occupation)</a:t>
            </a:r>
          </a:p>
          <a:p>
            <a:r>
              <a:rPr lang="en-US" dirty="0"/>
              <a:t>https://</a:t>
            </a:r>
            <a:r>
              <a:rPr lang="en-US" dirty="0" err="1"/>
              <a:t>en.wikipedia.org</a:t>
            </a:r>
            <a:r>
              <a:rPr lang="en-US" dirty="0"/>
              <a:t>/wiki/</a:t>
            </a:r>
            <a:r>
              <a:rPr lang="en-US" dirty="0" err="1"/>
              <a:t>Hidden_Figures</a:t>
            </a:r>
            <a:endParaRPr lang="en-US" dirty="0"/>
          </a:p>
        </p:txBody>
      </p:sp>
      <p:pic>
        <p:nvPicPr>
          <p:cNvPr id="9" name="Picture 8">
            <a:extLst>
              <a:ext uri="{FF2B5EF4-FFF2-40B4-BE49-F238E27FC236}">
                <a16:creationId xmlns:a16="http://schemas.microsoft.com/office/drawing/2014/main" id="{479C92D8-ACEE-6D13-1B87-FCB6B304EB68}"/>
              </a:ext>
              <a:ext uri="{C183D7F6-B498-43B3-948B-1728B52AA6E4}">
                <adec:decorative xmlns:adec="http://schemas.microsoft.com/office/drawing/2017/decorative" val="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713783" y="4062382"/>
            <a:ext cx="2965375" cy="2320728"/>
          </a:xfrm>
          <a:prstGeom prst="rect">
            <a:avLst/>
          </a:prstGeom>
        </p:spPr>
      </p:pic>
      <p:pic>
        <p:nvPicPr>
          <p:cNvPr id="11" name="Picture 10">
            <a:extLst>
              <a:ext uri="{FF2B5EF4-FFF2-40B4-BE49-F238E27FC236}">
                <a16:creationId xmlns:a16="http://schemas.microsoft.com/office/drawing/2014/main" id="{86D8B493-4EE3-BB3B-7857-10DCE6F8774B}"/>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8266176" y="711826"/>
            <a:ext cx="3117568" cy="2494054"/>
          </a:xfrm>
          <a:prstGeom prst="rect">
            <a:avLst/>
          </a:prstGeom>
        </p:spPr>
      </p:pic>
      <p:pic>
        <p:nvPicPr>
          <p:cNvPr id="7" name="Picture 6" descr="The official poster for the film Hidden Figures, 2016.  Used under fair use.">
            <a:extLst>
              <a:ext uri="{FF2B5EF4-FFF2-40B4-BE49-F238E27FC236}">
                <a16:creationId xmlns:a16="http://schemas.microsoft.com/office/drawing/2014/main" id="{27DD009B-E4D4-677A-9B3D-4FB4FA793890}"/>
              </a:ext>
            </a:extLst>
          </p:cNvPr>
          <p:cNvPicPr>
            <a:picLocks noChangeAspect="1"/>
          </p:cNvPicPr>
          <p:nvPr/>
        </p:nvPicPr>
        <p:blipFill>
          <a:blip r:embed="rId4"/>
          <a:stretch>
            <a:fillRect/>
          </a:stretch>
        </p:blipFill>
        <p:spPr>
          <a:xfrm>
            <a:off x="7321830" y="2795618"/>
            <a:ext cx="1888692" cy="2798699"/>
          </a:xfrm>
          <a:prstGeom prst="rect">
            <a:avLst/>
          </a:prstGeom>
        </p:spPr>
      </p:pic>
    </p:spTree>
    <p:extLst>
      <p:ext uri="{BB962C8B-B14F-4D97-AF65-F5344CB8AC3E}">
        <p14:creationId xmlns:p14="http://schemas.microsoft.com/office/powerpoint/2010/main" val="44721444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3D2331-2B21-40F4-75AD-665D8D73D231}"/>
              </a:ext>
            </a:extLst>
          </p:cNvPr>
          <p:cNvSpPr>
            <a:spLocks noGrp="1"/>
          </p:cNvSpPr>
          <p:nvPr>
            <p:ph type="title"/>
          </p:nvPr>
        </p:nvSpPr>
        <p:spPr/>
        <p:txBody>
          <a:bodyPr/>
          <a:lstStyle/>
          <a:p>
            <a:r>
              <a:rPr lang="en-US" dirty="0"/>
              <a:t>Bombe – Electromechanical Iteration</a:t>
            </a:r>
          </a:p>
        </p:txBody>
      </p:sp>
      <p:sp>
        <p:nvSpPr>
          <p:cNvPr id="5" name="TextBox 4">
            <a:extLst>
              <a:ext uri="{FF2B5EF4-FFF2-40B4-BE49-F238E27FC236}">
                <a16:creationId xmlns:a16="http://schemas.microsoft.com/office/drawing/2014/main" id="{3CA26CE1-5594-F90B-3CD4-7B693F4D8524}"/>
              </a:ext>
            </a:extLst>
          </p:cNvPr>
          <p:cNvSpPr txBox="1"/>
          <p:nvPr/>
        </p:nvSpPr>
        <p:spPr>
          <a:xfrm>
            <a:off x="838200" y="5807631"/>
            <a:ext cx="6099048" cy="369332"/>
          </a:xfrm>
          <a:prstGeom prst="rect">
            <a:avLst/>
          </a:prstGeom>
          <a:noFill/>
        </p:spPr>
        <p:txBody>
          <a:bodyPr wrap="square">
            <a:spAutoFit/>
          </a:bodyPr>
          <a:lstStyle/>
          <a:p>
            <a:r>
              <a:rPr lang="en-US" dirty="0"/>
              <a:t>https://</a:t>
            </a:r>
            <a:r>
              <a:rPr lang="en-US" dirty="0" err="1"/>
              <a:t>en.wikipedia.org</a:t>
            </a:r>
            <a:r>
              <a:rPr lang="en-US" dirty="0"/>
              <a:t>/wiki/Bombe</a:t>
            </a:r>
          </a:p>
        </p:txBody>
      </p:sp>
      <p:pic>
        <p:nvPicPr>
          <p:cNvPr id="9" name="Picture 8" descr="A photo of a BOMBE device built to crack the coded wartime messaged encoded by the Enigma.  The Bombe is about 7 feet wide, 6 feet tall and two feet deep.  On the front are six rows of twelve wheels that are yellow, green and red.  While running the wheels spin at different rates trying many compinations of encrytion keeys to attempt to decode an encoded message.">
            <a:extLst>
              <a:ext uri="{FF2B5EF4-FFF2-40B4-BE49-F238E27FC236}">
                <a16:creationId xmlns:a16="http://schemas.microsoft.com/office/drawing/2014/main" id="{F0FCAC35-B541-02D2-A8CA-4E53C3BF9BDE}"/>
              </a:ext>
            </a:extLst>
          </p:cNvPr>
          <p:cNvPicPr>
            <a:picLocks noChangeAspect="1"/>
          </p:cNvPicPr>
          <p:nvPr/>
        </p:nvPicPr>
        <p:blipFill>
          <a:blip r:embed="rId2"/>
          <a:srcRect t="36539"/>
          <a:stretch/>
        </p:blipFill>
        <p:spPr>
          <a:xfrm>
            <a:off x="9241536" y="2030087"/>
            <a:ext cx="2521925" cy="2414016"/>
          </a:xfrm>
          <a:prstGeom prst="rect">
            <a:avLst/>
          </a:prstGeom>
        </p:spPr>
      </p:pic>
      <p:sp>
        <p:nvSpPr>
          <p:cNvPr id="13" name="Content Placeholder 12">
            <a:extLst>
              <a:ext uri="{FF2B5EF4-FFF2-40B4-BE49-F238E27FC236}">
                <a16:creationId xmlns:a16="http://schemas.microsoft.com/office/drawing/2014/main" id="{174914FE-B4FA-BC7A-3908-F0F9021F21DB}"/>
              </a:ext>
            </a:extLst>
          </p:cNvPr>
          <p:cNvSpPr>
            <a:spLocks noGrp="1"/>
          </p:cNvSpPr>
          <p:nvPr>
            <p:ph idx="1"/>
          </p:nvPr>
        </p:nvSpPr>
        <p:spPr>
          <a:xfrm>
            <a:off x="838200" y="1825625"/>
            <a:ext cx="5599176" cy="3770503"/>
          </a:xfrm>
        </p:spPr>
        <p:txBody>
          <a:bodyPr/>
          <a:lstStyle/>
          <a:p>
            <a:r>
              <a:rPr lang="en-US" dirty="0"/>
              <a:t>During World War II, the Germans used a device called "Enigma" to encrypt messages and send them using morse code and radios</a:t>
            </a:r>
          </a:p>
          <a:p>
            <a:r>
              <a:rPr lang="en-US" dirty="0"/>
              <a:t>The Bombe was a British device that tried repeatedly to </a:t>
            </a:r>
            <a:r>
              <a:rPr lang="en-US"/>
              <a:t>guess the </a:t>
            </a:r>
            <a:r>
              <a:rPr lang="en-US" dirty="0"/>
              <a:t>Enigma settings for the day (like a "password")</a:t>
            </a:r>
          </a:p>
        </p:txBody>
      </p:sp>
      <p:pic>
        <p:nvPicPr>
          <p:cNvPr id="15" name="Content Placeholder 6" descr="A photo of the Engima encryption device.">
            <a:extLst>
              <a:ext uri="{FF2B5EF4-FFF2-40B4-BE49-F238E27FC236}">
                <a16:creationId xmlns:a16="http://schemas.microsoft.com/office/drawing/2014/main" id="{BE364B83-2E93-4911-5FCB-B14D587FF775}"/>
              </a:ext>
            </a:extLst>
          </p:cNvPr>
          <p:cNvPicPr>
            <a:picLocks noChangeAspect="1"/>
          </p:cNvPicPr>
          <p:nvPr/>
        </p:nvPicPr>
        <p:blipFill>
          <a:blip r:embed="rId3"/>
          <a:stretch>
            <a:fillRect/>
          </a:stretch>
        </p:blipFill>
        <p:spPr>
          <a:xfrm>
            <a:off x="6687311" y="2030087"/>
            <a:ext cx="2167039" cy="2889385"/>
          </a:xfrm>
          <a:prstGeom prst="rect">
            <a:avLst/>
          </a:prstGeom>
        </p:spPr>
      </p:pic>
    </p:spTree>
    <p:extLst>
      <p:ext uri="{BB962C8B-B14F-4D97-AF65-F5344CB8AC3E}">
        <p14:creationId xmlns:p14="http://schemas.microsoft.com/office/powerpoint/2010/main" val="333218410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C1701C-CAE7-07F8-565C-589DC7A6870D}"/>
              </a:ext>
            </a:extLst>
          </p:cNvPr>
          <p:cNvSpPr>
            <a:spLocks noGrp="1"/>
          </p:cNvSpPr>
          <p:nvPr>
            <p:ph type="title"/>
          </p:nvPr>
        </p:nvSpPr>
        <p:spPr/>
        <p:txBody>
          <a:bodyPr/>
          <a:lstStyle/>
          <a:p>
            <a:r>
              <a:rPr lang="en-US" dirty="0"/>
              <a:t>Pinball Machine – Electromechanical</a:t>
            </a:r>
          </a:p>
        </p:txBody>
      </p:sp>
      <p:sp>
        <p:nvSpPr>
          <p:cNvPr id="3" name="Content Placeholder 2">
            <a:extLst>
              <a:ext uri="{FF2B5EF4-FFF2-40B4-BE49-F238E27FC236}">
                <a16:creationId xmlns:a16="http://schemas.microsoft.com/office/drawing/2014/main" id="{86B2389D-0DF1-571D-A900-4FC1A49A0687}"/>
              </a:ext>
            </a:extLst>
          </p:cNvPr>
          <p:cNvSpPr>
            <a:spLocks noGrp="1"/>
          </p:cNvSpPr>
          <p:nvPr>
            <p:ph idx="1"/>
          </p:nvPr>
        </p:nvSpPr>
        <p:spPr>
          <a:xfrm>
            <a:off x="838200" y="1825625"/>
            <a:ext cx="5980611" cy="4351338"/>
          </a:xfrm>
        </p:spPr>
        <p:txBody>
          <a:bodyPr/>
          <a:lstStyle/>
          <a:p>
            <a:r>
              <a:rPr lang="en-US" dirty="0"/>
              <a:t>A Pinball machine uses switches, relays, and physical storage to keep track of a game score, award specials, count the number of balls, take money, start and stop games</a:t>
            </a:r>
          </a:p>
          <a:p>
            <a:r>
              <a:rPr lang="en-US" dirty="0"/>
              <a:t>It requires careful attention to the timing of signals and devices</a:t>
            </a:r>
          </a:p>
          <a:p>
            <a:r>
              <a:rPr lang="en-US" dirty="0"/>
              <a:t>It is very much like a simple Bombe in terms of the technology used</a:t>
            </a:r>
          </a:p>
        </p:txBody>
      </p:sp>
      <p:pic>
        <p:nvPicPr>
          <p:cNvPr id="5" name="Picture 4" descr="This is a picture of Chris Knapp playing Dr. Chuck’s pinball machine.  Chris is legally blind and is a software accessibility expert, having helped the Sakai Open Source LMS produce its VPAT  (Voluntary Product Accessibility Template) for Sakai 23.  We wondered if taking the glass cover off would allow Chris to play the machine by listening to the ball moving around.  But the rest of the machine made too much noise so he was not able to “play mean pinball” (reference from the 1975 movie Tommy).">
            <a:extLst>
              <a:ext uri="{FF2B5EF4-FFF2-40B4-BE49-F238E27FC236}">
                <a16:creationId xmlns:a16="http://schemas.microsoft.com/office/drawing/2014/main" id="{9A5F8324-B9B4-382A-1900-950066581D0A}"/>
              </a:ext>
            </a:extLst>
          </p:cNvPr>
          <p:cNvPicPr>
            <a:picLocks noChangeAspect="1"/>
          </p:cNvPicPr>
          <p:nvPr/>
        </p:nvPicPr>
        <p:blipFill>
          <a:blip r:embed="rId2"/>
          <a:stretch>
            <a:fillRect/>
          </a:stretch>
        </p:blipFill>
        <p:spPr>
          <a:xfrm>
            <a:off x="6818811" y="1839913"/>
            <a:ext cx="5147733" cy="2895600"/>
          </a:xfrm>
          <a:prstGeom prst="rect">
            <a:avLst/>
          </a:prstGeom>
        </p:spPr>
      </p:pic>
    </p:spTree>
    <p:extLst>
      <p:ext uri="{BB962C8B-B14F-4D97-AF65-F5344CB8AC3E}">
        <p14:creationId xmlns:p14="http://schemas.microsoft.com/office/powerpoint/2010/main" val="208473559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D6F0AC-96F3-941D-9296-AEC64CF7B573}"/>
              </a:ext>
            </a:extLst>
          </p:cNvPr>
          <p:cNvSpPr>
            <a:spLocks noGrp="1"/>
          </p:cNvSpPr>
          <p:nvPr>
            <p:ph type="title"/>
          </p:nvPr>
        </p:nvSpPr>
        <p:spPr>
          <a:xfrm>
            <a:off x="838200" y="365125"/>
            <a:ext cx="6714744" cy="1325563"/>
          </a:xfrm>
        </p:spPr>
        <p:txBody>
          <a:bodyPr/>
          <a:lstStyle/>
          <a:p>
            <a:r>
              <a:rPr lang="en-US" dirty="0"/>
              <a:t>Colossus – Moving toward pure electronic</a:t>
            </a:r>
          </a:p>
        </p:txBody>
      </p:sp>
      <p:sp>
        <p:nvSpPr>
          <p:cNvPr id="3" name="Content Placeholder 2">
            <a:extLst>
              <a:ext uri="{FF2B5EF4-FFF2-40B4-BE49-F238E27FC236}">
                <a16:creationId xmlns:a16="http://schemas.microsoft.com/office/drawing/2014/main" id="{9ECCAEE2-5825-AA64-F6E5-2B44DBC08B47}"/>
              </a:ext>
            </a:extLst>
          </p:cNvPr>
          <p:cNvSpPr>
            <a:spLocks noGrp="1"/>
          </p:cNvSpPr>
          <p:nvPr>
            <p:ph idx="1"/>
          </p:nvPr>
        </p:nvSpPr>
        <p:spPr>
          <a:xfrm>
            <a:off x="838200" y="1825625"/>
            <a:ext cx="6074664" cy="4351338"/>
          </a:xfrm>
        </p:spPr>
        <p:txBody>
          <a:bodyPr/>
          <a:lstStyle/>
          <a:p>
            <a:r>
              <a:rPr lang="en-US" dirty="0"/>
              <a:t>Up to this point, when there is a numeric value, we are changing like the "current time" or the "total points" we must physically change the value.</a:t>
            </a:r>
          </a:p>
          <a:p>
            <a:pPr lvl="1"/>
            <a:r>
              <a:rPr lang="en-US" dirty="0"/>
              <a:t>"Latch", "Click", etc..</a:t>
            </a:r>
          </a:p>
          <a:p>
            <a:pPr lvl="1"/>
            <a:r>
              <a:rPr lang="en-US" dirty="0"/>
              <a:t>This takes time, power, and generates friction / heat / wear</a:t>
            </a:r>
          </a:p>
          <a:p>
            <a:r>
              <a:rPr lang="en-US" dirty="0"/>
              <a:t>The speed of computation is physically limited so as not to damage the machine</a:t>
            </a:r>
          </a:p>
          <a:p>
            <a:endParaRPr lang="en-US" dirty="0"/>
          </a:p>
        </p:txBody>
      </p:sp>
      <p:pic>
        <p:nvPicPr>
          <p:cNvPr id="5" name="Picture 4" descr="A ChatGPT generated image for the prompt “Please make me an image of a Babbage difference engine that is running way too fast and parts start coming off of it and it heats up with a bit of smoke as well”.">
            <a:extLst>
              <a:ext uri="{FF2B5EF4-FFF2-40B4-BE49-F238E27FC236}">
                <a16:creationId xmlns:a16="http://schemas.microsoft.com/office/drawing/2014/main" id="{704492A1-B25E-249A-4F5D-00FD29B1FEBF}"/>
              </a:ext>
            </a:extLst>
          </p:cNvPr>
          <p:cNvPicPr>
            <a:picLocks noChangeAspect="1"/>
          </p:cNvPicPr>
          <p:nvPr/>
        </p:nvPicPr>
        <p:blipFill>
          <a:blip r:embed="rId2"/>
          <a:stretch>
            <a:fillRect/>
          </a:stretch>
        </p:blipFill>
        <p:spPr>
          <a:xfrm>
            <a:off x="8315874" y="623697"/>
            <a:ext cx="3037926" cy="4556888"/>
          </a:xfrm>
          <a:prstGeom prst="rect">
            <a:avLst/>
          </a:prstGeom>
        </p:spPr>
      </p:pic>
      <p:sp>
        <p:nvSpPr>
          <p:cNvPr id="6" name="TextBox 5">
            <a:extLst>
              <a:ext uri="{FF2B5EF4-FFF2-40B4-BE49-F238E27FC236}">
                <a16:creationId xmlns:a16="http://schemas.microsoft.com/office/drawing/2014/main" id="{2BBFA296-88D6-953A-C768-C7EA350CA3A3}"/>
              </a:ext>
            </a:extLst>
          </p:cNvPr>
          <p:cNvSpPr txBox="1"/>
          <p:nvPr/>
        </p:nvSpPr>
        <p:spPr>
          <a:xfrm>
            <a:off x="6441534" y="5315522"/>
            <a:ext cx="5036175" cy="584775"/>
          </a:xfrm>
          <a:prstGeom prst="rect">
            <a:avLst/>
          </a:prstGeom>
          <a:noFill/>
        </p:spPr>
        <p:txBody>
          <a:bodyPr wrap="square" rtlCol="0">
            <a:spAutoFit/>
          </a:bodyPr>
          <a:lstStyle/>
          <a:p>
            <a:pPr algn="r"/>
            <a:r>
              <a:rPr lang="en-US" sz="1600" dirty="0"/>
              <a:t>ChatGPT: A Babbage Difference Engine overheating and starting to fall apart because it is running too fast.</a:t>
            </a:r>
          </a:p>
        </p:txBody>
      </p:sp>
    </p:spTree>
    <p:extLst>
      <p:ext uri="{BB962C8B-B14F-4D97-AF65-F5344CB8AC3E}">
        <p14:creationId xmlns:p14="http://schemas.microsoft.com/office/powerpoint/2010/main" val="18390609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2ABBE4-26F1-7C5C-9D95-E12959AD2F9C}"/>
              </a:ext>
            </a:extLst>
          </p:cNvPr>
          <p:cNvSpPr>
            <a:spLocks noGrp="1"/>
          </p:cNvSpPr>
          <p:nvPr>
            <p:ph type="title"/>
          </p:nvPr>
        </p:nvSpPr>
        <p:spPr/>
        <p:txBody>
          <a:bodyPr/>
          <a:lstStyle/>
          <a:p>
            <a:r>
              <a:rPr lang="en-US" dirty="0"/>
              <a:t>Electronic Switching using Tubes</a:t>
            </a:r>
          </a:p>
        </p:txBody>
      </p:sp>
      <p:sp>
        <p:nvSpPr>
          <p:cNvPr id="3" name="Content Placeholder 2">
            <a:extLst>
              <a:ext uri="{FF2B5EF4-FFF2-40B4-BE49-F238E27FC236}">
                <a16:creationId xmlns:a16="http://schemas.microsoft.com/office/drawing/2014/main" id="{E9F05C2E-5C30-12AB-CD10-F5C2E5D361CC}"/>
              </a:ext>
            </a:extLst>
          </p:cNvPr>
          <p:cNvSpPr>
            <a:spLocks noGrp="1"/>
          </p:cNvSpPr>
          <p:nvPr>
            <p:ph idx="1"/>
          </p:nvPr>
        </p:nvSpPr>
        <p:spPr>
          <a:xfrm>
            <a:off x="838200" y="1825625"/>
            <a:ext cx="6348984" cy="4172839"/>
          </a:xfrm>
        </p:spPr>
        <p:txBody>
          <a:bodyPr>
            <a:normAutofit fontScale="92500" lnSpcReduction="10000"/>
          </a:bodyPr>
          <a:lstStyle/>
          <a:p>
            <a:r>
              <a:rPr lang="en-US" dirty="0"/>
              <a:t>An electronic "tube" or "valve" takes an input signal and power connection and produces a "louder" / "amplified" version of the signal</a:t>
            </a:r>
          </a:p>
          <a:p>
            <a:r>
              <a:rPr lang="en-US" dirty="0"/>
              <a:t>Tubes are analog and continuous but with a little more electronics they can be "digital" and latch in and maintain a "zero" or "one" value</a:t>
            </a:r>
          </a:p>
          <a:p>
            <a:r>
              <a:rPr lang="en-US" dirty="0"/>
              <a:t>Tubes take power and generate heat, but have no moving parts so they can switch faster than physical "latches"</a:t>
            </a:r>
          </a:p>
        </p:txBody>
      </p:sp>
      <p:sp>
        <p:nvSpPr>
          <p:cNvPr id="4" name="TextBox 3">
            <a:extLst>
              <a:ext uri="{FF2B5EF4-FFF2-40B4-BE49-F238E27FC236}">
                <a16:creationId xmlns:a16="http://schemas.microsoft.com/office/drawing/2014/main" id="{764EBE2D-E124-1D9C-66AC-91B2FBA037A1}"/>
              </a:ext>
            </a:extLst>
          </p:cNvPr>
          <p:cNvSpPr txBox="1"/>
          <p:nvPr/>
        </p:nvSpPr>
        <p:spPr>
          <a:xfrm>
            <a:off x="7187184" y="6308209"/>
            <a:ext cx="4323107" cy="369332"/>
          </a:xfrm>
          <a:prstGeom prst="rect">
            <a:avLst/>
          </a:prstGeom>
          <a:noFill/>
        </p:spPr>
        <p:txBody>
          <a:bodyPr wrap="none" rtlCol="0">
            <a:spAutoFit/>
          </a:bodyPr>
          <a:lstStyle/>
          <a:p>
            <a:r>
              <a:rPr lang="en-US" dirty="0"/>
              <a:t>https://</a:t>
            </a:r>
            <a:r>
              <a:rPr lang="en-US" dirty="0" err="1"/>
              <a:t>en.wikipedia.org</a:t>
            </a:r>
            <a:r>
              <a:rPr lang="en-US" dirty="0"/>
              <a:t>/wiki/</a:t>
            </a:r>
            <a:r>
              <a:rPr lang="en-US" dirty="0" err="1"/>
              <a:t>Vacuum_tube</a:t>
            </a:r>
            <a:endParaRPr lang="en-US" dirty="0"/>
          </a:p>
        </p:txBody>
      </p:sp>
      <p:pic>
        <p:nvPicPr>
          <p:cNvPr id="10" name="Picture 9" descr="Operating tubes in an audio power amplifier, the hot cathodes emitting their distinctive red-orange glow">
            <a:extLst>
              <a:ext uri="{FF2B5EF4-FFF2-40B4-BE49-F238E27FC236}">
                <a16:creationId xmlns:a16="http://schemas.microsoft.com/office/drawing/2014/main" id="{79C4C59B-79FA-F951-4CA9-A1593F5706F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583424" y="1690688"/>
            <a:ext cx="4267200" cy="2832100"/>
          </a:xfrm>
          <a:prstGeom prst="rect">
            <a:avLst/>
          </a:prstGeom>
        </p:spPr>
      </p:pic>
    </p:spTree>
    <p:extLst>
      <p:ext uri="{BB962C8B-B14F-4D97-AF65-F5344CB8AC3E}">
        <p14:creationId xmlns:p14="http://schemas.microsoft.com/office/powerpoint/2010/main" val="182984908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848F64AA-5BE2-4280-BEFA-DC288118FC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photo of the back of the Collossus Computer at the National Museum of Computing at Bletchley Park, UK.  It shows wires,relays and tubes.  Photo by Dr. Chuck">
            <a:extLst>
              <a:ext uri="{FF2B5EF4-FFF2-40B4-BE49-F238E27FC236}">
                <a16:creationId xmlns:a16="http://schemas.microsoft.com/office/drawing/2014/main" id="{3CB71E1C-A790-B793-AA16-BF89C6F4A82B}"/>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20" y="2"/>
            <a:ext cx="7534620" cy="4197368"/>
          </a:xfrm>
          <a:custGeom>
            <a:avLst/>
            <a:gdLst/>
            <a:ahLst/>
            <a:cxnLst/>
            <a:rect l="l" t="t" r="r" b="b"/>
            <a:pathLst>
              <a:path w="7534640" h="4197368">
                <a:moveTo>
                  <a:pt x="0" y="0"/>
                </a:moveTo>
                <a:lnTo>
                  <a:pt x="7534640" y="0"/>
                </a:lnTo>
                <a:lnTo>
                  <a:pt x="7534640" y="3832811"/>
                </a:lnTo>
                <a:lnTo>
                  <a:pt x="7344853" y="3826712"/>
                </a:lnTo>
                <a:cubicBezTo>
                  <a:pt x="7344853" y="3826712"/>
                  <a:pt x="7341511" y="3826712"/>
                  <a:pt x="7341511" y="3826712"/>
                </a:cubicBezTo>
                <a:cubicBezTo>
                  <a:pt x="7274667" y="3823370"/>
                  <a:pt x="7211169" y="3823370"/>
                  <a:pt x="7144324" y="3820027"/>
                </a:cubicBezTo>
                <a:cubicBezTo>
                  <a:pt x="6913719" y="3820027"/>
                  <a:pt x="6683113" y="3820027"/>
                  <a:pt x="6455848" y="3820027"/>
                </a:cubicBezTo>
                <a:cubicBezTo>
                  <a:pt x="6231926" y="3910265"/>
                  <a:pt x="5987951" y="3833396"/>
                  <a:pt x="5767372" y="3903581"/>
                </a:cubicBezTo>
                <a:cubicBezTo>
                  <a:pt x="5533423" y="3900239"/>
                  <a:pt x="5312845" y="3970423"/>
                  <a:pt x="5082238" y="4000503"/>
                </a:cubicBezTo>
                <a:cubicBezTo>
                  <a:pt x="4908446" y="4013871"/>
                  <a:pt x="4731314" y="3997160"/>
                  <a:pt x="4570892" y="4067345"/>
                </a:cubicBezTo>
                <a:cubicBezTo>
                  <a:pt x="4509063" y="4095753"/>
                  <a:pt x="4453918" y="4128339"/>
                  <a:pt x="4430941" y="4172622"/>
                </a:cubicBezTo>
                <a:lnTo>
                  <a:pt x="4423415" y="4197368"/>
                </a:lnTo>
                <a:lnTo>
                  <a:pt x="0" y="4197368"/>
                </a:lnTo>
                <a:close/>
              </a:path>
            </a:pathLst>
          </a:custGeom>
        </p:spPr>
      </p:pic>
      <p:pic>
        <p:nvPicPr>
          <p:cNvPr id="7" name="Picture 6" descr="A photo of the front of the Collossus Computer at the National Museum of Computing at Bletchley Park, UK.  It shows switches, lights, tubes and the paper tape used for input.  Photo by Dr. Chuck">
            <a:extLst>
              <a:ext uri="{FF2B5EF4-FFF2-40B4-BE49-F238E27FC236}">
                <a16:creationId xmlns:a16="http://schemas.microsoft.com/office/drawing/2014/main" id="{458D30F5-49AE-B384-DE1B-EAE48240920D}"/>
              </a:ext>
            </a:extLst>
          </p:cNvPr>
          <p:cNvPicPr>
            <a:picLocks noChangeAspect="1"/>
          </p:cNvPicPr>
          <p:nvPr/>
        </p:nvPicPr>
        <p:blipFill>
          <a:blip r:embed="rId3" cstate="screen">
            <a:extLst>
              <a:ext uri="{28A0092B-C50C-407E-A947-70E740481C1C}">
                <a14:useLocalDpi xmlns:a14="http://schemas.microsoft.com/office/drawing/2010/main"/>
              </a:ext>
            </a:extLst>
          </a:blip>
          <a:srcRect b="-1"/>
          <a:stretch>
            <a:fillRect/>
          </a:stretch>
        </p:blipFill>
        <p:spPr>
          <a:xfrm>
            <a:off x="7653536" y="1"/>
            <a:ext cx="4538463" cy="3877247"/>
          </a:xfrm>
          <a:custGeom>
            <a:avLst/>
            <a:gdLst/>
            <a:ahLst/>
            <a:cxnLst/>
            <a:rect l="l" t="t" r="r" b="b"/>
            <a:pathLst>
              <a:path w="4538463" h="3877247">
                <a:moveTo>
                  <a:pt x="0" y="0"/>
                </a:moveTo>
                <a:lnTo>
                  <a:pt x="4538463" y="0"/>
                </a:lnTo>
                <a:lnTo>
                  <a:pt x="4538463" y="3437173"/>
                </a:lnTo>
                <a:lnTo>
                  <a:pt x="4530710" y="3429000"/>
                </a:lnTo>
                <a:cubicBezTo>
                  <a:pt x="4370289" y="3495842"/>
                  <a:pt x="4239946" y="3686344"/>
                  <a:pt x="4056129" y="3636211"/>
                </a:cubicBezTo>
                <a:cubicBezTo>
                  <a:pt x="3872313" y="3589422"/>
                  <a:pt x="3788760" y="3830055"/>
                  <a:pt x="3618310" y="3756528"/>
                </a:cubicBezTo>
                <a:cubicBezTo>
                  <a:pt x="3394389" y="3823371"/>
                  <a:pt x="3163783" y="3823371"/>
                  <a:pt x="2933176" y="3810002"/>
                </a:cubicBezTo>
                <a:cubicBezTo>
                  <a:pt x="2702570" y="3840081"/>
                  <a:pt x="2471962" y="3873503"/>
                  <a:pt x="2238015" y="3850107"/>
                </a:cubicBezTo>
                <a:cubicBezTo>
                  <a:pt x="2007408" y="3870161"/>
                  <a:pt x="1783486" y="3883529"/>
                  <a:pt x="1552880" y="3863476"/>
                </a:cubicBezTo>
                <a:cubicBezTo>
                  <a:pt x="1322274" y="3886870"/>
                  <a:pt x="1091667" y="3876844"/>
                  <a:pt x="864402" y="3860134"/>
                </a:cubicBezTo>
                <a:cubicBezTo>
                  <a:pt x="757455" y="3860134"/>
                  <a:pt x="653849" y="3856792"/>
                  <a:pt x="546902" y="3856792"/>
                </a:cubicBezTo>
                <a:cubicBezTo>
                  <a:pt x="404861" y="3850108"/>
                  <a:pt x="262821" y="3845095"/>
                  <a:pt x="120363" y="3840499"/>
                </a:cubicBezTo>
                <a:lnTo>
                  <a:pt x="0" y="3836632"/>
                </a:lnTo>
                <a:close/>
              </a:path>
            </a:pathLst>
          </a:custGeom>
        </p:spPr>
      </p:pic>
      <p:pic>
        <p:nvPicPr>
          <p:cNvPr id="11" name="Picture 10" descr="A close up photo of the back of the Collossus Computer at the National Museum of Computing at Bletchley Park, UK.  It shows wires,relays and tubes.  Photo by Dr. Chuck">
            <a:extLst>
              <a:ext uri="{FF2B5EF4-FFF2-40B4-BE49-F238E27FC236}">
                <a16:creationId xmlns:a16="http://schemas.microsoft.com/office/drawing/2014/main" id="{7020C5BA-727B-DDA2-4A9F-12E229CF8F40}"/>
              </a:ext>
              <a:ext uri="{C183D7F6-B498-43B3-948B-1728B52AA6E4}">
                <adec:decorative xmlns:adec="http://schemas.microsoft.com/office/drawing/2017/decorative" val="0"/>
              </a:ext>
            </a:extLst>
          </p:cNvPr>
          <p:cNvPicPr>
            <a:picLocks noChangeAspect="1"/>
          </p:cNvPicPr>
          <p:nvPr/>
        </p:nvPicPr>
        <p:blipFill>
          <a:blip r:embed="rId4" cstate="screen">
            <a:extLst>
              <a:ext uri="{28A0092B-C50C-407E-A947-70E740481C1C}">
                <a14:useLocalDpi xmlns:a14="http://schemas.microsoft.com/office/drawing/2010/main"/>
              </a:ext>
            </a:extLst>
          </a:blip>
          <a:srcRect r="-1"/>
          <a:stretch>
            <a:fillRect/>
          </a:stretch>
        </p:blipFill>
        <p:spPr>
          <a:xfrm>
            <a:off x="1" y="4316255"/>
            <a:ext cx="6836850" cy="2541737"/>
          </a:xfrm>
          <a:custGeom>
            <a:avLst/>
            <a:gdLst/>
            <a:ahLst/>
            <a:cxnLst/>
            <a:rect l="l" t="t" r="r" b="b"/>
            <a:pathLst>
              <a:path w="6836850" h="2541737">
                <a:moveTo>
                  <a:pt x="0" y="0"/>
                </a:moveTo>
                <a:lnTo>
                  <a:pt x="4460098" y="0"/>
                </a:lnTo>
                <a:lnTo>
                  <a:pt x="4483996" y="31836"/>
                </a:lnTo>
                <a:cubicBezTo>
                  <a:pt x="4644419" y="28495"/>
                  <a:pt x="4627708" y="282495"/>
                  <a:pt x="4788129" y="245732"/>
                </a:cubicBezTo>
                <a:cubicBezTo>
                  <a:pt x="4754709" y="362707"/>
                  <a:pt x="4641076" y="302548"/>
                  <a:pt x="4600971" y="389443"/>
                </a:cubicBezTo>
                <a:cubicBezTo>
                  <a:pt x="4684524" y="462970"/>
                  <a:pt x="4844945" y="409497"/>
                  <a:pt x="4871683" y="563233"/>
                </a:cubicBezTo>
                <a:cubicBezTo>
                  <a:pt x="4838262" y="723655"/>
                  <a:pt x="4945210" y="703602"/>
                  <a:pt x="5032105" y="713629"/>
                </a:cubicBezTo>
                <a:cubicBezTo>
                  <a:pt x="5239317" y="733683"/>
                  <a:pt x="5439843" y="747050"/>
                  <a:pt x="5643713" y="780472"/>
                </a:cubicBezTo>
                <a:cubicBezTo>
                  <a:pt x="5693844" y="790498"/>
                  <a:pt x="5810819" y="767103"/>
                  <a:pt x="5800794" y="870709"/>
                </a:cubicBezTo>
                <a:cubicBezTo>
                  <a:pt x="5790767" y="954261"/>
                  <a:pt x="5700529" y="924184"/>
                  <a:pt x="5643713" y="927525"/>
                </a:cubicBezTo>
                <a:cubicBezTo>
                  <a:pt x="5329553" y="967632"/>
                  <a:pt x="5012052" y="904131"/>
                  <a:pt x="4701235" y="907472"/>
                </a:cubicBezTo>
                <a:cubicBezTo>
                  <a:pt x="4664472" y="907472"/>
                  <a:pt x="4657787" y="1017762"/>
                  <a:pt x="4577576" y="980999"/>
                </a:cubicBezTo>
                <a:cubicBezTo>
                  <a:pt x="4788129" y="1081263"/>
                  <a:pt x="5767372" y="1108001"/>
                  <a:pt x="6094900" y="1161474"/>
                </a:cubicBezTo>
                <a:cubicBezTo>
                  <a:pt x="5754004" y="1542477"/>
                  <a:pt x="5429817" y="1311870"/>
                  <a:pt x="5159105" y="1525765"/>
                </a:cubicBezTo>
                <a:cubicBezTo>
                  <a:pt x="5159105" y="1525765"/>
                  <a:pt x="5212580" y="1525765"/>
                  <a:pt x="5443187" y="1595950"/>
                </a:cubicBezTo>
                <a:cubicBezTo>
                  <a:pt x="5627002" y="1652765"/>
                  <a:pt x="5536765" y="1732976"/>
                  <a:pt x="6001321" y="1886715"/>
                </a:cubicBezTo>
                <a:cubicBezTo>
                  <a:pt x="5824188" y="1936846"/>
                  <a:pt x="5593581" y="1839925"/>
                  <a:pt x="5506685" y="2100610"/>
                </a:cubicBezTo>
                <a:cubicBezTo>
                  <a:pt x="5643713" y="2147401"/>
                  <a:pt x="5807477" y="2103953"/>
                  <a:pt x="5904398" y="2227611"/>
                </a:cubicBezTo>
                <a:cubicBezTo>
                  <a:pt x="5934478" y="2264375"/>
                  <a:pt x="5964557" y="2287770"/>
                  <a:pt x="6001321" y="2307821"/>
                </a:cubicBezTo>
                <a:cubicBezTo>
                  <a:pt x="5984612" y="2314507"/>
                  <a:pt x="5964557" y="2321190"/>
                  <a:pt x="5951188" y="2327874"/>
                </a:cubicBezTo>
                <a:cubicBezTo>
                  <a:pt x="5977925" y="2351271"/>
                  <a:pt x="6663060" y="2478270"/>
                  <a:pt x="6836850" y="2481613"/>
                </a:cubicBezTo>
                <a:cubicBezTo>
                  <a:pt x="6761652" y="2506679"/>
                  <a:pt x="6636845" y="2527828"/>
                  <a:pt x="6553814" y="2540165"/>
                </a:cubicBezTo>
                <a:lnTo>
                  <a:pt x="6542822" y="2541737"/>
                </a:lnTo>
                <a:lnTo>
                  <a:pt x="0" y="2541737"/>
                </a:lnTo>
                <a:close/>
              </a:path>
            </a:pathLst>
          </a:custGeom>
        </p:spPr>
      </p:pic>
      <p:sp>
        <p:nvSpPr>
          <p:cNvPr id="2" name="Title 1">
            <a:extLst>
              <a:ext uri="{FF2B5EF4-FFF2-40B4-BE49-F238E27FC236}">
                <a16:creationId xmlns:a16="http://schemas.microsoft.com/office/drawing/2014/main" id="{5E7477F8-BDBC-4AD0-FB95-365C7FF7693D}"/>
              </a:ext>
            </a:extLst>
          </p:cNvPr>
          <p:cNvSpPr>
            <a:spLocks noGrp="1"/>
          </p:cNvSpPr>
          <p:nvPr>
            <p:ph type="title"/>
          </p:nvPr>
        </p:nvSpPr>
        <p:spPr>
          <a:xfrm>
            <a:off x="6343650" y="3996130"/>
            <a:ext cx="5505814" cy="823377"/>
          </a:xfrm>
        </p:spPr>
        <p:txBody>
          <a:bodyPr vert="horz" lIns="91440" tIns="45720" rIns="91440" bIns="45720" rtlCol="0" anchor="b">
            <a:normAutofit/>
          </a:bodyPr>
          <a:lstStyle/>
          <a:p>
            <a:r>
              <a:rPr lang="en-US" kern="1200" dirty="0">
                <a:solidFill>
                  <a:schemeClr val="tx1"/>
                </a:solidFill>
                <a:latin typeface="+mj-lt"/>
                <a:ea typeface="+mj-ea"/>
                <a:cs typeface="+mj-cs"/>
              </a:rPr>
              <a:t>Colossus</a:t>
            </a:r>
          </a:p>
        </p:txBody>
      </p:sp>
      <p:sp>
        <p:nvSpPr>
          <p:cNvPr id="3" name="Content Placeholder 2">
            <a:extLst>
              <a:ext uri="{FF2B5EF4-FFF2-40B4-BE49-F238E27FC236}">
                <a16:creationId xmlns:a16="http://schemas.microsoft.com/office/drawing/2014/main" id="{12C0F621-7458-55DF-F7A3-016B001EC839}"/>
              </a:ext>
            </a:extLst>
          </p:cNvPr>
          <p:cNvSpPr>
            <a:spLocks noGrp="1"/>
          </p:cNvSpPr>
          <p:nvPr>
            <p:ph idx="1"/>
          </p:nvPr>
        </p:nvSpPr>
        <p:spPr>
          <a:xfrm>
            <a:off x="6343650" y="4819507"/>
            <a:ext cx="5505814" cy="1672733"/>
          </a:xfrm>
        </p:spPr>
        <p:txBody>
          <a:bodyPr vert="horz" lIns="91440" tIns="45720" rIns="91440" bIns="45720" rtlCol="0">
            <a:normAutofit fontScale="92500" lnSpcReduction="10000"/>
          </a:bodyPr>
          <a:lstStyle/>
          <a:p>
            <a:pPr marL="0" indent="0">
              <a:buNone/>
            </a:pPr>
            <a:r>
              <a:rPr lang="en-US" sz="2400" kern="1200" dirty="0">
                <a:solidFill>
                  <a:schemeClr val="tx1"/>
                </a:solidFill>
                <a:latin typeface="+mn-lt"/>
                <a:ea typeface="+mn-ea"/>
                <a:cs typeface="+mn-cs"/>
              </a:rPr>
              <a:t>By using tubes, Colossus</a:t>
            </a:r>
            <a:r>
              <a:rPr lang="en-US" sz="2400" dirty="0"/>
              <a:t> could do addition and other computations much faster than the Bombe.</a:t>
            </a:r>
          </a:p>
          <a:p>
            <a:pPr marL="0" indent="0">
              <a:buNone/>
            </a:pPr>
            <a:r>
              <a:rPr lang="en-US" sz="2400" kern="1200" dirty="0">
                <a:solidFill>
                  <a:schemeClr val="tx1"/>
                </a:solidFill>
                <a:latin typeface="+mn-lt"/>
                <a:ea typeface="+mn-ea"/>
                <a:cs typeface="+mn-cs"/>
              </a:rPr>
              <a:t>Power consumption and heat dissipation are still a challenge.</a:t>
            </a:r>
          </a:p>
        </p:txBody>
      </p:sp>
    </p:spTree>
    <p:extLst>
      <p:ext uri="{BB962C8B-B14F-4D97-AF65-F5344CB8AC3E}">
        <p14:creationId xmlns:p14="http://schemas.microsoft.com/office/powerpoint/2010/main" val="61708366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72AF6B-5822-25A5-120E-612420D4F98C}"/>
              </a:ext>
            </a:extLst>
          </p:cNvPr>
          <p:cNvSpPr>
            <a:spLocks noGrp="1"/>
          </p:cNvSpPr>
          <p:nvPr>
            <p:ph type="title"/>
          </p:nvPr>
        </p:nvSpPr>
        <p:spPr/>
        <p:txBody>
          <a:bodyPr/>
          <a:lstStyle/>
          <a:p>
            <a:r>
              <a:rPr lang="en-US" dirty="0"/>
              <a:t>Hidden Figures - Programming</a:t>
            </a:r>
          </a:p>
        </p:txBody>
      </p:sp>
      <p:sp>
        <p:nvSpPr>
          <p:cNvPr id="3" name="Content Placeholder 2">
            <a:extLst>
              <a:ext uri="{FF2B5EF4-FFF2-40B4-BE49-F238E27FC236}">
                <a16:creationId xmlns:a16="http://schemas.microsoft.com/office/drawing/2014/main" id="{F2EF2F10-AF6F-27AF-4A8C-1231BE101E64}"/>
              </a:ext>
            </a:extLst>
          </p:cNvPr>
          <p:cNvSpPr>
            <a:spLocks noGrp="1"/>
          </p:cNvSpPr>
          <p:nvPr>
            <p:ph idx="1"/>
          </p:nvPr>
        </p:nvSpPr>
        <p:spPr>
          <a:xfrm>
            <a:off x="838200" y="1825625"/>
            <a:ext cx="7156269" cy="4143361"/>
          </a:xfrm>
        </p:spPr>
        <p:txBody>
          <a:bodyPr>
            <a:normAutofit lnSpcReduction="10000"/>
          </a:bodyPr>
          <a:lstStyle/>
          <a:p>
            <a:r>
              <a:rPr lang="en-US" dirty="0"/>
              <a:t>A subplot within the Hidden Figures (2016) movie is the transition from doing complex calculations manually to writing programs using FORTRAN on an IBM 7090</a:t>
            </a:r>
          </a:p>
          <a:p>
            <a:r>
              <a:rPr lang="en-US" dirty="0"/>
              <a:t>There was a natural parallel between following instructions precisely and precisely defining the instructions that a computer would follow</a:t>
            </a:r>
          </a:p>
          <a:p>
            <a:r>
              <a:rPr lang="en-US" dirty="0"/>
              <a:t>Being a human computer was a natural training ground for the emerging programming field</a:t>
            </a:r>
          </a:p>
        </p:txBody>
      </p:sp>
      <p:pic>
        <p:nvPicPr>
          <p:cNvPr id="4" name="Picture 3" descr="The official poster for the film Hidden Figures, 2016.  Userd under fair use.">
            <a:extLst>
              <a:ext uri="{FF2B5EF4-FFF2-40B4-BE49-F238E27FC236}">
                <a16:creationId xmlns:a16="http://schemas.microsoft.com/office/drawing/2014/main" id="{1A6AB990-D9D1-9C7D-1EE1-D366061122AE}"/>
              </a:ext>
            </a:extLst>
          </p:cNvPr>
          <p:cNvPicPr>
            <a:picLocks noChangeAspect="1"/>
          </p:cNvPicPr>
          <p:nvPr/>
        </p:nvPicPr>
        <p:blipFill>
          <a:blip r:embed="rId2"/>
          <a:stretch>
            <a:fillRect/>
          </a:stretch>
        </p:blipFill>
        <p:spPr>
          <a:xfrm>
            <a:off x="9437795" y="613887"/>
            <a:ext cx="1635474" cy="2423476"/>
          </a:xfrm>
          <a:prstGeom prst="rect">
            <a:avLst/>
          </a:prstGeom>
        </p:spPr>
      </p:pic>
      <p:sp>
        <p:nvSpPr>
          <p:cNvPr id="5" name="TextBox 4">
            <a:extLst>
              <a:ext uri="{FF2B5EF4-FFF2-40B4-BE49-F238E27FC236}">
                <a16:creationId xmlns:a16="http://schemas.microsoft.com/office/drawing/2014/main" id="{D8B0D2E6-A6C0-732A-BE85-2D59F2FCEF72}"/>
              </a:ext>
            </a:extLst>
          </p:cNvPr>
          <p:cNvSpPr txBox="1"/>
          <p:nvPr/>
        </p:nvSpPr>
        <p:spPr>
          <a:xfrm>
            <a:off x="8878186" y="4768657"/>
            <a:ext cx="2666114" cy="1200329"/>
          </a:xfrm>
          <a:prstGeom prst="rect">
            <a:avLst/>
          </a:prstGeom>
          <a:noFill/>
          <a:ln w="38100">
            <a:solidFill>
              <a:schemeClr val="accent1"/>
            </a:solidFill>
          </a:ln>
        </p:spPr>
        <p:txBody>
          <a:bodyPr wrap="none" rtlCol="0">
            <a:spAutoFit/>
          </a:bodyPr>
          <a:lstStyle/>
          <a:p>
            <a:r>
              <a:rPr lang="en-US" b="1" dirty="0">
                <a:latin typeface="Courier New" panose="02070309020205020404" pitchFamily="49" charset="0"/>
                <a:cs typeface="Courier New" panose="02070309020205020404" pitchFamily="49" charset="0"/>
              </a:rPr>
              <a:t>   SUM = 0</a:t>
            </a:r>
          </a:p>
          <a:p>
            <a:r>
              <a:rPr lang="en-US" b="1" dirty="0">
                <a:latin typeface="Courier New" panose="02070309020205020404" pitchFamily="49" charset="0"/>
                <a:cs typeface="Courier New" panose="02070309020205020404" pitchFamily="49" charset="0"/>
              </a:rPr>
              <a:t>   DO 10 I = 1, 10</a:t>
            </a:r>
            <a:br>
              <a:rPr lang="en-US" b="1" dirty="0">
                <a:latin typeface="Courier New" panose="02070309020205020404" pitchFamily="49" charset="0"/>
                <a:cs typeface="Courier New" panose="02070309020205020404" pitchFamily="49" charset="0"/>
              </a:rPr>
            </a:br>
            <a:r>
              <a:rPr lang="en-US" b="1" dirty="0">
                <a:latin typeface="Courier New" panose="02070309020205020404" pitchFamily="49" charset="0"/>
                <a:cs typeface="Courier New" panose="02070309020205020404" pitchFamily="49" charset="0"/>
              </a:rPr>
              <a:t>   SUM = SUM + I</a:t>
            </a:r>
            <a:br>
              <a:rPr lang="en-US" b="1" dirty="0">
                <a:latin typeface="Courier New" panose="02070309020205020404" pitchFamily="49" charset="0"/>
                <a:cs typeface="Courier New" panose="02070309020205020404" pitchFamily="49" charset="0"/>
              </a:rPr>
            </a:br>
            <a:r>
              <a:rPr lang="en-US" b="1" dirty="0">
                <a:latin typeface="Courier New" panose="02070309020205020404" pitchFamily="49" charset="0"/>
                <a:cs typeface="Courier New" panose="02070309020205020404" pitchFamily="49" charset="0"/>
              </a:rPr>
              <a:t>10 CONTINUE</a:t>
            </a:r>
          </a:p>
        </p:txBody>
      </p:sp>
      <p:pic>
        <p:nvPicPr>
          <p:cNvPr id="8" name="Picture 7" descr="A picture of a side re showing the slide and hairline.  Photo by Dr. Chuck.">
            <a:extLst>
              <a:ext uri="{FF2B5EF4-FFF2-40B4-BE49-F238E27FC236}">
                <a16:creationId xmlns:a16="http://schemas.microsoft.com/office/drawing/2014/main" id="{80396C3A-A22A-D901-C228-C4B9B77614AF}"/>
              </a:ext>
            </a:extLst>
          </p:cNvPr>
          <p:cNvPicPr>
            <a:picLocks noChangeAspect="1"/>
          </p:cNvPicPr>
          <p:nvPr/>
        </p:nvPicPr>
        <p:blipFill>
          <a:blip r:embed="rId3"/>
          <a:stretch>
            <a:fillRect/>
          </a:stretch>
        </p:blipFill>
        <p:spPr>
          <a:xfrm>
            <a:off x="9080581" y="3208685"/>
            <a:ext cx="2463719" cy="1342160"/>
          </a:xfrm>
          <a:prstGeom prst="rect">
            <a:avLst/>
          </a:prstGeom>
        </p:spPr>
      </p:pic>
    </p:spTree>
    <p:extLst>
      <p:ext uri="{BB962C8B-B14F-4D97-AF65-F5344CB8AC3E}">
        <p14:creationId xmlns:p14="http://schemas.microsoft.com/office/powerpoint/2010/main" val="258966480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B9C394-EF3E-1DE9-9721-228B0FD3BA87}"/>
              </a:ext>
            </a:extLst>
          </p:cNvPr>
          <p:cNvSpPr>
            <a:spLocks noGrp="1"/>
          </p:cNvSpPr>
          <p:nvPr>
            <p:ph type="title"/>
          </p:nvPr>
        </p:nvSpPr>
        <p:spPr/>
        <p:txBody>
          <a:bodyPr/>
          <a:lstStyle/>
          <a:p>
            <a:r>
              <a:rPr lang="en-US" dirty="0"/>
              <a:t>Summary</a:t>
            </a:r>
          </a:p>
        </p:txBody>
      </p:sp>
      <p:sp>
        <p:nvSpPr>
          <p:cNvPr id="3" name="Content Placeholder 2">
            <a:extLst>
              <a:ext uri="{FF2B5EF4-FFF2-40B4-BE49-F238E27FC236}">
                <a16:creationId xmlns:a16="http://schemas.microsoft.com/office/drawing/2014/main" id="{3510C5BC-C7B9-947B-4319-AF35A45BEF0B}"/>
              </a:ext>
            </a:extLst>
          </p:cNvPr>
          <p:cNvSpPr>
            <a:spLocks noGrp="1"/>
          </p:cNvSpPr>
          <p:nvPr>
            <p:ph idx="1"/>
          </p:nvPr>
        </p:nvSpPr>
        <p:spPr/>
        <p:txBody>
          <a:bodyPr/>
          <a:lstStyle/>
          <a:p>
            <a:r>
              <a:rPr lang="en-US" dirty="0"/>
              <a:t>Humans have built endless physical devices over time to help us better understand things like</a:t>
            </a:r>
          </a:p>
          <a:p>
            <a:pPr lvl="1"/>
            <a:r>
              <a:rPr lang="en-US" dirty="0"/>
              <a:t>Astronomy</a:t>
            </a:r>
          </a:p>
          <a:p>
            <a:pPr lvl="1"/>
            <a:r>
              <a:rPr lang="en-US" dirty="0"/>
              <a:t>The passage of time</a:t>
            </a:r>
          </a:p>
          <a:p>
            <a:pPr lvl="1"/>
            <a:r>
              <a:rPr lang="en-US" dirty="0"/>
              <a:t>Navigation through moving mediums (airplane  / boat)</a:t>
            </a:r>
          </a:p>
          <a:p>
            <a:pPr lvl="1"/>
            <a:r>
              <a:rPr lang="en-US" dirty="0"/>
              <a:t>Accounting / money</a:t>
            </a:r>
          </a:p>
          <a:p>
            <a:pPr lvl="1"/>
            <a:r>
              <a:rPr lang="en-US" dirty="0"/>
              <a:t>Curved motion under the effect of gravity (space craft)</a:t>
            </a:r>
          </a:p>
          <a:p>
            <a:r>
              <a:rPr lang="en-US" dirty="0"/>
              <a:t>The IBM 7090 in Hidden Figures was built using transistors – solid state electronics that greatly reduced heat and power consumption and increased speed (24,000 multiplications per second)</a:t>
            </a:r>
          </a:p>
        </p:txBody>
      </p:sp>
    </p:spTree>
    <p:extLst>
      <p:ext uri="{BB962C8B-B14F-4D97-AF65-F5344CB8AC3E}">
        <p14:creationId xmlns:p14="http://schemas.microsoft.com/office/powerpoint/2010/main" val="15313315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r. Chuck’s son Brent (@warWheelz) swinging a bat in a wheelchair hitting a softball at a batting cage.">
            <a:extLst>
              <a:ext uri="{FF2B5EF4-FFF2-40B4-BE49-F238E27FC236}">
                <a16:creationId xmlns:a16="http://schemas.microsoft.com/office/drawing/2014/main" id="{33F5DBD8-3246-C91F-EB2A-6E303553327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078220" y="2031812"/>
            <a:ext cx="7772400" cy="4371975"/>
          </a:xfrm>
          <a:prstGeom prst="rect">
            <a:avLst/>
          </a:prstGeom>
        </p:spPr>
      </p:pic>
      <p:sp>
        <p:nvSpPr>
          <p:cNvPr id="6" name="TextBox 5">
            <a:extLst>
              <a:ext uri="{FF2B5EF4-FFF2-40B4-BE49-F238E27FC236}">
                <a16:creationId xmlns:a16="http://schemas.microsoft.com/office/drawing/2014/main" id="{09A181EF-302C-5B24-87F0-1E1F2B9C4197}"/>
              </a:ext>
            </a:extLst>
          </p:cNvPr>
          <p:cNvSpPr txBox="1"/>
          <p:nvPr/>
        </p:nvSpPr>
        <p:spPr>
          <a:xfrm>
            <a:off x="1796900" y="333633"/>
            <a:ext cx="8598198" cy="1477328"/>
          </a:xfrm>
          <a:prstGeom prst="rect">
            <a:avLst/>
          </a:prstGeom>
          <a:noFill/>
        </p:spPr>
        <p:txBody>
          <a:bodyPr wrap="square" rtlCol="0">
            <a:spAutoFit/>
          </a:bodyPr>
          <a:lstStyle/>
          <a:p>
            <a:pPr algn="ctr"/>
            <a:r>
              <a:rPr lang="en-US" dirty="0"/>
              <a:t>Our eyes "see" objects in a straight line from our eye to the object.  But in nature, any moving object is moving along a curve. Predicting the path of a moving object requires a lot of measuring, analysis, and mathematics.  Our brains understand (or have been programmed to understand) curved motion implicitly.  Predicting the path of a moving object in three dimensions is necessary for us to survive (or play sports)</a:t>
            </a:r>
          </a:p>
        </p:txBody>
      </p:sp>
      <p:sp>
        <p:nvSpPr>
          <p:cNvPr id="2" name="TextBox 1">
            <a:extLst>
              <a:ext uri="{FF2B5EF4-FFF2-40B4-BE49-F238E27FC236}">
                <a16:creationId xmlns:a16="http://schemas.microsoft.com/office/drawing/2014/main" id="{C1CD6C23-683F-E6DC-FF84-CB7C65FCD26B}"/>
              </a:ext>
            </a:extLst>
          </p:cNvPr>
          <p:cNvSpPr txBox="1"/>
          <p:nvPr/>
        </p:nvSpPr>
        <p:spPr>
          <a:xfrm>
            <a:off x="2421653" y="5878286"/>
            <a:ext cx="3218253" cy="369332"/>
          </a:xfrm>
          <a:prstGeom prst="rect">
            <a:avLst/>
          </a:prstGeom>
          <a:solidFill>
            <a:schemeClr val="tx1"/>
          </a:solidFill>
        </p:spPr>
        <p:txBody>
          <a:bodyPr wrap="none" rtlCol="0">
            <a:spAutoFit/>
          </a:bodyPr>
          <a:lstStyle/>
          <a:p>
            <a:r>
              <a:rPr lang="en-US" dirty="0">
                <a:solidFill>
                  <a:schemeClr val="bg1"/>
                </a:solidFill>
              </a:rPr>
              <a:t>Photo Courtesy of @</a:t>
            </a:r>
            <a:r>
              <a:rPr lang="en-US" dirty="0" err="1">
                <a:solidFill>
                  <a:schemeClr val="bg1"/>
                </a:solidFill>
              </a:rPr>
              <a:t>WarWheelz</a:t>
            </a:r>
            <a:endParaRPr lang="en-US" dirty="0">
              <a:solidFill>
                <a:schemeClr val="bg1"/>
              </a:solidFill>
            </a:endParaRPr>
          </a:p>
        </p:txBody>
      </p:sp>
    </p:spTree>
    <p:extLst>
      <p:ext uri="{BB962C8B-B14F-4D97-AF65-F5344CB8AC3E}">
        <p14:creationId xmlns:p14="http://schemas.microsoft.com/office/powerpoint/2010/main" val="332645166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4AE3D-C70D-220E-82A8-C1D64A900A0F}"/>
              </a:ext>
            </a:extLst>
          </p:cNvPr>
          <p:cNvSpPr>
            <a:spLocks noGrp="1"/>
          </p:cNvSpPr>
          <p:nvPr>
            <p:ph type="title"/>
          </p:nvPr>
        </p:nvSpPr>
        <p:spPr/>
        <p:txBody>
          <a:bodyPr/>
          <a:lstStyle/>
          <a:p>
            <a:r>
              <a:rPr lang="en-US" dirty="0"/>
              <a:t>Acknowledgements / Contributions</a:t>
            </a:r>
          </a:p>
        </p:txBody>
      </p:sp>
      <p:sp>
        <p:nvSpPr>
          <p:cNvPr id="7" name="TextBox 6">
            <a:extLst>
              <a:ext uri="{FF2B5EF4-FFF2-40B4-BE49-F238E27FC236}">
                <a16:creationId xmlns:a16="http://schemas.microsoft.com/office/drawing/2014/main" id="{D1725F2C-A6DC-4096-AD36-A6A5AF1FFD40}"/>
              </a:ext>
            </a:extLst>
          </p:cNvPr>
          <p:cNvSpPr txBox="1"/>
          <p:nvPr/>
        </p:nvSpPr>
        <p:spPr>
          <a:xfrm>
            <a:off x="838201" y="1502688"/>
            <a:ext cx="5055704" cy="2492990"/>
          </a:xfrm>
          <a:prstGeom prst="rect">
            <a:avLst/>
          </a:prstGeom>
          <a:noFill/>
        </p:spPr>
        <p:txBody>
          <a:bodyPr wrap="square" rtlCol="0">
            <a:spAutoFit/>
          </a:bodyPr>
          <a:lstStyle/>
          <a:p>
            <a:r>
              <a:rPr lang="en-US" sz="1200" dirty="0"/>
              <a:t>These slides are Copyright 2025-  Charles R. Severance (</a:t>
            </a:r>
            <a:r>
              <a:rPr lang="en-US" sz="1200" dirty="0" err="1"/>
              <a:t>online.dr-chuck.com</a:t>
            </a:r>
            <a:r>
              <a:rPr lang="en-US" sz="1200" dirty="0"/>
              <a:t>) as part of www.ca4e.com and made available under a Creative Commons Attribution 4.0 License.  Please maintain this last slide in all copies of the document to comply with the attribution requirements of the license.  If you make a change, feel free to add your name and organization to the list of contributors on this page as you republish the materials.</a:t>
            </a:r>
          </a:p>
          <a:p>
            <a:endParaRPr lang="en-US" sz="1200" dirty="0"/>
          </a:p>
          <a:p>
            <a:r>
              <a:rPr lang="en-US" sz="1200" dirty="0"/>
              <a:t>Initial Development: Charles Severance, University of Michigan School of Information</a:t>
            </a:r>
          </a:p>
          <a:p>
            <a:endParaRPr lang="en-US" sz="1200" dirty="0"/>
          </a:p>
          <a:p>
            <a:r>
              <a:rPr lang="en-US" sz="1200" b="1" dirty="0"/>
              <a:t>Insert new Contributors and Translators here including names and dates</a:t>
            </a:r>
          </a:p>
          <a:p>
            <a:endParaRPr lang="en-US" sz="1200" dirty="0"/>
          </a:p>
          <a:p>
            <a:endParaRPr lang="en-US" sz="1200" dirty="0"/>
          </a:p>
        </p:txBody>
      </p:sp>
      <p:sp>
        <p:nvSpPr>
          <p:cNvPr id="8" name="TextBox 7">
            <a:extLst>
              <a:ext uri="{FF2B5EF4-FFF2-40B4-BE49-F238E27FC236}">
                <a16:creationId xmlns:a16="http://schemas.microsoft.com/office/drawing/2014/main" id="{A5B0D5A1-502A-F6A1-76FD-6D954B37EE94}"/>
              </a:ext>
            </a:extLst>
          </p:cNvPr>
          <p:cNvSpPr txBox="1"/>
          <p:nvPr/>
        </p:nvSpPr>
        <p:spPr>
          <a:xfrm>
            <a:off x="6298097" y="1502688"/>
            <a:ext cx="5055704" cy="461665"/>
          </a:xfrm>
          <a:prstGeom prst="rect">
            <a:avLst/>
          </a:prstGeom>
          <a:noFill/>
        </p:spPr>
        <p:txBody>
          <a:bodyPr wrap="square" rtlCol="0">
            <a:spAutoFit/>
          </a:bodyPr>
          <a:lstStyle/>
          <a:p>
            <a:r>
              <a:rPr lang="en-US" sz="1200" b="1" dirty="0"/>
              <a:t>Continue new Contributors and Translators here</a:t>
            </a:r>
          </a:p>
          <a:p>
            <a:endParaRPr lang="en-US" sz="1200" dirty="0"/>
          </a:p>
        </p:txBody>
      </p:sp>
    </p:spTree>
    <p:extLst>
      <p:ext uri="{BB962C8B-B14F-4D97-AF65-F5344CB8AC3E}">
        <p14:creationId xmlns:p14="http://schemas.microsoft.com/office/powerpoint/2010/main" val="29638815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85212C-FBC0-B38D-A1DC-F83BAB2E93FF}"/>
              </a:ext>
            </a:extLst>
          </p:cNvPr>
          <p:cNvSpPr>
            <a:spLocks noGrp="1"/>
          </p:cNvSpPr>
          <p:nvPr>
            <p:ph type="title"/>
          </p:nvPr>
        </p:nvSpPr>
        <p:spPr/>
        <p:txBody>
          <a:bodyPr/>
          <a:lstStyle/>
          <a:p>
            <a:r>
              <a:rPr lang="en-US" dirty="0"/>
              <a:t>Astronomy – Star Gazing</a:t>
            </a:r>
          </a:p>
        </p:txBody>
      </p:sp>
      <p:sp>
        <p:nvSpPr>
          <p:cNvPr id="3" name="Content Placeholder 2">
            <a:extLst>
              <a:ext uri="{FF2B5EF4-FFF2-40B4-BE49-F238E27FC236}">
                <a16:creationId xmlns:a16="http://schemas.microsoft.com/office/drawing/2014/main" id="{9C8B420C-0228-7A9D-A986-BF829CCF6F57}"/>
              </a:ext>
            </a:extLst>
          </p:cNvPr>
          <p:cNvSpPr>
            <a:spLocks noGrp="1"/>
          </p:cNvSpPr>
          <p:nvPr>
            <p:ph idx="1"/>
          </p:nvPr>
        </p:nvSpPr>
        <p:spPr>
          <a:xfrm>
            <a:off x="838200" y="1825626"/>
            <a:ext cx="10515600" cy="886454"/>
          </a:xfrm>
        </p:spPr>
        <p:txBody>
          <a:bodyPr/>
          <a:lstStyle/>
          <a:p>
            <a:r>
              <a:rPr lang="en-US" dirty="0"/>
              <a:t>Amateur </a:t>
            </a:r>
            <a:r>
              <a:rPr lang="en-US"/>
              <a:t>scientists from </a:t>
            </a:r>
            <a:r>
              <a:rPr lang="en-US" dirty="0"/>
              <a:t>the beginning of human consciousness have stared at the Sun, Moon, Planets, and Stars and tried to gain insight</a:t>
            </a:r>
          </a:p>
        </p:txBody>
      </p:sp>
      <p:pic>
        <p:nvPicPr>
          <p:cNvPr id="5" name="Picture 4" descr="A photo of the Mackinac Bridge in michigan at sunset showing the the position of the sunset changing throughout the year.  The picture was taken in August.">
            <a:extLst>
              <a:ext uri="{FF2B5EF4-FFF2-40B4-BE49-F238E27FC236}">
                <a16:creationId xmlns:a16="http://schemas.microsoft.com/office/drawing/2014/main" id="{5F46509B-C571-AF73-187F-CA91C839A80F}"/>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2364261" y="3429000"/>
            <a:ext cx="7772400" cy="2315562"/>
          </a:xfrm>
          <a:prstGeom prst="rect">
            <a:avLst/>
          </a:prstGeom>
        </p:spPr>
      </p:pic>
      <p:sp>
        <p:nvSpPr>
          <p:cNvPr id="6" name="TextBox 5">
            <a:extLst>
              <a:ext uri="{FF2B5EF4-FFF2-40B4-BE49-F238E27FC236}">
                <a16:creationId xmlns:a16="http://schemas.microsoft.com/office/drawing/2014/main" id="{8A4F337A-9EB3-BF30-9BA1-0A366692C14D}"/>
              </a:ext>
            </a:extLst>
          </p:cNvPr>
          <p:cNvSpPr txBox="1"/>
          <p:nvPr/>
        </p:nvSpPr>
        <p:spPr>
          <a:xfrm>
            <a:off x="6943838" y="5032375"/>
            <a:ext cx="834524" cy="369332"/>
          </a:xfrm>
          <a:prstGeom prst="rect">
            <a:avLst/>
          </a:prstGeom>
          <a:solidFill>
            <a:schemeClr val="tx1"/>
          </a:solidFill>
          <a:ln>
            <a:noFill/>
          </a:ln>
        </p:spPr>
        <p:txBody>
          <a:bodyPr wrap="none" rtlCol="0">
            <a:spAutoFit/>
          </a:bodyPr>
          <a:lstStyle/>
          <a:p>
            <a:r>
              <a:rPr lang="en-US" dirty="0">
                <a:solidFill>
                  <a:schemeClr val="bg1"/>
                </a:solidFill>
              </a:rPr>
              <a:t>August</a:t>
            </a:r>
          </a:p>
        </p:txBody>
      </p:sp>
      <p:sp>
        <p:nvSpPr>
          <p:cNvPr id="7" name="TextBox 6">
            <a:extLst>
              <a:ext uri="{FF2B5EF4-FFF2-40B4-BE49-F238E27FC236}">
                <a16:creationId xmlns:a16="http://schemas.microsoft.com/office/drawing/2014/main" id="{B64E6E7F-FA7D-034C-C8C4-43C118EA082F}"/>
              </a:ext>
            </a:extLst>
          </p:cNvPr>
          <p:cNvSpPr txBox="1"/>
          <p:nvPr/>
        </p:nvSpPr>
        <p:spPr>
          <a:xfrm>
            <a:off x="9095070" y="5950712"/>
            <a:ext cx="617477" cy="369332"/>
          </a:xfrm>
          <a:prstGeom prst="rect">
            <a:avLst/>
          </a:prstGeom>
          <a:noFill/>
        </p:spPr>
        <p:txBody>
          <a:bodyPr wrap="none" rtlCol="0">
            <a:spAutoFit/>
          </a:bodyPr>
          <a:lstStyle/>
          <a:p>
            <a:r>
              <a:rPr lang="en-US" dirty="0"/>
              <a:t>June</a:t>
            </a:r>
          </a:p>
        </p:txBody>
      </p:sp>
      <p:sp>
        <p:nvSpPr>
          <p:cNvPr id="8" name="TextBox 7">
            <a:extLst>
              <a:ext uri="{FF2B5EF4-FFF2-40B4-BE49-F238E27FC236}">
                <a16:creationId xmlns:a16="http://schemas.microsoft.com/office/drawing/2014/main" id="{7469B839-2C27-B95B-31F8-DF25861F5757}"/>
              </a:ext>
            </a:extLst>
          </p:cNvPr>
          <p:cNvSpPr txBox="1"/>
          <p:nvPr/>
        </p:nvSpPr>
        <p:spPr>
          <a:xfrm>
            <a:off x="2479452" y="2952958"/>
            <a:ext cx="1157689" cy="369332"/>
          </a:xfrm>
          <a:prstGeom prst="rect">
            <a:avLst/>
          </a:prstGeom>
          <a:noFill/>
        </p:spPr>
        <p:txBody>
          <a:bodyPr wrap="none" rtlCol="0">
            <a:spAutoFit/>
          </a:bodyPr>
          <a:lstStyle/>
          <a:p>
            <a:r>
              <a:rPr lang="en-US" dirty="0"/>
              <a:t>December</a:t>
            </a:r>
          </a:p>
        </p:txBody>
      </p:sp>
      <p:sp>
        <p:nvSpPr>
          <p:cNvPr id="9" name="TextBox 8">
            <a:extLst>
              <a:ext uri="{FF2B5EF4-FFF2-40B4-BE49-F238E27FC236}">
                <a16:creationId xmlns:a16="http://schemas.microsoft.com/office/drawing/2014/main" id="{F7B05B14-A408-0A9D-BDD6-3A896DC8818B}"/>
              </a:ext>
            </a:extLst>
          </p:cNvPr>
          <p:cNvSpPr txBox="1"/>
          <p:nvPr/>
        </p:nvSpPr>
        <p:spPr>
          <a:xfrm>
            <a:off x="5701597" y="2952958"/>
            <a:ext cx="788806" cy="369332"/>
          </a:xfrm>
          <a:prstGeom prst="rect">
            <a:avLst/>
          </a:prstGeom>
          <a:noFill/>
        </p:spPr>
        <p:txBody>
          <a:bodyPr wrap="none" rtlCol="0">
            <a:spAutoFit/>
          </a:bodyPr>
          <a:lstStyle/>
          <a:p>
            <a:r>
              <a:rPr lang="en-US" dirty="0"/>
              <a:t>March</a:t>
            </a:r>
          </a:p>
        </p:txBody>
      </p:sp>
      <p:sp>
        <p:nvSpPr>
          <p:cNvPr id="10" name="TextBox 9">
            <a:extLst>
              <a:ext uri="{FF2B5EF4-FFF2-40B4-BE49-F238E27FC236}">
                <a16:creationId xmlns:a16="http://schemas.microsoft.com/office/drawing/2014/main" id="{DCDFFD59-05C6-EF53-CC82-739EC67C2A5A}"/>
              </a:ext>
            </a:extLst>
          </p:cNvPr>
          <p:cNvSpPr txBox="1"/>
          <p:nvPr/>
        </p:nvSpPr>
        <p:spPr>
          <a:xfrm>
            <a:off x="9095071" y="2952958"/>
            <a:ext cx="617477" cy="369332"/>
          </a:xfrm>
          <a:prstGeom prst="rect">
            <a:avLst/>
          </a:prstGeom>
          <a:noFill/>
        </p:spPr>
        <p:txBody>
          <a:bodyPr wrap="none" rtlCol="0">
            <a:spAutoFit/>
          </a:bodyPr>
          <a:lstStyle/>
          <a:p>
            <a:r>
              <a:rPr lang="en-US" dirty="0"/>
              <a:t>June</a:t>
            </a:r>
          </a:p>
        </p:txBody>
      </p:sp>
      <p:sp>
        <p:nvSpPr>
          <p:cNvPr id="11" name="TextBox 10">
            <a:extLst>
              <a:ext uri="{FF2B5EF4-FFF2-40B4-BE49-F238E27FC236}">
                <a16:creationId xmlns:a16="http://schemas.microsoft.com/office/drawing/2014/main" id="{E7793A72-95ED-1155-26DD-DF6E0D668A03}"/>
              </a:ext>
            </a:extLst>
          </p:cNvPr>
          <p:cNvSpPr txBox="1"/>
          <p:nvPr/>
        </p:nvSpPr>
        <p:spPr>
          <a:xfrm>
            <a:off x="2479453" y="5950712"/>
            <a:ext cx="1157689" cy="369332"/>
          </a:xfrm>
          <a:prstGeom prst="rect">
            <a:avLst/>
          </a:prstGeom>
          <a:noFill/>
        </p:spPr>
        <p:txBody>
          <a:bodyPr wrap="none" rtlCol="0">
            <a:spAutoFit/>
          </a:bodyPr>
          <a:lstStyle/>
          <a:p>
            <a:r>
              <a:rPr lang="en-US" dirty="0"/>
              <a:t>December</a:t>
            </a:r>
          </a:p>
        </p:txBody>
      </p:sp>
      <p:sp>
        <p:nvSpPr>
          <p:cNvPr id="12" name="TextBox 11">
            <a:extLst>
              <a:ext uri="{FF2B5EF4-FFF2-40B4-BE49-F238E27FC236}">
                <a16:creationId xmlns:a16="http://schemas.microsoft.com/office/drawing/2014/main" id="{8DA4D771-AB0E-09BB-5192-68CA45FF5B88}"/>
              </a:ext>
            </a:extLst>
          </p:cNvPr>
          <p:cNvSpPr txBox="1"/>
          <p:nvPr/>
        </p:nvSpPr>
        <p:spPr>
          <a:xfrm>
            <a:off x="5641320" y="5950712"/>
            <a:ext cx="1218282" cy="369332"/>
          </a:xfrm>
          <a:prstGeom prst="rect">
            <a:avLst/>
          </a:prstGeom>
          <a:noFill/>
        </p:spPr>
        <p:txBody>
          <a:bodyPr wrap="none" rtlCol="0">
            <a:spAutoFit/>
          </a:bodyPr>
          <a:lstStyle/>
          <a:p>
            <a:r>
              <a:rPr lang="en-US" dirty="0"/>
              <a:t>September</a:t>
            </a:r>
          </a:p>
        </p:txBody>
      </p:sp>
      <p:sp>
        <p:nvSpPr>
          <p:cNvPr id="13" name="Right Arrow 12">
            <a:extLst>
              <a:ext uri="{FF2B5EF4-FFF2-40B4-BE49-F238E27FC236}">
                <a16:creationId xmlns:a16="http://schemas.microsoft.com/office/drawing/2014/main" id="{C74D0C4E-2599-D9EE-C20A-36C71348C9E2}"/>
              </a:ext>
            </a:extLst>
          </p:cNvPr>
          <p:cNvSpPr/>
          <p:nvPr/>
        </p:nvSpPr>
        <p:spPr>
          <a:xfrm>
            <a:off x="4296381" y="3045291"/>
            <a:ext cx="643094" cy="184666"/>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ight Arrow 13">
            <a:extLst>
              <a:ext uri="{FF2B5EF4-FFF2-40B4-BE49-F238E27FC236}">
                <a16:creationId xmlns:a16="http://schemas.microsoft.com/office/drawing/2014/main" id="{18EBEA89-B327-53C9-2F97-5A507EA03478}"/>
              </a:ext>
            </a:extLst>
          </p:cNvPr>
          <p:cNvSpPr/>
          <p:nvPr/>
        </p:nvSpPr>
        <p:spPr>
          <a:xfrm>
            <a:off x="7544143" y="3045291"/>
            <a:ext cx="643094" cy="184666"/>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ight Arrow 14">
            <a:extLst>
              <a:ext uri="{FF2B5EF4-FFF2-40B4-BE49-F238E27FC236}">
                <a16:creationId xmlns:a16="http://schemas.microsoft.com/office/drawing/2014/main" id="{5D84DEEB-3356-5004-4B56-B607ACAD8175}"/>
              </a:ext>
            </a:extLst>
          </p:cNvPr>
          <p:cNvSpPr/>
          <p:nvPr/>
        </p:nvSpPr>
        <p:spPr>
          <a:xfrm flipH="1">
            <a:off x="7544143" y="6043045"/>
            <a:ext cx="643094" cy="184666"/>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ight Arrow 15">
            <a:extLst>
              <a:ext uri="{FF2B5EF4-FFF2-40B4-BE49-F238E27FC236}">
                <a16:creationId xmlns:a16="http://schemas.microsoft.com/office/drawing/2014/main" id="{A4B178D8-A8C1-A130-8FF0-3C4BA9DAEFAF}"/>
              </a:ext>
            </a:extLst>
          </p:cNvPr>
          <p:cNvSpPr/>
          <p:nvPr/>
        </p:nvSpPr>
        <p:spPr>
          <a:xfrm flipH="1">
            <a:off x="4296381" y="6043045"/>
            <a:ext cx="643094" cy="184666"/>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391C7791-35C8-FB28-A1A5-1623E55815E2}"/>
              </a:ext>
            </a:extLst>
          </p:cNvPr>
          <p:cNvSpPr/>
          <p:nvPr/>
        </p:nvSpPr>
        <p:spPr>
          <a:xfrm>
            <a:off x="6170074" y="4714765"/>
            <a:ext cx="160774" cy="160774"/>
          </a:xfrm>
          <a:custGeom>
            <a:avLst/>
            <a:gdLst>
              <a:gd name="connsiteX0" fmla="*/ 0 w 160774"/>
              <a:gd name="connsiteY0" fmla="*/ 80387 h 160774"/>
              <a:gd name="connsiteX1" fmla="*/ 80387 w 160774"/>
              <a:gd name="connsiteY1" fmla="*/ 0 h 160774"/>
              <a:gd name="connsiteX2" fmla="*/ 160774 w 160774"/>
              <a:gd name="connsiteY2" fmla="*/ 80387 h 160774"/>
              <a:gd name="connsiteX3" fmla="*/ 80387 w 160774"/>
              <a:gd name="connsiteY3" fmla="*/ 160774 h 160774"/>
              <a:gd name="connsiteX4" fmla="*/ 0 w 160774"/>
              <a:gd name="connsiteY4" fmla="*/ 80387 h 1607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774" h="160774" fill="none" extrusionOk="0">
                <a:moveTo>
                  <a:pt x="0" y="80387"/>
                </a:moveTo>
                <a:cubicBezTo>
                  <a:pt x="9373" y="37102"/>
                  <a:pt x="36932" y="-1938"/>
                  <a:pt x="80387" y="0"/>
                </a:cubicBezTo>
                <a:cubicBezTo>
                  <a:pt x="122945" y="-282"/>
                  <a:pt x="158389" y="38235"/>
                  <a:pt x="160774" y="80387"/>
                </a:cubicBezTo>
                <a:cubicBezTo>
                  <a:pt x="160520" y="122362"/>
                  <a:pt x="120879" y="166201"/>
                  <a:pt x="80387" y="160774"/>
                </a:cubicBezTo>
                <a:cubicBezTo>
                  <a:pt x="43462" y="164957"/>
                  <a:pt x="9033" y="126956"/>
                  <a:pt x="0" y="80387"/>
                </a:cubicBezTo>
                <a:close/>
              </a:path>
              <a:path w="160774" h="160774" stroke="0" extrusionOk="0">
                <a:moveTo>
                  <a:pt x="0" y="80387"/>
                </a:moveTo>
                <a:cubicBezTo>
                  <a:pt x="-6260" y="32128"/>
                  <a:pt x="26557" y="3540"/>
                  <a:pt x="80387" y="0"/>
                </a:cubicBezTo>
                <a:cubicBezTo>
                  <a:pt x="133619" y="1860"/>
                  <a:pt x="153004" y="36237"/>
                  <a:pt x="160774" y="80387"/>
                </a:cubicBezTo>
                <a:cubicBezTo>
                  <a:pt x="159103" y="126416"/>
                  <a:pt x="123081" y="170187"/>
                  <a:pt x="80387" y="160774"/>
                </a:cubicBezTo>
                <a:cubicBezTo>
                  <a:pt x="30168" y="157589"/>
                  <a:pt x="7740" y="128482"/>
                  <a:pt x="0" y="80387"/>
                </a:cubicBezTo>
                <a:close/>
              </a:path>
            </a:pathLst>
          </a:custGeom>
          <a:solidFill>
            <a:schemeClr val="bg1"/>
          </a:solidFill>
          <a:ln w="38100">
            <a:solidFill>
              <a:srgbClr val="FE8E3B"/>
            </a:solidFill>
            <a:extLst>
              <a:ext uri="{C807C97D-BFC1-408E-A445-0C87EB9F89A2}">
                <ask:lineSketchStyleProps xmlns:ask="http://schemas.microsoft.com/office/drawing/2018/sketchyshapes" sd="1219033472">
                  <a:prstGeom prst="ellipse">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7DC98A39-D0FC-0C41-F3E8-EB021D73B6DF}"/>
              </a:ext>
            </a:extLst>
          </p:cNvPr>
          <p:cNvSpPr/>
          <p:nvPr/>
        </p:nvSpPr>
        <p:spPr>
          <a:xfrm>
            <a:off x="2977909" y="4782864"/>
            <a:ext cx="160774" cy="160774"/>
          </a:xfrm>
          <a:custGeom>
            <a:avLst/>
            <a:gdLst>
              <a:gd name="connsiteX0" fmla="*/ 0 w 160774"/>
              <a:gd name="connsiteY0" fmla="*/ 80387 h 160774"/>
              <a:gd name="connsiteX1" fmla="*/ 80387 w 160774"/>
              <a:gd name="connsiteY1" fmla="*/ 0 h 160774"/>
              <a:gd name="connsiteX2" fmla="*/ 160774 w 160774"/>
              <a:gd name="connsiteY2" fmla="*/ 80387 h 160774"/>
              <a:gd name="connsiteX3" fmla="*/ 80387 w 160774"/>
              <a:gd name="connsiteY3" fmla="*/ 160774 h 160774"/>
              <a:gd name="connsiteX4" fmla="*/ 0 w 160774"/>
              <a:gd name="connsiteY4" fmla="*/ 80387 h 1607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774" h="160774" fill="none" extrusionOk="0">
                <a:moveTo>
                  <a:pt x="0" y="80387"/>
                </a:moveTo>
                <a:cubicBezTo>
                  <a:pt x="9373" y="37102"/>
                  <a:pt x="36932" y="-1938"/>
                  <a:pt x="80387" y="0"/>
                </a:cubicBezTo>
                <a:cubicBezTo>
                  <a:pt x="122945" y="-282"/>
                  <a:pt x="158389" y="38235"/>
                  <a:pt x="160774" y="80387"/>
                </a:cubicBezTo>
                <a:cubicBezTo>
                  <a:pt x="160520" y="122362"/>
                  <a:pt x="120879" y="166201"/>
                  <a:pt x="80387" y="160774"/>
                </a:cubicBezTo>
                <a:cubicBezTo>
                  <a:pt x="43462" y="164957"/>
                  <a:pt x="9033" y="126956"/>
                  <a:pt x="0" y="80387"/>
                </a:cubicBezTo>
                <a:close/>
              </a:path>
              <a:path w="160774" h="160774" stroke="0" extrusionOk="0">
                <a:moveTo>
                  <a:pt x="0" y="80387"/>
                </a:moveTo>
                <a:cubicBezTo>
                  <a:pt x="-6260" y="32128"/>
                  <a:pt x="26557" y="3540"/>
                  <a:pt x="80387" y="0"/>
                </a:cubicBezTo>
                <a:cubicBezTo>
                  <a:pt x="133619" y="1860"/>
                  <a:pt x="153004" y="36237"/>
                  <a:pt x="160774" y="80387"/>
                </a:cubicBezTo>
                <a:cubicBezTo>
                  <a:pt x="159103" y="126416"/>
                  <a:pt x="123081" y="170187"/>
                  <a:pt x="80387" y="160774"/>
                </a:cubicBezTo>
                <a:cubicBezTo>
                  <a:pt x="30168" y="157589"/>
                  <a:pt x="7740" y="128482"/>
                  <a:pt x="0" y="80387"/>
                </a:cubicBezTo>
                <a:close/>
              </a:path>
            </a:pathLst>
          </a:custGeom>
          <a:solidFill>
            <a:schemeClr val="bg1"/>
          </a:solidFill>
          <a:ln w="38100">
            <a:solidFill>
              <a:srgbClr val="FE8E3B"/>
            </a:solidFill>
            <a:extLst>
              <a:ext uri="{C807C97D-BFC1-408E-A445-0C87EB9F89A2}">
                <ask:lineSketchStyleProps xmlns:ask="http://schemas.microsoft.com/office/drawing/2018/sketchyshapes" sd="1219033472">
                  <a:prstGeom prst="ellipse">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DC4FD304-FD97-0DD6-5AC2-84D531C3FF13}"/>
              </a:ext>
            </a:extLst>
          </p:cNvPr>
          <p:cNvSpPr/>
          <p:nvPr/>
        </p:nvSpPr>
        <p:spPr>
          <a:xfrm>
            <a:off x="9362239" y="4702477"/>
            <a:ext cx="160774" cy="160774"/>
          </a:xfrm>
          <a:custGeom>
            <a:avLst/>
            <a:gdLst>
              <a:gd name="connsiteX0" fmla="*/ 0 w 160774"/>
              <a:gd name="connsiteY0" fmla="*/ 80387 h 160774"/>
              <a:gd name="connsiteX1" fmla="*/ 80387 w 160774"/>
              <a:gd name="connsiteY1" fmla="*/ 0 h 160774"/>
              <a:gd name="connsiteX2" fmla="*/ 160774 w 160774"/>
              <a:gd name="connsiteY2" fmla="*/ 80387 h 160774"/>
              <a:gd name="connsiteX3" fmla="*/ 80387 w 160774"/>
              <a:gd name="connsiteY3" fmla="*/ 160774 h 160774"/>
              <a:gd name="connsiteX4" fmla="*/ 0 w 160774"/>
              <a:gd name="connsiteY4" fmla="*/ 80387 h 1607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774" h="160774" fill="none" extrusionOk="0">
                <a:moveTo>
                  <a:pt x="0" y="80387"/>
                </a:moveTo>
                <a:cubicBezTo>
                  <a:pt x="9373" y="37102"/>
                  <a:pt x="36932" y="-1938"/>
                  <a:pt x="80387" y="0"/>
                </a:cubicBezTo>
                <a:cubicBezTo>
                  <a:pt x="122945" y="-282"/>
                  <a:pt x="158389" y="38235"/>
                  <a:pt x="160774" y="80387"/>
                </a:cubicBezTo>
                <a:cubicBezTo>
                  <a:pt x="160520" y="122362"/>
                  <a:pt x="120879" y="166201"/>
                  <a:pt x="80387" y="160774"/>
                </a:cubicBezTo>
                <a:cubicBezTo>
                  <a:pt x="43462" y="164957"/>
                  <a:pt x="9033" y="126956"/>
                  <a:pt x="0" y="80387"/>
                </a:cubicBezTo>
                <a:close/>
              </a:path>
              <a:path w="160774" h="160774" stroke="0" extrusionOk="0">
                <a:moveTo>
                  <a:pt x="0" y="80387"/>
                </a:moveTo>
                <a:cubicBezTo>
                  <a:pt x="-6260" y="32128"/>
                  <a:pt x="26557" y="3540"/>
                  <a:pt x="80387" y="0"/>
                </a:cubicBezTo>
                <a:cubicBezTo>
                  <a:pt x="133619" y="1860"/>
                  <a:pt x="153004" y="36237"/>
                  <a:pt x="160774" y="80387"/>
                </a:cubicBezTo>
                <a:cubicBezTo>
                  <a:pt x="159103" y="126416"/>
                  <a:pt x="123081" y="170187"/>
                  <a:pt x="80387" y="160774"/>
                </a:cubicBezTo>
                <a:cubicBezTo>
                  <a:pt x="30168" y="157589"/>
                  <a:pt x="7740" y="128482"/>
                  <a:pt x="0" y="80387"/>
                </a:cubicBezTo>
                <a:close/>
              </a:path>
            </a:pathLst>
          </a:custGeom>
          <a:solidFill>
            <a:schemeClr val="bg1"/>
          </a:solidFill>
          <a:ln w="38100">
            <a:solidFill>
              <a:srgbClr val="FE8E3B"/>
            </a:solidFill>
            <a:extLst>
              <a:ext uri="{C807C97D-BFC1-408E-A445-0C87EB9F89A2}">
                <ask:lineSketchStyleProps xmlns:ask="http://schemas.microsoft.com/office/drawing/2018/sketchyshapes" sd="1219033472">
                  <a:prstGeom prst="ellipse">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099009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B0589A-F3E0-EAED-C210-13A216ADA7A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9C078F4-BF88-0CBE-1B6D-3974659F9215}"/>
              </a:ext>
            </a:extLst>
          </p:cNvPr>
          <p:cNvSpPr>
            <a:spLocks noGrp="1"/>
          </p:cNvSpPr>
          <p:nvPr>
            <p:ph type="title"/>
          </p:nvPr>
        </p:nvSpPr>
        <p:spPr/>
        <p:txBody>
          <a:bodyPr/>
          <a:lstStyle/>
          <a:p>
            <a:r>
              <a:rPr lang="en-US" dirty="0"/>
              <a:t>Astronomy – Star Gazing</a:t>
            </a:r>
          </a:p>
        </p:txBody>
      </p:sp>
      <p:sp>
        <p:nvSpPr>
          <p:cNvPr id="3" name="Content Placeholder 2">
            <a:extLst>
              <a:ext uri="{FF2B5EF4-FFF2-40B4-BE49-F238E27FC236}">
                <a16:creationId xmlns:a16="http://schemas.microsoft.com/office/drawing/2014/main" id="{49103CE8-D6AE-2C27-4AD5-926AF2044DC9}"/>
              </a:ext>
            </a:extLst>
          </p:cNvPr>
          <p:cNvSpPr>
            <a:spLocks noGrp="1"/>
          </p:cNvSpPr>
          <p:nvPr>
            <p:ph idx="1"/>
          </p:nvPr>
        </p:nvSpPr>
        <p:spPr>
          <a:xfrm>
            <a:off x="838200" y="1825626"/>
            <a:ext cx="10515600" cy="886454"/>
          </a:xfrm>
        </p:spPr>
        <p:txBody>
          <a:bodyPr/>
          <a:lstStyle/>
          <a:p>
            <a:r>
              <a:rPr lang="en-US" dirty="0"/>
              <a:t>Amateur </a:t>
            </a:r>
            <a:r>
              <a:rPr lang="en-US"/>
              <a:t>scientists from </a:t>
            </a:r>
            <a:r>
              <a:rPr lang="en-US" dirty="0"/>
              <a:t>the beginning of human consciousness have stared at the Sun, Moon, Planets, and Stars and tried to gain insight</a:t>
            </a:r>
          </a:p>
        </p:txBody>
      </p:sp>
      <p:pic>
        <p:nvPicPr>
          <p:cNvPr id="5" name="Picture 4" descr="A photo of the Mackinac Bridge showing the poisiotn of the Sunset in November with a image of the SS Ednmund Fitzgerald sinking as the “Gales of November” are blowing.  It is a reference to the Gordon Lightfoot song about the Edmund Fitzgerald from the 1970’s.">
            <a:extLst>
              <a:ext uri="{FF2B5EF4-FFF2-40B4-BE49-F238E27FC236}">
                <a16:creationId xmlns:a16="http://schemas.microsoft.com/office/drawing/2014/main" id="{D17EEA5A-6C8E-F0B0-96AE-4A00871F4C24}"/>
              </a:ext>
            </a:extLst>
          </p:cNvPr>
          <p:cNvPicPr>
            <a:picLocks noChangeAspect="1"/>
          </p:cNvPicPr>
          <p:nvPr/>
        </p:nvPicPr>
        <p:blipFill>
          <a:blip r:embed="rId2" cstate="screen">
            <a:duotone>
              <a:prstClr val="black"/>
              <a:schemeClr val="tx2">
                <a:tint val="45000"/>
                <a:satMod val="400000"/>
              </a:schemeClr>
            </a:duotone>
            <a:extLst>
              <a:ext uri="{BEBA8EAE-BF5A-486C-A8C5-ECC9F3942E4B}">
                <a14:imgProps xmlns:a14="http://schemas.microsoft.com/office/drawing/2010/main">
                  <a14:imgLayer r:embed="rId3">
                    <a14:imgEffect>
                      <a14:colorTemperature colorTemp="7321"/>
                    </a14:imgEffect>
                    <a14:imgEffect>
                      <a14:saturation sat="0"/>
                    </a14:imgEffect>
                    <a14:imgEffect>
                      <a14:brightnessContrast bright="-46000" contrast="-7000"/>
                    </a14:imgEffect>
                  </a14:imgLayer>
                </a14:imgProps>
              </a:ext>
              <a:ext uri="{28A0092B-C50C-407E-A947-70E740481C1C}">
                <a14:useLocalDpi xmlns:a14="http://schemas.microsoft.com/office/drawing/2010/main"/>
              </a:ext>
            </a:extLst>
          </a:blip>
          <a:srcRect/>
          <a:stretch/>
        </p:blipFill>
        <p:spPr>
          <a:xfrm>
            <a:off x="2364261" y="3429000"/>
            <a:ext cx="7772400" cy="2315562"/>
          </a:xfrm>
          <a:prstGeom prst="rect">
            <a:avLst/>
          </a:prstGeom>
        </p:spPr>
      </p:pic>
      <p:sp>
        <p:nvSpPr>
          <p:cNvPr id="7" name="TextBox 6">
            <a:extLst>
              <a:ext uri="{FF2B5EF4-FFF2-40B4-BE49-F238E27FC236}">
                <a16:creationId xmlns:a16="http://schemas.microsoft.com/office/drawing/2014/main" id="{4051D221-C92F-4F1E-D88F-8350F8C87224}"/>
              </a:ext>
            </a:extLst>
          </p:cNvPr>
          <p:cNvSpPr txBox="1"/>
          <p:nvPr/>
        </p:nvSpPr>
        <p:spPr>
          <a:xfrm>
            <a:off x="9095070" y="5950712"/>
            <a:ext cx="617477" cy="369332"/>
          </a:xfrm>
          <a:prstGeom prst="rect">
            <a:avLst/>
          </a:prstGeom>
          <a:noFill/>
        </p:spPr>
        <p:txBody>
          <a:bodyPr wrap="none" rtlCol="0">
            <a:spAutoFit/>
          </a:bodyPr>
          <a:lstStyle/>
          <a:p>
            <a:r>
              <a:rPr lang="en-US" dirty="0"/>
              <a:t>June</a:t>
            </a:r>
          </a:p>
        </p:txBody>
      </p:sp>
      <p:sp>
        <p:nvSpPr>
          <p:cNvPr id="8" name="TextBox 7">
            <a:extLst>
              <a:ext uri="{FF2B5EF4-FFF2-40B4-BE49-F238E27FC236}">
                <a16:creationId xmlns:a16="http://schemas.microsoft.com/office/drawing/2014/main" id="{AE7D86C9-8006-E85E-7EC3-014FEBDEB40E}"/>
              </a:ext>
            </a:extLst>
          </p:cNvPr>
          <p:cNvSpPr txBox="1"/>
          <p:nvPr/>
        </p:nvSpPr>
        <p:spPr>
          <a:xfrm>
            <a:off x="2479452" y="2952958"/>
            <a:ext cx="1157689" cy="369332"/>
          </a:xfrm>
          <a:prstGeom prst="rect">
            <a:avLst/>
          </a:prstGeom>
          <a:noFill/>
        </p:spPr>
        <p:txBody>
          <a:bodyPr wrap="none" rtlCol="0">
            <a:spAutoFit/>
          </a:bodyPr>
          <a:lstStyle/>
          <a:p>
            <a:r>
              <a:rPr lang="en-US" dirty="0"/>
              <a:t>December</a:t>
            </a:r>
          </a:p>
        </p:txBody>
      </p:sp>
      <p:sp>
        <p:nvSpPr>
          <p:cNvPr id="9" name="TextBox 8">
            <a:extLst>
              <a:ext uri="{FF2B5EF4-FFF2-40B4-BE49-F238E27FC236}">
                <a16:creationId xmlns:a16="http://schemas.microsoft.com/office/drawing/2014/main" id="{C7AC4AD4-B159-C696-4C2E-B8B139314005}"/>
              </a:ext>
            </a:extLst>
          </p:cNvPr>
          <p:cNvSpPr txBox="1"/>
          <p:nvPr/>
        </p:nvSpPr>
        <p:spPr>
          <a:xfrm>
            <a:off x="5701597" y="2952958"/>
            <a:ext cx="788806" cy="369332"/>
          </a:xfrm>
          <a:prstGeom prst="rect">
            <a:avLst/>
          </a:prstGeom>
          <a:noFill/>
        </p:spPr>
        <p:txBody>
          <a:bodyPr wrap="none" rtlCol="0">
            <a:spAutoFit/>
          </a:bodyPr>
          <a:lstStyle/>
          <a:p>
            <a:r>
              <a:rPr lang="en-US" dirty="0"/>
              <a:t>March</a:t>
            </a:r>
          </a:p>
        </p:txBody>
      </p:sp>
      <p:sp>
        <p:nvSpPr>
          <p:cNvPr id="10" name="TextBox 9">
            <a:extLst>
              <a:ext uri="{FF2B5EF4-FFF2-40B4-BE49-F238E27FC236}">
                <a16:creationId xmlns:a16="http://schemas.microsoft.com/office/drawing/2014/main" id="{FA84B66A-30C1-E4D8-9C15-312085E4FA1D}"/>
              </a:ext>
            </a:extLst>
          </p:cNvPr>
          <p:cNvSpPr txBox="1"/>
          <p:nvPr/>
        </p:nvSpPr>
        <p:spPr>
          <a:xfrm>
            <a:off x="9095071" y="2952958"/>
            <a:ext cx="617477" cy="369332"/>
          </a:xfrm>
          <a:prstGeom prst="rect">
            <a:avLst/>
          </a:prstGeom>
          <a:noFill/>
        </p:spPr>
        <p:txBody>
          <a:bodyPr wrap="none" rtlCol="0">
            <a:spAutoFit/>
          </a:bodyPr>
          <a:lstStyle/>
          <a:p>
            <a:r>
              <a:rPr lang="en-US" dirty="0"/>
              <a:t>June</a:t>
            </a:r>
          </a:p>
        </p:txBody>
      </p:sp>
      <p:sp>
        <p:nvSpPr>
          <p:cNvPr id="11" name="TextBox 10">
            <a:extLst>
              <a:ext uri="{FF2B5EF4-FFF2-40B4-BE49-F238E27FC236}">
                <a16:creationId xmlns:a16="http://schemas.microsoft.com/office/drawing/2014/main" id="{363D0286-4096-1603-F4DA-A0AD57BCA0B7}"/>
              </a:ext>
            </a:extLst>
          </p:cNvPr>
          <p:cNvSpPr txBox="1"/>
          <p:nvPr/>
        </p:nvSpPr>
        <p:spPr>
          <a:xfrm>
            <a:off x="2479453" y="5950712"/>
            <a:ext cx="1157689" cy="369332"/>
          </a:xfrm>
          <a:prstGeom prst="rect">
            <a:avLst/>
          </a:prstGeom>
          <a:noFill/>
        </p:spPr>
        <p:txBody>
          <a:bodyPr wrap="none" rtlCol="0">
            <a:spAutoFit/>
          </a:bodyPr>
          <a:lstStyle/>
          <a:p>
            <a:r>
              <a:rPr lang="en-US" dirty="0"/>
              <a:t>December</a:t>
            </a:r>
          </a:p>
        </p:txBody>
      </p:sp>
      <p:sp>
        <p:nvSpPr>
          <p:cNvPr id="12" name="TextBox 11">
            <a:extLst>
              <a:ext uri="{FF2B5EF4-FFF2-40B4-BE49-F238E27FC236}">
                <a16:creationId xmlns:a16="http://schemas.microsoft.com/office/drawing/2014/main" id="{66087F12-59C4-91DF-DA8F-C664AB8119ED}"/>
              </a:ext>
            </a:extLst>
          </p:cNvPr>
          <p:cNvSpPr txBox="1"/>
          <p:nvPr/>
        </p:nvSpPr>
        <p:spPr>
          <a:xfrm>
            <a:off x="5641320" y="5950712"/>
            <a:ext cx="1218282" cy="369332"/>
          </a:xfrm>
          <a:prstGeom prst="rect">
            <a:avLst/>
          </a:prstGeom>
          <a:noFill/>
        </p:spPr>
        <p:txBody>
          <a:bodyPr wrap="none" rtlCol="0">
            <a:spAutoFit/>
          </a:bodyPr>
          <a:lstStyle/>
          <a:p>
            <a:r>
              <a:rPr lang="en-US" dirty="0"/>
              <a:t>September</a:t>
            </a:r>
          </a:p>
        </p:txBody>
      </p:sp>
      <p:sp>
        <p:nvSpPr>
          <p:cNvPr id="13" name="Right Arrow 12">
            <a:extLst>
              <a:ext uri="{FF2B5EF4-FFF2-40B4-BE49-F238E27FC236}">
                <a16:creationId xmlns:a16="http://schemas.microsoft.com/office/drawing/2014/main" id="{E111DD16-1950-1C03-7769-8535B937AAAA}"/>
              </a:ext>
            </a:extLst>
          </p:cNvPr>
          <p:cNvSpPr/>
          <p:nvPr/>
        </p:nvSpPr>
        <p:spPr>
          <a:xfrm>
            <a:off x="4296381" y="3045291"/>
            <a:ext cx="643094" cy="184666"/>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ight Arrow 13">
            <a:extLst>
              <a:ext uri="{FF2B5EF4-FFF2-40B4-BE49-F238E27FC236}">
                <a16:creationId xmlns:a16="http://schemas.microsoft.com/office/drawing/2014/main" id="{556EA41A-51B3-CA0B-A896-BAD221045D74}"/>
              </a:ext>
            </a:extLst>
          </p:cNvPr>
          <p:cNvSpPr/>
          <p:nvPr/>
        </p:nvSpPr>
        <p:spPr>
          <a:xfrm>
            <a:off x="7544143" y="3045291"/>
            <a:ext cx="643094" cy="184666"/>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ight Arrow 14">
            <a:extLst>
              <a:ext uri="{FF2B5EF4-FFF2-40B4-BE49-F238E27FC236}">
                <a16:creationId xmlns:a16="http://schemas.microsoft.com/office/drawing/2014/main" id="{FFAB9567-F45F-14A8-779E-9BB20F98D146}"/>
              </a:ext>
            </a:extLst>
          </p:cNvPr>
          <p:cNvSpPr/>
          <p:nvPr/>
        </p:nvSpPr>
        <p:spPr>
          <a:xfrm flipH="1">
            <a:off x="7544143" y="6043045"/>
            <a:ext cx="643094" cy="184666"/>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ight Arrow 15">
            <a:extLst>
              <a:ext uri="{FF2B5EF4-FFF2-40B4-BE49-F238E27FC236}">
                <a16:creationId xmlns:a16="http://schemas.microsoft.com/office/drawing/2014/main" id="{9C6DC53E-00A1-6C3E-E19C-37777514F359}"/>
              </a:ext>
            </a:extLst>
          </p:cNvPr>
          <p:cNvSpPr/>
          <p:nvPr/>
        </p:nvSpPr>
        <p:spPr>
          <a:xfrm flipH="1">
            <a:off x="4296381" y="6043045"/>
            <a:ext cx="643094" cy="184666"/>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87C09E21-CE97-E8A3-B6AC-017B789BF964}"/>
              </a:ext>
            </a:extLst>
          </p:cNvPr>
          <p:cNvSpPr txBox="1"/>
          <p:nvPr/>
        </p:nvSpPr>
        <p:spPr>
          <a:xfrm>
            <a:off x="3765820" y="5154042"/>
            <a:ext cx="1173655" cy="369332"/>
          </a:xfrm>
          <a:prstGeom prst="rect">
            <a:avLst/>
          </a:prstGeom>
          <a:solidFill>
            <a:schemeClr val="tx1"/>
          </a:solidFill>
          <a:ln>
            <a:noFill/>
          </a:ln>
        </p:spPr>
        <p:txBody>
          <a:bodyPr wrap="none" rtlCol="0">
            <a:spAutoFit/>
          </a:bodyPr>
          <a:lstStyle/>
          <a:p>
            <a:r>
              <a:rPr lang="en-US" dirty="0">
                <a:solidFill>
                  <a:schemeClr val="bg1"/>
                </a:solidFill>
              </a:rPr>
              <a:t>November</a:t>
            </a:r>
          </a:p>
        </p:txBody>
      </p:sp>
      <p:sp>
        <p:nvSpPr>
          <p:cNvPr id="21" name="Oval 20">
            <a:extLst>
              <a:ext uri="{FF2B5EF4-FFF2-40B4-BE49-F238E27FC236}">
                <a16:creationId xmlns:a16="http://schemas.microsoft.com/office/drawing/2014/main" id="{8B682363-1889-557E-9B66-A902D3A8A8D4}"/>
              </a:ext>
            </a:extLst>
          </p:cNvPr>
          <p:cNvSpPr/>
          <p:nvPr/>
        </p:nvSpPr>
        <p:spPr>
          <a:xfrm>
            <a:off x="4106394" y="4772080"/>
            <a:ext cx="160774" cy="160774"/>
          </a:xfrm>
          <a:custGeom>
            <a:avLst/>
            <a:gdLst>
              <a:gd name="connsiteX0" fmla="*/ 0 w 160774"/>
              <a:gd name="connsiteY0" fmla="*/ 80387 h 160774"/>
              <a:gd name="connsiteX1" fmla="*/ 80387 w 160774"/>
              <a:gd name="connsiteY1" fmla="*/ 0 h 160774"/>
              <a:gd name="connsiteX2" fmla="*/ 160774 w 160774"/>
              <a:gd name="connsiteY2" fmla="*/ 80387 h 160774"/>
              <a:gd name="connsiteX3" fmla="*/ 80387 w 160774"/>
              <a:gd name="connsiteY3" fmla="*/ 160774 h 160774"/>
              <a:gd name="connsiteX4" fmla="*/ 0 w 160774"/>
              <a:gd name="connsiteY4" fmla="*/ 80387 h 1607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774" h="160774" fill="none" extrusionOk="0">
                <a:moveTo>
                  <a:pt x="0" y="80387"/>
                </a:moveTo>
                <a:cubicBezTo>
                  <a:pt x="9373" y="37102"/>
                  <a:pt x="36932" y="-1938"/>
                  <a:pt x="80387" y="0"/>
                </a:cubicBezTo>
                <a:cubicBezTo>
                  <a:pt x="122945" y="-282"/>
                  <a:pt x="158389" y="38235"/>
                  <a:pt x="160774" y="80387"/>
                </a:cubicBezTo>
                <a:cubicBezTo>
                  <a:pt x="160520" y="122362"/>
                  <a:pt x="120879" y="166201"/>
                  <a:pt x="80387" y="160774"/>
                </a:cubicBezTo>
                <a:cubicBezTo>
                  <a:pt x="43462" y="164957"/>
                  <a:pt x="9033" y="126956"/>
                  <a:pt x="0" y="80387"/>
                </a:cubicBezTo>
                <a:close/>
              </a:path>
              <a:path w="160774" h="160774" stroke="0" extrusionOk="0">
                <a:moveTo>
                  <a:pt x="0" y="80387"/>
                </a:moveTo>
                <a:cubicBezTo>
                  <a:pt x="-6260" y="32128"/>
                  <a:pt x="26557" y="3540"/>
                  <a:pt x="80387" y="0"/>
                </a:cubicBezTo>
                <a:cubicBezTo>
                  <a:pt x="133619" y="1860"/>
                  <a:pt x="153004" y="36237"/>
                  <a:pt x="160774" y="80387"/>
                </a:cubicBezTo>
                <a:cubicBezTo>
                  <a:pt x="159103" y="126416"/>
                  <a:pt x="123081" y="170187"/>
                  <a:pt x="80387" y="160774"/>
                </a:cubicBezTo>
                <a:cubicBezTo>
                  <a:pt x="30168" y="157589"/>
                  <a:pt x="7740" y="128482"/>
                  <a:pt x="0" y="80387"/>
                </a:cubicBezTo>
                <a:close/>
              </a:path>
            </a:pathLst>
          </a:custGeom>
          <a:solidFill>
            <a:schemeClr val="bg1"/>
          </a:solidFill>
          <a:ln w="38100">
            <a:solidFill>
              <a:srgbClr val="FE8E3B"/>
            </a:solidFill>
            <a:extLst>
              <a:ext uri="{C807C97D-BFC1-408E-A445-0C87EB9F89A2}">
                <ask:lineSketchStyleProps xmlns:ask="http://schemas.microsoft.com/office/drawing/2018/sketchyshapes" sd="1219033472">
                  <a:prstGeom prst="ellipse">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cartoon of a ship sinking in the water&#10;&#10;AI-generated content may be incorrect.">
            <a:extLst>
              <a:ext uri="{FF2B5EF4-FFF2-40B4-BE49-F238E27FC236}">
                <a16:creationId xmlns:a16="http://schemas.microsoft.com/office/drawing/2014/main" id="{94D7711B-C194-BD5D-7B5D-7F42E958D81F}"/>
              </a:ext>
            </a:extLst>
          </p:cNvPr>
          <p:cNvPicPr>
            <a:picLocks noChangeAspect="1"/>
          </p:cNvPicPr>
          <p:nvPr/>
        </p:nvPicPr>
        <p:blipFill>
          <a:blip r:embed="rId4"/>
          <a:stretch>
            <a:fillRect/>
          </a:stretch>
        </p:blipFill>
        <p:spPr>
          <a:xfrm rot="21396847">
            <a:off x="6134443" y="3622318"/>
            <a:ext cx="2043292" cy="1362195"/>
          </a:xfrm>
          <a:prstGeom prst="rect">
            <a:avLst/>
          </a:prstGeom>
        </p:spPr>
      </p:pic>
    </p:spTree>
    <p:extLst>
      <p:ext uri="{BB962C8B-B14F-4D97-AF65-F5344CB8AC3E}">
        <p14:creationId xmlns:p14="http://schemas.microsoft.com/office/powerpoint/2010/main" val="28327374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52FBF7-B87C-6368-16B3-5C6067AF5BEE}"/>
              </a:ext>
            </a:extLst>
          </p:cNvPr>
          <p:cNvSpPr>
            <a:spLocks noGrp="1"/>
          </p:cNvSpPr>
          <p:nvPr>
            <p:ph type="title"/>
          </p:nvPr>
        </p:nvSpPr>
        <p:spPr/>
        <p:txBody>
          <a:bodyPr/>
          <a:lstStyle/>
          <a:p>
            <a:r>
              <a:rPr lang="en-US" dirty="0"/>
              <a:t>Stone Henge – 4500 Years Ago (YA)</a:t>
            </a:r>
          </a:p>
        </p:txBody>
      </p:sp>
      <p:sp>
        <p:nvSpPr>
          <p:cNvPr id="3" name="Content Placeholder 2">
            <a:extLst>
              <a:ext uri="{FF2B5EF4-FFF2-40B4-BE49-F238E27FC236}">
                <a16:creationId xmlns:a16="http://schemas.microsoft.com/office/drawing/2014/main" id="{EFF5F6F4-77D3-A1D4-B8D1-CC68C97449B6}"/>
              </a:ext>
            </a:extLst>
          </p:cNvPr>
          <p:cNvSpPr>
            <a:spLocks noGrp="1"/>
          </p:cNvSpPr>
          <p:nvPr>
            <p:ph idx="1"/>
          </p:nvPr>
        </p:nvSpPr>
        <p:spPr/>
        <p:txBody>
          <a:bodyPr>
            <a:normAutofit lnSpcReduction="10000"/>
          </a:bodyPr>
          <a:lstStyle/>
          <a:p>
            <a:r>
              <a:rPr lang="en-US" dirty="0"/>
              <a:t>AI: Ancient artifacts to measure the Sun around the world</a:t>
            </a:r>
          </a:p>
          <a:p>
            <a:pPr lvl="1"/>
            <a:r>
              <a:rPr lang="en-US" dirty="0" err="1"/>
              <a:t>Gobekli</a:t>
            </a:r>
            <a:r>
              <a:rPr lang="en-US" dirty="0"/>
              <a:t> Tepe, Turkey Lunar / Solar Calendar (?) – 13000YA</a:t>
            </a:r>
          </a:p>
          <a:p>
            <a:pPr lvl="1"/>
            <a:r>
              <a:rPr lang="en-US" dirty="0"/>
              <a:t>Egypt Sun dials invented 3500 years ago (YA)</a:t>
            </a:r>
          </a:p>
          <a:p>
            <a:pPr lvl="1"/>
            <a:r>
              <a:rPr lang="en-US" dirty="0"/>
              <a:t>China sun dials over 3000 YA </a:t>
            </a:r>
          </a:p>
          <a:p>
            <a:pPr lvl="1"/>
            <a:r>
              <a:rPr lang="en-US" dirty="0"/>
              <a:t>Mexico The Descent of </a:t>
            </a:r>
            <a:r>
              <a:rPr lang="en-US" dirty="0" err="1"/>
              <a:t>Kukulkán</a:t>
            </a:r>
            <a:r>
              <a:rPr lang="en-US" dirty="0"/>
              <a:t> – 1200 YA</a:t>
            </a:r>
          </a:p>
          <a:p>
            <a:pPr lvl="1"/>
            <a:r>
              <a:rPr lang="en-US" dirty="0"/>
              <a:t>Temple of Petra 1000 YA</a:t>
            </a:r>
          </a:p>
          <a:p>
            <a:pPr lvl="1"/>
            <a:r>
              <a:rPr lang="en-US" dirty="0"/>
              <a:t>India Sun Temple, </a:t>
            </a:r>
            <a:r>
              <a:rPr lang="en-US" dirty="0" err="1"/>
              <a:t>Konârak</a:t>
            </a:r>
            <a:r>
              <a:rPr lang="en-US" dirty="0"/>
              <a:t> – 750 YA</a:t>
            </a:r>
          </a:p>
          <a:p>
            <a:r>
              <a:rPr lang="en-US" dirty="0"/>
              <a:t>Modern Henges</a:t>
            </a:r>
          </a:p>
          <a:p>
            <a:pPr lvl="1"/>
            <a:r>
              <a:rPr lang="en-US" dirty="0"/>
              <a:t>Manhattan Henge 2020-01</a:t>
            </a:r>
          </a:p>
          <a:p>
            <a:pPr lvl="1"/>
            <a:r>
              <a:rPr lang="en-US" dirty="0"/>
              <a:t>Chicago henge 2022-03</a:t>
            </a:r>
          </a:p>
          <a:p>
            <a:pPr lvl="1"/>
            <a:r>
              <a:rPr lang="en-US" dirty="0"/>
              <a:t>Dr. Chuck's commute henge 2024-09</a:t>
            </a:r>
          </a:p>
        </p:txBody>
      </p:sp>
      <p:pic>
        <p:nvPicPr>
          <p:cNvPr id="5" name="Picture 4" descr="A picture of Chicago Henge March 20, 2022 showing the sunrise straight down the street.   Photo from Wikipedia.">
            <a:extLst>
              <a:ext uri="{FF2B5EF4-FFF2-40B4-BE49-F238E27FC236}">
                <a16:creationId xmlns:a16="http://schemas.microsoft.com/office/drawing/2014/main" id="{1DCB3067-9245-0448-CCEB-99E20F8F48C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437666" y="2774915"/>
            <a:ext cx="1225062" cy="1837593"/>
          </a:xfrm>
          <a:prstGeom prst="rect">
            <a:avLst/>
          </a:prstGeom>
        </p:spPr>
      </p:pic>
      <p:pic>
        <p:nvPicPr>
          <p:cNvPr id="7" name="Picture 6" descr="A picture out of the front of Dr. Chuck’s car om the way to teach at University of Michigan in September 2024 showing the sunrise coming up just above the horizion  and under the old US highway 12 overpass whlie driving eastbound on I-94.  A commute henge as it were.  Photo from Dr. Chuck.">
            <a:extLst>
              <a:ext uri="{FF2B5EF4-FFF2-40B4-BE49-F238E27FC236}">
                <a16:creationId xmlns:a16="http://schemas.microsoft.com/office/drawing/2014/main" id="{A431E531-F397-BC19-9E27-AF049D0D7EB1}"/>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6696901" y="4176658"/>
            <a:ext cx="3296307" cy="1597099"/>
          </a:xfrm>
          <a:prstGeom prst="rect">
            <a:avLst/>
          </a:prstGeom>
        </p:spPr>
      </p:pic>
      <p:pic>
        <p:nvPicPr>
          <p:cNvPr id="9" name="Picture 8" descr="The Manhattan Henge January 21 20, 2020 showing the sunrise straight down W 32nd St at 7th Ave.  People are walking down the street and towards the Sun.   Photo from Wikipedia.">
            <a:extLst>
              <a:ext uri="{FF2B5EF4-FFF2-40B4-BE49-F238E27FC236}">
                <a16:creationId xmlns:a16="http://schemas.microsoft.com/office/drawing/2014/main" id="{1F262A0D-CD44-1F58-6B10-86A3DDEE72B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993208" y="365125"/>
            <a:ext cx="1515056" cy="2021084"/>
          </a:xfrm>
          <a:prstGeom prst="rect">
            <a:avLst/>
          </a:prstGeom>
        </p:spPr>
      </p:pic>
      <p:sp>
        <p:nvSpPr>
          <p:cNvPr id="10" name="TextBox 9">
            <a:extLst>
              <a:ext uri="{FF2B5EF4-FFF2-40B4-BE49-F238E27FC236}">
                <a16:creationId xmlns:a16="http://schemas.microsoft.com/office/drawing/2014/main" id="{33BF5DBB-8D78-2F9E-19F4-F7B7521FBA41}"/>
              </a:ext>
            </a:extLst>
          </p:cNvPr>
          <p:cNvSpPr txBox="1"/>
          <p:nvPr/>
        </p:nvSpPr>
        <p:spPr>
          <a:xfrm>
            <a:off x="9031678" y="3219317"/>
            <a:ext cx="1078235" cy="523220"/>
          </a:xfrm>
          <a:prstGeom prst="rect">
            <a:avLst/>
          </a:prstGeom>
          <a:noFill/>
        </p:spPr>
        <p:txBody>
          <a:bodyPr wrap="square" rtlCol="0">
            <a:spAutoFit/>
          </a:bodyPr>
          <a:lstStyle/>
          <a:p>
            <a:r>
              <a:rPr lang="en-US" sz="1400" dirty="0"/>
              <a:t>Photos from Wikipedia.</a:t>
            </a:r>
          </a:p>
        </p:txBody>
      </p:sp>
    </p:spTree>
    <p:extLst>
      <p:ext uri="{BB962C8B-B14F-4D97-AF65-F5344CB8AC3E}">
        <p14:creationId xmlns:p14="http://schemas.microsoft.com/office/powerpoint/2010/main" val="29406178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1D44AE-5BD6-08FE-9ECB-53AAFDD91525}"/>
              </a:ext>
            </a:extLst>
          </p:cNvPr>
          <p:cNvSpPr>
            <a:spLocks noGrp="1"/>
          </p:cNvSpPr>
          <p:nvPr>
            <p:ph type="title"/>
          </p:nvPr>
        </p:nvSpPr>
        <p:spPr>
          <a:xfrm>
            <a:off x="838200" y="365125"/>
            <a:ext cx="6076167" cy="1325563"/>
          </a:xfrm>
        </p:spPr>
        <p:txBody>
          <a:bodyPr/>
          <a:lstStyle/>
          <a:p>
            <a:r>
              <a:rPr lang="en-US" dirty="0"/>
              <a:t>Stonehenge: Sunrise and sunset tracking</a:t>
            </a:r>
          </a:p>
        </p:txBody>
      </p:sp>
      <p:sp>
        <p:nvSpPr>
          <p:cNvPr id="3" name="Content Placeholder 2">
            <a:extLst>
              <a:ext uri="{FF2B5EF4-FFF2-40B4-BE49-F238E27FC236}">
                <a16:creationId xmlns:a16="http://schemas.microsoft.com/office/drawing/2014/main" id="{49E37677-6C79-794C-F002-F6E5CA5A3736}"/>
              </a:ext>
            </a:extLst>
          </p:cNvPr>
          <p:cNvSpPr>
            <a:spLocks noGrp="1"/>
          </p:cNvSpPr>
          <p:nvPr>
            <p:ph idx="1"/>
          </p:nvPr>
        </p:nvSpPr>
        <p:spPr>
          <a:xfrm>
            <a:off x="838200" y="1825625"/>
            <a:ext cx="5537548" cy="4351338"/>
          </a:xfrm>
        </p:spPr>
        <p:txBody>
          <a:bodyPr>
            <a:normAutofit lnSpcReduction="10000"/>
          </a:bodyPr>
          <a:lstStyle/>
          <a:p>
            <a:r>
              <a:rPr lang="en-US" dirty="0"/>
              <a:t>Stonehenge had several versions and was built iteratively from 5100 YA to 3600 YA (Years ago)</a:t>
            </a:r>
          </a:p>
          <a:p>
            <a:r>
              <a:rPr lang="en-US" dirty="0"/>
              <a:t>By the time the center structure was built, the earlier structures carefully measured the angle of sunrise and sunset throughout the year</a:t>
            </a:r>
          </a:p>
          <a:p>
            <a:r>
              <a:rPr lang="en-US" dirty="0"/>
              <a:t>You can think of it as a sun tracking data table calibrated over 2500 years</a:t>
            </a:r>
          </a:p>
        </p:txBody>
      </p:sp>
      <p:pic>
        <p:nvPicPr>
          <p:cNvPr id="4" name="Picture 3" descr="The Sun rising over Stonehenge on the morning of the Summer Solstice (21st June 2005).   Image from Wikipedia.">
            <a:extLst>
              <a:ext uri="{FF2B5EF4-FFF2-40B4-BE49-F238E27FC236}">
                <a16:creationId xmlns:a16="http://schemas.microsoft.com/office/drawing/2014/main" id="{CE9BA7DC-88A6-233F-7A06-04EB2599127D}"/>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7204164" y="4375158"/>
            <a:ext cx="4200800" cy="1469938"/>
          </a:xfrm>
          <a:prstGeom prst="rect">
            <a:avLst/>
          </a:prstGeom>
        </p:spPr>
      </p:pic>
      <p:pic>
        <p:nvPicPr>
          <p:cNvPr id="5" name="Content Placeholder 4" descr="Directions of sunrise and sunset angles at Stonehenge on the 21st of each month in 2025.  Image from Wikipedia.">
            <a:extLst>
              <a:ext uri="{FF2B5EF4-FFF2-40B4-BE49-F238E27FC236}">
                <a16:creationId xmlns:a16="http://schemas.microsoft.com/office/drawing/2014/main" id="{B2FB4BE8-2032-7575-D890-B9FE5FED05B1}"/>
              </a:ext>
            </a:extLst>
          </p:cNvPr>
          <p:cNvPicPr>
            <a:picLocks noChangeAspect="1"/>
          </p:cNvPicPr>
          <p:nvPr/>
        </p:nvPicPr>
        <p:blipFill>
          <a:blip r:embed="rId3"/>
          <a:stretch>
            <a:fillRect/>
          </a:stretch>
        </p:blipFill>
        <p:spPr>
          <a:xfrm>
            <a:off x="7204164" y="637123"/>
            <a:ext cx="4149635" cy="3112226"/>
          </a:xfrm>
          <a:prstGeom prst="rect">
            <a:avLst/>
          </a:prstGeom>
        </p:spPr>
      </p:pic>
    </p:spTree>
    <p:extLst>
      <p:ext uri="{BB962C8B-B14F-4D97-AF65-F5344CB8AC3E}">
        <p14:creationId xmlns:p14="http://schemas.microsoft.com/office/powerpoint/2010/main" val="12188452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532567-DC10-0786-FFC6-634C8467FAFB}"/>
              </a:ext>
            </a:extLst>
          </p:cNvPr>
          <p:cNvSpPr>
            <a:spLocks noGrp="1"/>
          </p:cNvSpPr>
          <p:nvPr>
            <p:ph type="title"/>
          </p:nvPr>
        </p:nvSpPr>
        <p:spPr/>
        <p:txBody>
          <a:bodyPr/>
          <a:lstStyle/>
          <a:p>
            <a:r>
              <a:rPr lang="en-US" dirty="0"/>
              <a:t>Antikythera mechanism – 2100 YA</a:t>
            </a:r>
          </a:p>
        </p:txBody>
      </p:sp>
      <p:sp>
        <p:nvSpPr>
          <p:cNvPr id="3" name="Content Placeholder 2">
            <a:extLst>
              <a:ext uri="{FF2B5EF4-FFF2-40B4-BE49-F238E27FC236}">
                <a16:creationId xmlns:a16="http://schemas.microsoft.com/office/drawing/2014/main" id="{0BEAA9BE-E025-26DB-49AB-D179902E8FAA}"/>
              </a:ext>
            </a:extLst>
          </p:cNvPr>
          <p:cNvSpPr>
            <a:spLocks noGrp="1"/>
          </p:cNvSpPr>
          <p:nvPr>
            <p:ph idx="1"/>
          </p:nvPr>
        </p:nvSpPr>
        <p:spPr>
          <a:xfrm>
            <a:off x="838199" y="1825625"/>
            <a:ext cx="6221021" cy="4351338"/>
          </a:xfrm>
        </p:spPr>
        <p:txBody>
          <a:bodyPr>
            <a:normAutofit fontScale="92500" lnSpcReduction="10000"/>
          </a:bodyPr>
          <a:lstStyle/>
          <a:p>
            <a:r>
              <a:rPr lang="en-US" dirty="0"/>
              <a:t>Oldest known continuous analogue computer</a:t>
            </a:r>
          </a:p>
          <a:p>
            <a:r>
              <a:rPr lang="en-US" dirty="0"/>
              <a:t>Uses gears to model the known solar system</a:t>
            </a:r>
          </a:p>
          <a:p>
            <a:pPr lvl="1"/>
            <a:r>
              <a:rPr lang="en-US" dirty="0"/>
              <a:t>Sun, Moon, Earth, Mercury, Venus, Mars, Jupiter, Saturn</a:t>
            </a:r>
          </a:p>
          <a:p>
            <a:pPr lvl="1"/>
            <a:r>
              <a:rPr lang="en-US" dirty="0"/>
              <a:t>Models more complex Sun-Moon-Earth 19, 76 and 223 year cycles </a:t>
            </a:r>
          </a:p>
          <a:p>
            <a:r>
              <a:rPr lang="en-US" dirty="0"/>
              <a:t>Indiana Jones and </a:t>
            </a:r>
            <a:r>
              <a:rPr lang="en-US" u="sng" dirty="0"/>
              <a:t>The Dial of Destiny</a:t>
            </a:r>
          </a:p>
          <a:p>
            <a:r>
              <a:rPr lang="en-US" dirty="0"/>
              <a:t>You can buy one on Amazon</a:t>
            </a:r>
          </a:p>
          <a:p>
            <a:r>
              <a:rPr lang="en-US" dirty="0"/>
              <a:t>AI: Antikythera like mechanisms in cultures around the world</a:t>
            </a:r>
          </a:p>
          <a:p>
            <a:endParaRPr lang="en-US" dirty="0"/>
          </a:p>
        </p:txBody>
      </p:sp>
      <p:pic>
        <p:nvPicPr>
          <p:cNvPr id="5" name="Picture 4" descr="Recreation of the Mechanism of Antikythera (front side) by Kostas Kotsanas, at the Kotsanas Museum of Ancient Greek Technology, in Athens, Greece  - Image from Wikipedia">
            <a:extLst>
              <a:ext uri="{FF2B5EF4-FFF2-40B4-BE49-F238E27FC236}">
                <a16:creationId xmlns:a16="http://schemas.microsoft.com/office/drawing/2014/main" id="{FFCDD991-BBB0-74C6-6215-833C35489B9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526849" y="3091826"/>
            <a:ext cx="2225634" cy="2968995"/>
          </a:xfrm>
          <a:prstGeom prst="rect">
            <a:avLst/>
          </a:prstGeom>
        </p:spPr>
      </p:pic>
      <p:pic>
        <p:nvPicPr>
          <p:cNvPr id="7" name="Picture 6" descr="Main Antikythera mechanism fragment A as found at the bottom of the Mediterranean Sea. The mechanism consists of a complex system of 30 wheels and plates with inscriptions relating to signs of the zodiac, months, eclipses and pan-Hellenic games.  Image from Wikipedia.">
            <a:extLst>
              <a:ext uri="{FF2B5EF4-FFF2-40B4-BE49-F238E27FC236}">
                <a16:creationId xmlns:a16="http://schemas.microsoft.com/office/drawing/2014/main" id="{3211953E-8A64-E7B2-8F43-89A72EB9CEF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526849" y="445092"/>
            <a:ext cx="2305602" cy="2305602"/>
          </a:xfrm>
          <a:prstGeom prst="rect">
            <a:avLst/>
          </a:prstGeom>
        </p:spPr>
      </p:pic>
      <p:pic>
        <p:nvPicPr>
          <p:cNvPr id="9" name="Picture 8" descr="A Sun Earth Moon Orbital Model with Light, Kids Educational Kit available from Amazon at  https://amzn.to/4o98Ivj - Photo by Dr. CHuck">
            <a:extLst>
              <a:ext uri="{FF2B5EF4-FFF2-40B4-BE49-F238E27FC236}">
                <a16:creationId xmlns:a16="http://schemas.microsoft.com/office/drawing/2014/main" id="{B766EB97-9B40-AAA6-C866-5AD49FF5C60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365783" y="4313277"/>
            <a:ext cx="1854504" cy="1652727"/>
          </a:xfrm>
          <a:prstGeom prst="rect">
            <a:avLst/>
          </a:prstGeom>
        </p:spPr>
      </p:pic>
      <p:pic>
        <p:nvPicPr>
          <p:cNvPr id="11" name="Picture 10" descr="Indiana Jones and the Dial of Destiny theatrical poster - Copyright Disney / LucasFilm - used under fair use.">
            <a:extLst>
              <a:ext uri="{FF2B5EF4-FFF2-40B4-BE49-F238E27FC236}">
                <a16:creationId xmlns:a16="http://schemas.microsoft.com/office/drawing/2014/main" id="{0BC29182-50F0-5D93-4FEF-F1E2AFFC17CE}"/>
              </a:ext>
            </a:extLst>
          </p:cNvPr>
          <p:cNvPicPr>
            <a:picLocks noChangeAspect="1"/>
          </p:cNvPicPr>
          <p:nvPr/>
        </p:nvPicPr>
        <p:blipFill>
          <a:blip r:embed="rId5"/>
          <a:stretch>
            <a:fillRect/>
          </a:stretch>
        </p:blipFill>
        <p:spPr>
          <a:xfrm>
            <a:off x="7365783" y="1697897"/>
            <a:ext cx="1565275" cy="2400089"/>
          </a:xfrm>
          <a:prstGeom prst="rect">
            <a:avLst/>
          </a:prstGeom>
        </p:spPr>
      </p:pic>
    </p:spTree>
    <p:extLst>
      <p:ext uri="{BB962C8B-B14F-4D97-AF65-F5344CB8AC3E}">
        <p14:creationId xmlns:p14="http://schemas.microsoft.com/office/powerpoint/2010/main" val="7307908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73F3AC-348C-B091-C4C3-210C021D3CB8}"/>
              </a:ext>
            </a:extLst>
          </p:cNvPr>
          <p:cNvSpPr>
            <a:spLocks noGrp="1"/>
          </p:cNvSpPr>
          <p:nvPr>
            <p:ph type="title"/>
          </p:nvPr>
        </p:nvSpPr>
        <p:spPr>
          <a:xfrm>
            <a:off x="838200" y="365125"/>
            <a:ext cx="6910137" cy="1325563"/>
          </a:xfrm>
        </p:spPr>
        <p:txBody>
          <a:bodyPr/>
          <a:lstStyle/>
          <a:p>
            <a:r>
              <a:rPr lang="en-US" dirty="0"/>
              <a:t>Reflections on Solar System Models</a:t>
            </a:r>
          </a:p>
        </p:txBody>
      </p:sp>
      <p:sp>
        <p:nvSpPr>
          <p:cNvPr id="3" name="Content Placeholder 2">
            <a:extLst>
              <a:ext uri="{FF2B5EF4-FFF2-40B4-BE49-F238E27FC236}">
                <a16:creationId xmlns:a16="http://schemas.microsoft.com/office/drawing/2014/main" id="{2FD7EE75-88EC-D858-0065-2C56634F1344}"/>
              </a:ext>
            </a:extLst>
          </p:cNvPr>
          <p:cNvSpPr>
            <a:spLocks noGrp="1"/>
          </p:cNvSpPr>
          <p:nvPr>
            <p:ph idx="1"/>
          </p:nvPr>
        </p:nvSpPr>
        <p:spPr>
          <a:xfrm>
            <a:off x="838200" y="1825625"/>
            <a:ext cx="6567435" cy="4351338"/>
          </a:xfrm>
        </p:spPr>
        <p:txBody>
          <a:bodyPr>
            <a:normAutofit lnSpcReduction="10000"/>
          </a:bodyPr>
          <a:lstStyle/>
          <a:p>
            <a:r>
              <a:rPr lang="en-US" dirty="0"/>
              <a:t>We have been taught a simple model of the solar system called "helio-centrism" conceived by Nicolaus Copernicus in 1543</a:t>
            </a:r>
          </a:p>
          <a:p>
            <a:r>
              <a:rPr lang="en-US" dirty="0"/>
              <a:t>But the planets are at different angles and the sun is also moving </a:t>
            </a:r>
          </a:p>
          <a:p>
            <a:r>
              <a:rPr lang="en-US" dirty="0"/>
              <a:t>Earth moves in a spinning moving vortex chasing the sun through the Milky Way</a:t>
            </a:r>
          </a:p>
          <a:p>
            <a:r>
              <a:rPr lang="en-US" dirty="0"/>
              <a:t>AI: Actual motion of earth through the milky way galaxy</a:t>
            </a:r>
          </a:p>
          <a:p>
            <a:r>
              <a:rPr lang="en-US" dirty="0"/>
              <a:t>AI: Nicolaus Copernicus gets in trouble</a:t>
            </a:r>
          </a:p>
        </p:txBody>
      </p:sp>
      <p:pic>
        <p:nvPicPr>
          <p:cNvPr id="5" name="Picture 4" descr="An illustration showing the path of the Sun, Earth and Moon relative to the rest of the the Milky Way galaxy.  The resulting motion is a fast moving helix where the earth is “chasing” the sun as it rotates around the sun.  Picture from Wikipedia. Also see &#10;www.youtube.com/watch?v=fJuaPyQFrYk">
            <a:extLst>
              <a:ext uri="{FF2B5EF4-FFF2-40B4-BE49-F238E27FC236}">
                <a16:creationId xmlns:a16="http://schemas.microsoft.com/office/drawing/2014/main" id="{F8224609-1C5F-BA33-A769-1894716500C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061159" y="3286124"/>
            <a:ext cx="3409944" cy="2557458"/>
          </a:xfrm>
          <a:prstGeom prst="rect">
            <a:avLst/>
          </a:prstGeom>
        </p:spPr>
      </p:pic>
      <p:pic>
        <p:nvPicPr>
          <p:cNvPr id="9" name="Picture 8" descr="The movements of the Moon, the planets, around the static Sun in the Copernican heliocentric model.  This file is adapted from Wikipedia.">
            <a:extLst>
              <a:ext uri="{FF2B5EF4-FFF2-40B4-BE49-F238E27FC236}">
                <a16:creationId xmlns:a16="http://schemas.microsoft.com/office/drawing/2014/main" id="{A6072902-7506-9AB9-24C5-9233B20AFB23}"/>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7748337" y="724338"/>
            <a:ext cx="4139925" cy="2202573"/>
          </a:xfrm>
          <a:prstGeom prst="rect">
            <a:avLst/>
          </a:prstGeom>
        </p:spPr>
      </p:pic>
      <p:sp>
        <p:nvSpPr>
          <p:cNvPr id="6" name="Rounded Rectangle 5" descr="This button takes you to a web page that has further references for this slide.">
            <a:extLst>
              <a:ext uri="{FF2B5EF4-FFF2-40B4-BE49-F238E27FC236}">
                <a16:creationId xmlns:a16="http://schemas.microsoft.com/office/drawing/2014/main" id="{3DD1C152-60F8-628B-B1F4-596F9D1FB936}"/>
              </a:ext>
            </a:extLst>
          </p:cNvPr>
          <p:cNvSpPr/>
          <p:nvPr/>
        </p:nvSpPr>
        <p:spPr>
          <a:xfrm>
            <a:off x="10163503" y="98962"/>
            <a:ext cx="1944677" cy="297180"/>
          </a:xfrm>
          <a:prstGeom prst="round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600" dirty="0">
                <a:hlinkClick r:id="rId5"/>
              </a:rPr>
              <a:t>www.ca4e.com/ref</a:t>
            </a:r>
            <a:endParaRPr lang="en-US" sz="1600" dirty="0"/>
          </a:p>
        </p:txBody>
      </p:sp>
    </p:spTree>
    <p:extLst>
      <p:ext uri="{BB962C8B-B14F-4D97-AF65-F5344CB8AC3E}">
        <p14:creationId xmlns:p14="http://schemas.microsoft.com/office/powerpoint/2010/main" val="65801248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2012</TotalTime>
  <Words>2026</Words>
  <Application>Microsoft Macintosh PowerPoint</Application>
  <PresentationFormat>Widescreen</PresentationFormat>
  <Paragraphs>209</Paragraphs>
  <Slides>30</Slides>
  <Notes>1</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30</vt:i4>
      </vt:variant>
    </vt:vector>
  </HeadingPairs>
  <TitlesOfParts>
    <vt:vector size="36" baseType="lpstr">
      <vt:lpstr>Arial</vt:lpstr>
      <vt:lpstr>Calibri</vt:lpstr>
      <vt:lpstr>Calibri Light</vt:lpstr>
      <vt:lpstr>Cambria Math</vt:lpstr>
      <vt:lpstr>Courier New</vt:lpstr>
      <vt:lpstr>Office Theme</vt:lpstr>
      <vt:lpstr>Origins of Data, Computing Lines, Curves, and Numbers</vt:lpstr>
      <vt:lpstr>Outline </vt:lpstr>
      <vt:lpstr>PowerPoint Presentation</vt:lpstr>
      <vt:lpstr>Astronomy – Star Gazing</vt:lpstr>
      <vt:lpstr>Astronomy – Star Gazing</vt:lpstr>
      <vt:lpstr>Stone Henge – 4500 Years Ago (YA)</vt:lpstr>
      <vt:lpstr>Stonehenge: Sunrise and sunset tracking</vt:lpstr>
      <vt:lpstr>Antikythera mechanism – 2100 YA</vt:lpstr>
      <vt:lpstr>Reflections on Solar System Models</vt:lpstr>
      <vt:lpstr>Modern Continuous Analog Computing Devices</vt:lpstr>
      <vt:lpstr>Slide Rule</vt:lpstr>
      <vt:lpstr>Computing Wind Correction for Airplanes (drift angle)</vt:lpstr>
      <vt:lpstr>Use Law of Sines!</vt:lpstr>
      <vt:lpstr>To *actually* go west…</vt:lpstr>
      <vt:lpstr>Pilots and Trigonometry?</vt:lpstr>
      <vt:lpstr>Physical devices that are digital</vt:lpstr>
      <vt:lpstr>Clocks as Counters</vt:lpstr>
      <vt:lpstr>Counters with Carry Propagation</vt:lpstr>
      <vt:lpstr>Iteration</vt:lpstr>
      <vt:lpstr>Before Scientific Calculators</vt:lpstr>
      <vt:lpstr>Babbage Difference Engine</vt:lpstr>
      <vt:lpstr>Human Computers</vt:lpstr>
      <vt:lpstr>Bombe – Electromechanical Iteration</vt:lpstr>
      <vt:lpstr>Pinball Machine – Electromechanical</vt:lpstr>
      <vt:lpstr>Colossus – Moving toward pure electronic</vt:lpstr>
      <vt:lpstr>Electronic Switching using Tubes</vt:lpstr>
      <vt:lpstr>Colossus</vt:lpstr>
      <vt:lpstr>Hidden Figures - Programming</vt:lpstr>
      <vt:lpstr>Summary</vt:lpstr>
      <vt:lpstr>Acknowledgements / Contributions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Object Orientation</dc:title>
  <dc:creator>Severance, Charles</dc:creator>
  <cp:lastModifiedBy>Severance, Charles</cp:lastModifiedBy>
  <cp:revision>103</cp:revision>
  <dcterms:created xsi:type="dcterms:W3CDTF">2023-02-25T13:30:24Z</dcterms:created>
  <dcterms:modified xsi:type="dcterms:W3CDTF">2025-09-19T15:01:51Z</dcterms:modified>
</cp:coreProperties>
</file>