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334" r:id="rId3"/>
    <p:sldId id="335" r:id="rId4"/>
    <p:sldId id="336" r:id="rId5"/>
    <p:sldId id="337" r:id="rId6"/>
    <p:sldId id="338" r:id="rId7"/>
    <p:sldId id="339" r:id="rId8"/>
    <p:sldId id="363" r:id="rId9"/>
    <p:sldId id="340" r:id="rId10"/>
    <p:sldId id="343" r:id="rId11"/>
    <p:sldId id="341" r:id="rId12"/>
    <p:sldId id="344" r:id="rId13"/>
    <p:sldId id="358" r:id="rId14"/>
    <p:sldId id="353" r:id="rId15"/>
    <p:sldId id="354" r:id="rId16"/>
    <p:sldId id="355" r:id="rId17"/>
    <p:sldId id="356" r:id="rId18"/>
    <p:sldId id="349" r:id="rId19"/>
    <p:sldId id="345" r:id="rId20"/>
    <p:sldId id="347" r:id="rId21"/>
    <p:sldId id="357" r:id="rId22"/>
    <p:sldId id="348" r:id="rId23"/>
    <p:sldId id="351" r:id="rId24"/>
    <p:sldId id="359" r:id="rId25"/>
    <p:sldId id="361" r:id="rId26"/>
    <p:sldId id="360" r:id="rId27"/>
    <p:sldId id="362" r:id="rId28"/>
    <p:sldId id="352"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940"/>
    <p:restoredTop sz="65924"/>
  </p:normalViewPr>
  <p:slideViewPr>
    <p:cSldViewPr snapToGrid="0">
      <p:cViewPr varScale="1">
        <p:scale>
          <a:sx n="71" d="100"/>
          <a:sy n="71" d="100"/>
        </p:scale>
        <p:origin x="192"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74C8C0-0C1E-D447-A6DA-5BF9E732D1EF}" type="datetimeFigureOut">
              <a:rPr lang="en-US" smtClean="0"/>
              <a:t>9/14/25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414A0-4E43-B244-BF62-FDB8F38845D2}" type="slidenum">
              <a:rPr lang="en-US" smtClean="0"/>
              <a:t>‹#›</a:t>
            </a:fld>
            <a:endParaRPr lang="en-US"/>
          </a:p>
        </p:txBody>
      </p:sp>
    </p:spTree>
    <p:extLst>
      <p:ext uri="{BB962C8B-B14F-4D97-AF65-F5344CB8AC3E}">
        <p14:creationId xmlns:p14="http://schemas.microsoft.com/office/powerpoint/2010/main" val="533126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diagram on this page shows a graph of input voltage and output voltage comparing the response of an amplifier type tube to a tube that is designed more for digital applications (0/1).  The amplifier graph starts low and then is a curve going up almost linearly over the range of the input voltage.  The digital curve stays low longer and then goes up more vertically before tapering off at the top of the output voltage.  The concept is that the transition from low to high if gradual and almost linear for the amplifier and quick and almost vertical for the tube tuned for digital applications. The digital tube goes "vertical" at about the 1/3 point of the input voltage – this means that the tub "pulls up" low non-zero voltages like 0.3 to 1 on output.</a:t>
            </a:r>
          </a:p>
        </p:txBody>
      </p:sp>
      <p:sp>
        <p:nvSpPr>
          <p:cNvPr id="4" name="Slide Number Placeholder 3"/>
          <p:cNvSpPr>
            <a:spLocks noGrp="1"/>
          </p:cNvSpPr>
          <p:nvPr>
            <p:ph type="sldNum" sz="quarter" idx="5"/>
          </p:nvPr>
        </p:nvSpPr>
        <p:spPr/>
        <p:txBody>
          <a:bodyPr/>
          <a:lstStyle/>
          <a:p>
            <a:fld id="{9F4414A0-4E43-B244-BF62-FDB8F38845D2}" type="slidenum">
              <a:rPr lang="en-US" smtClean="0"/>
              <a:t>4</a:t>
            </a:fld>
            <a:endParaRPr lang="en-US"/>
          </a:p>
        </p:txBody>
      </p:sp>
    </p:spTree>
    <p:extLst>
      <p:ext uri="{BB962C8B-B14F-4D97-AF65-F5344CB8AC3E}">
        <p14:creationId xmlns:p14="http://schemas.microsoft.com/office/powerpoint/2010/main" val="367051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4414A0-4E43-B244-BF62-FDB8F38845D2}" type="slidenum">
              <a:rPr lang="en-US" smtClean="0"/>
              <a:t>8</a:t>
            </a:fld>
            <a:endParaRPr lang="en-US"/>
          </a:p>
        </p:txBody>
      </p:sp>
    </p:spTree>
    <p:extLst>
      <p:ext uri="{BB962C8B-B14F-4D97-AF65-F5344CB8AC3E}">
        <p14:creationId xmlns:p14="http://schemas.microsoft.com/office/powerpoint/2010/main" val="2789781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transistor equivalent of the tube diagram a few slides back.  The diagram on this page shows a graph of input voltage and output voltage comparing the response of an amplifier type transistor to a transistor that is designed more for digital applications (0/1).  The amplifier graph starts low and then is a curve going up almost linearly over the range of the input voltage.  The digital curve stays low longer and then goes up more vertically before tapering off at the top of the output voltage.  The concept is that the transition from low to high if gradual and almost linear for the amplifier and quick and almost vertical for the transistor tuned for digital applications. The digital tube goes "vertical" at about the 1/3 point of the input voltage – this means that the transistor "pulls up" low non-zero voltages like 0.3 to 1 on output.</a:t>
            </a:r>
          </a:p>
          <a:p>
            <a:endParaRPr lang="en-US" dirty="0"/>
          </a:p>
        </p:txBody>
      </p:sp>
      <p:sp>
        <p:nvSpPr>
          <p:cNvPr id="4" name="Slide Number Placeholder 3"/>
          <p:cNvSpPr>
            <a:spLocks noGrp="1"/>
          </p:cNvSpPr>
          <p:nvPr>
            <p:ph type="sldNum" sz="quarter" idx="5"/>
          </p:nvPr>
        </p:nvSpPr>
        <p:spPr/>
        <p:txBody>
          <a:bodyPr/>
          <a:lstStyle/>
          <a:p>
            <a:fld id="{9F4414A0-4E43-B244-BF62-FDB8F38845D2}" type="slidenum">
              <a:rPr lang="en-US" smtClean="0"/>
              <a:t>9</a:t>
            </a:fld>
            <a:endParaRPr lang="en-US"/>
          </a:p>
        </p:txBody>
      </p:sp>
    </p:spTree>
    <p:extLst>
      <p:ext uri="{BB962C8B-B14F-4D97-AF65-F5344CB8AC3E}">
        <p14:creationId xmlns:p14="http://schemas.microsoft.com/office/powerpoint/2010/main" val="952410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PMOS (p-channel metal-oxide-semiconductor) refers to a type of field-effect transistor (FET) where the current flow is carried by positively charged "holes"</a:t>
            </a:r>
          </a:p>
          <a:p>
            <a:r>
              <a:rPr lang="en-US" dirty="0"/>
              <a:t>NMOS (n-type metal–oxide–semiconductor) refers to a type of field-effect transistor (FET)  where the channel between the source and drain is made of n-type semiconductor material</a:t>
            </a:r>
          </a:p>
          <a:p>
            <a:endParaRPr lang="en-US" dirty="0"/>
          </a:p>
          <a:p>
            <a:r>
              <a:rPr lang="en-US" dirty="0"/>
              <a:t>The graph on this slide shows an NMOS S-curve going from low to high output voltage with an almost vertical transition at the 1/3 point in the input voltage.  The 1/3 point helps pull up voltages that might not quiet be 1 on input to 1 on output.  The PMOS S-Curve goes from high to low with an almost vertical drop at about the 2/3 point in the input voltage.  The 2/3 point helps pull down voltages that might no quite be 0 on input to be 0 on output.</a:t>
            </a:r>
          </a:p>
        </p:txBody>
      </p:sp>
      <p:sp>
        <p:nvSpPr>
          <p:cNvPr id="4" name="Slide Number Placeholder 3"/>
          <p:cNvSpPr>
            <a:spLocks noGrp="1"/>
          </p:cNvSpPr>
          <p:nvPr>
            <p:ph type="sldNum" sz="quarter" idx="5"/>
          </p:nvPr>
        </p:nvSpPr>
        <p:spPr/>
        <p:txBody>
          <a:bodyPr/>
          <a:lstStyle/>
          <a:p>
            <a:fld id="{9F4414A0-4E43-B244-BF62-FDB8F38845D2}" type="slidenum">
              <a:rPr lang="en-US" smtClean="0"/>
              <a:t>10</a:t>
            </a:fld>
            <a:endParaRPr lang="en-US"/>
          </a:p>
        </p:txBody>
      </p:sp>
    </p:spTree>
    <p:extLst>
      <p:ext uri="{BB962C8B-B14F-4D97-AF65-F5344CB8AC3E}">
        <p14:creationId xmlns:p14="http://schemas.microsoft.com/office/powerpoint/2010/main" val="3939839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4414A0-4E43-B244-BF62-FDB8F38845D2}" type="slidenum">
              <a:rPr lang="en-US" smtClean="0"/>
              <a:t>25</a:t>
            </a:fld>
            <a:endParaRPr lang="en-US"/>
          </a:p>
        </p:txBody>
      </p:sp>
    </p:spTree>
    <p:extLst>
      <p:ext uri="{BB962C8B-B14F-4D97-AF65-F5344CB8AC3E}">
        <p14:creationId xmlns:p14="http://schemas.microsoft.com/office/powerpoint/2010/main" val="36816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7EEE-A3CF-443A-2482-35E18D99AF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7F8B9C-F5BA-17F9-0A1A-E9665612F7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8F8FBE-FBBE-A0CC-FC42-3FF15B01058C}"/>
              </a:ext>
            </a:extLst>
          </p:cNvPr>
          <p:cNvSpPr>
            <a:spLocks noGrp="1"/>
          </p:cNvSpPr>
          <p:nvPr>
            <p:ph type="dt" sz="half" idx="10"/>
          </p:nvPr>
        </p:nvSpPr>
        <p:spPr/>
        <p:txBody>
          <a:bodyPr/>
          <a:lstStyle/>
          <a:p>
            <a:fld id="{D5D8E255-8371-B349-B2F5-F8C6C9FF431B}" type="datetimeFigureOut">
              <a:rPr lang="en-US" smtClean="0"/>
              <a:t>9/14/25</a:t>
            </a:fld>
            <a:endParaRPr lang="en-US"/>
          </a:p>
        </p:txBody>
      </p:sp>
      <p:sp>
        <p:nvSpPr>
          <p:cNvPr id="5" name="Footer Placeholder 4">
            <a:extLst>
              <a:ext uri="{FF2B5EF4-FFF2-40B4-BE49-F238E27FC236}">
                <a16:creationId xmlns:a16="http://schemas.microsoft.com/office/drawing/2014/main" id="{1D2E2043-136C-34E3-9B5E-AC338246D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856A4-24F1-F505-9F17-D7CBFCAEE78C}"/>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2152495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A8AD7-CB39-F4FD-60C8-BAB75817C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BE9A8A-5BCD-ACF0-C136-CDF4EF43F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72173-7BCD-6D53-45A8-FCA73BB2689E}"/>
              </a:ext>
            </a:extLst>
          </p:cNvPr>
          <p:cNvSpPr>
            <a:spLocks noGrp="1"/>
          </p:cNvSpPr>
          <p:nvPr>
            <p:ph type="dt" sz="half" idx="10"/>
          </p:nvPr>
        </p:nvSpPr>
        <p:spPr/>
        <p:txBody>
          <a:bodyPr/>
          <a:lstStyle/>
          <a:p>
            <a:fld id="{D5D8E255-8371-B349-B2F5-F8C6C9FF431B}" type="datetimeFigureOut">
              <a:rPr lang="en-US" smtClean="0"/>
              <a:t>9/14/25</a:t>
            </a:fld>
            <a:endParaRPr lang="en-US"/>
          </a:p>
        </p:txBody>
      </p:sp>
      <p:sp>
        <p:nvSpPr>
          <p:cNvPr id="5" name="Footer Placeholder 4">
            <a:extLst>
              <a:ext uri="{FF2B5EF4-FFF2-40B4-BE49-F238E27FC236}">
                <a16:creationId xmlns:a16="http://schemas.microsoft.com/office/drawing/2014/main" id="{B5F32C7C-335D-7160-23CE-C24A4F786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CEB18-C173-EFB3-1C85-A031B29843EC}"/>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726187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DC207-D54F-2803-D3CC-9C09125C69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02E1E2-9E3B-784D-3CE4-2296C22F67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6E86C-E00B-BD36-A411-67778DF47318}"/>
              </a:ext>
            </a:extLst>
          </p:cNvPr>
          <p:cNvSpPr>
            <a:spLocks noGrp="1"/>
          </p:cNvSpPr>
          <p:nvPr>
            <p:ph type="dt" sz="half" idx="10"/>
          </p:nvPr>
        </p:nvSpPr>
        <p:spPr/>
        <p:txBody>
          <a:bodyPr/>
          <a:lstStyle/>
          <a:p>
            <a:fld id="{D5D8E255-8371-B349-B2F5-F8C6C9FF431B}" type="datetimeFigureOut">
              <a:rPr lang="en-US" smtClean="0"/>
              <a:t>9/14/25</a:t>
            </a:fld>
            <a:endParaRPr lang="en-US"/>
          </a:p>
        </p:txBody>
      </p:sp>
      <p:sp>
        <p:nvSpPr>
          <p:cNvPr id="5" name="Footer Placeholder 4">
            <a:extLst>
              <a:ext uri="{FF2B5EF4-FFF2-40B4-BE49-F238E27FC236}">
                <a16:creationId xmlns:a16="http://schemas.microsoft.com/office/drawing/2014/main" id="{9B6F92B7-B14D-6AB6-B8C9-06EE3BCF47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8E9E8-5085-B615-86BC-FA6AF9D53953}"/>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1675906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DBEDB-C75D-A176-F1E1-2D61BD6412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60EA41-92F4-D93D-5DF9-8B79882ED1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330B2-BD20-D788-65A6-746C9CD144E3}"/>
              </a:ext>
            </a:extLst>
          </p:cNvPr>
          <p:cNvSpPr>
            <a:spLocks noGrp="1"/>
          </p:cNvSpPr>
          <p:nvPr>
            <p:ph type="dt" sz="half" idx="10"/>
          </p:nvPr>
        </p:nvSpPr>
        <p:spPr/>
        <p:txBody>
          <a:bodyPr/>
          <a:lstStyle/>
          <a:p>
            <a:fld id="{D5D8E255-8371-B349-B2F5-F8C6C9FF431B}" type="datetimeFigureOut">
              <a:rPr lang="en-US" smtClean="0"/>
              <a:t>9/14/25</a:t>
            </a:fld>
            <a:endParaRPr lang="en-US"/>
          </a:p>
        </p:txBody>
      </p:sp>
      <p:sp>
        <p:nvSpPr>
          <p:cNvPr id="5" name="Footer Placeholder 4">
            <a:extLst>
              <a:ext uri="{FF2B5EF4-FFF2-40B4-BE49-F238E27FC236}">
                <a16:creationId xmlns:a16="http://schemas.microsoft.com/office/drawing/2014/main" id="{06741D4E-2093-22B2-0224-6CCBB36265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9B169-B36C-E793-5F8A-BFAD72B3E39E}"/>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3322717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E088F-0963-1409-208E-743C84B47A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88810C-6BA9-7DB2-3B0B-720C42B3C5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2797A-1838-CB89-1256-14F12FF16119}"/>
              </a:ext>
            </a:extLst>
          </p:cNvPr>
          <p:cNvSpPr>
            <a:spLocks noGrp="1"/>
          </p:cNvSpPr>
          <p:nvPr>
            <p:ph type="dt" sz="half" idx="10"/>
          </p:nvPr>
        </p:nvSpPr>
        <p:spPr/>
        <p:txBody>
          <a:bodyPr/>
          <a:lstStyle/>
          <a:p>
            <a:fld id="{D5D8E255-8371-B349-B2F5-F8C6C9FF431B}" type="datetimeFigureOut">
              <a:rPr lang="en-US" smtClean="0"/>
              <a:t>9/14/25</a:t>
            </a:fld>
            <a:endParaRPr lang="en-US"/>
          </a:p>
        </p:txBody>
      </p:sp>
      <p:sp>
        <p:nvSpPr>
          <p:cNvPr id="5" name="Footer Placeholder 4">
            <a:extLst>
              <a:ext uri="{FF2B5EF4-FFF2-40B4-BE49-F238E27FC236}">
                <a16:creationId xmlns:a16="http://schemas.microsoft.com/office/drawing/2014/main" id="{B21F2D03-E3A0-4FEA-0011-C37F65BB1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F4D0B-2CE2-143E-8B6E-602564B89BC0}"/>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3307268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9120-C89A-B32D-C285-5A1F7A2A9F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07ABE6-B752-F669-D1B4-AC8F049FCE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313714-0478-85A7-EDB7-9D329DB612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DCCEE-DA65-5FEA-DBE1-A4FFB71A4054}"/>
              </a:ext>
            </a:extLst>
          </p:cNvPr>
          <p:cNvSpPr>
            <a:spLocks noGrp="1"/>
          </p:cNvSpPr>
          <p:nvPr>
            <p:ph type="dt" sz="half" idx="10"/>
          </p:nvPr>
        </p:nvSpPr>
        <p:spPr/>
        <p:txBody>
          <a:bodyPr/>
          <a:lstStyle/>
          <a:p>
            <a:fld id="{D5D8E255-8371-B349-B2F5-F8C6C9FF431B}" type="datetimeFigureOut">
              <a:rPr lang="en-US" smtClean="0"/>
              <a:t>9/14/25</a:t>
            </a:fld>
            <a:endParaRPr lang="en-US"/>
          </a:p>
        </p:txBody>
      </p:sp>
      <p:sp>
        <p:nvSpPr>
          <p:cNvPr id="6" name="Footer Placeholder 5">
            <a:extLst>
              <a:ext uri="{FF2B5EF4-FFF2-40B4-BE49-F238E27FC236}">
                <a16:creationId xmlns:a16="http://schemas.microsoft.com/office/drawing/2014/main" id="{B3AFB5A0-AAA7-A256-BA01-54C1A2476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F0E0C-8C61-C6B0-8D2F-98C1C0F1BFE2}"/>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2246047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5963-B75A-5C26-1085-A924CA3505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1618E1-9250-45C9-B6CB-F5EC9FCD44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4F8B2-EBF4-1934-4B10-E0E23D984E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5E85D9-CA66-2837-5A04-B23B866065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E643F1-9724-47B2-6CDC-D890213F27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301FAC-E8AC-52D9-1A16-B217F1A60C6F}"/>
              </a:ext>
            </a:extLst>
          </p:cNvPr>
          <p:cNvSpPr>
            <a:spLocks noGrp="1"/>
          </p:cNvSpPr>
          <p:nvPr>
            <p:ph type="dt" sz="half" idx="10"/>
          </p:nvPr>
        </p:nvSpPr>
        <p:spPr/>
        <p:txBody>
          <a:bodyPr/>
          <a:lstStyle/>
          <a:p>
            <a:fld id="{D5D8E255-8371-B349-B2F5-F8C6C9FF431B}" type="datetimeFigureOut">
              <a:rPr lang="en-US" smtClean="0"/>
              <a:t>9/14/25</a:t>
            </a:fld>
            <a:endParaRPr lang="en-US"/>
          </a:p>
        </p:txBody>
      </p:sp>
      <p:sp>
        <p:nvSpPr>
          <p:cNvPr id="8" name="Footer Placeholder 7">
            <a:extLst>
              <a:ext uri="{FF2B5EF4-FFF2-40B4-BE49-F238E27FC236}">
                <a16:creationId xmlns:a16="http://schemas.microsoft.com/office/drawing/2014/main" id="{EF5BFE5D-39D1-6E86-A570-37A00E3A73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4A485E-6264-CBC0-1FF3-552D8DDBFDC4}"/>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1644702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4FFF0-D8D3-C301-C696-45BC20EBE1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81B914-1337-0FD9-892B-B99F460A2A02}"/>
              </a:ext>
            </a:extLst>
          </p:cNvPr>
          <p:cNvSpPr>
            <a:spLocks noGrp="1"/>
          </p:cNvSpPr>
          <p:nvPr>
            <p:ph type="dt" sz="half" idx="10"/>
          </p:nvPr>
        </p:nvSpPr>
        <p:spPr/>
        <p:txBody>
          <a:bodyPr/>
          <a:lstStyle/>
          <a:p>
            <a:fld id="{D5D8E255-8371-B349-B2F5-F8C6C9FF431B}" type="datetimeFigureOut">
              <a:rPr lang="en-US" smtClean="0"/>
              <a:t>9/14/25</a:t>
            </a:fld>
            <a:endParaRPr lang="en-US"/>
          </a:p>
        </p:txBody>
      </p:sp>
      <p:sp>
        <p:nvSpPr>
          <p:cNvPr id="4" name="Footer Placeholder 3">
            <a:extLst>
              <a:ext uri="{FF2B5EF4-FFF2-40B4-BE49-F238E27FC236}">
                <a16:creationId xmlns:a16="http://schemas.microsoft.com/office/drawing/2014/main" id="{1FC03B48-34D2-3263-7740-5983D6F7F0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575E22-D3FA-A3BE-F2D4-6CCB10CD9467}"/>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324881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DE6F61-7AE2-FCC6-43FD-ED979C4E6A33}"/>
              </a:ext>
            </a:extLst>
          </p:cNvPr>
          <p:cNvSpPr>
            <a:spLocks noGrp="1"/>
          </p:cNvSpPr>
          <p:nvPr>
            <p:ph type="dt" sz="half" idx="10"/>
          </p:nvPr>
        </p:nvSpPr>
        <p:spPr/>
        <p:txBody>
          <a:bodyPr/>
          <a:lstStyle/>
          <a:p>
            <a:fld id="{D5D8E255-8371-B349-B2F5-F8C6C9FF431B}" type="datetimeFigureOut">
              <a:rPr lang="en-US" smtClean="0"/>
              <a:t>9/14/25</a:t>
            </a:fld>
            <a:endParaRPr lang="en-US"/>
          </a:p>
        </p:txBody>
      </p:sp>
      <p:sp>
        <p:nvSpPr>
          <p:cNvPr id="3" name="Footer Placeholder 2">
            <a:extLst>
              <a:ext uri="{FF2B5EF4-FFF2-40B4-BE49-F238E27FC236}">
                <a16:creationId xmlns:a16="http://schemas.microsoft.com/office/drawing/2014/main" id="{B5772E01-7045-0DD5-9E9A-B9D643B3B9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433559-F5B7-5AA5-561B-0308F9F19CD9}"/>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162275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62457-9C61-FB3A-E090-794F70CCCC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50A638-5B5A-F81F-B2BB-7D4BC2CCD8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6FA28D-530E-D553-BD5E-0834C6956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31CD66-9BCC-71D8-DC72-F5912A2DE9D4}"/>
              </a:ext>
            </a:extLst>
          </p:cNvPr>
          <p:cNvSpPr>
            <a:spLocks noGrp="1"/>
          </p:cNvSpPr>
          <p:nvPr>
            <p:ph type="dt" sz="half" idx="10"/>
          </p:nvPr>
        </p:nvSpPr>
        <p:spPr/>
        <p:txBody>
          <a:bodyPr/>
          <a:lstStyle/>
          <a:p>
            <a:fld id="{D5D8E255-8371-B349-B2F5-F8C6C9FF431B}" type="datetimeFigureOut">
              <a:rPr lang="en-US" smtClean="0"/>
              <a:t>9/14/25</a:t>
            </a:fld>
            <a:endParaRPr lang="en-US"/>
          </a:p>
        </p:txBody>
      </p:sp>
      <p:sp>
        <p:nvSpPr>
          <p:cNvPr id="6" name="Footer Placeholder 5">
            <a:extLst>
              <a:ext uri="{FF2B5EF4-FFF2-40B4-BE49-F238E27FC236}">
                <a16:creationId xmlns:a16="http://schemas.microsoft.com/office/drawing/2014/main" id="{23B4C7AA-84C9-DE87-FFC9-13E44AFAF4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13F64-36A6-C563-B8F8-7149E9CCD900}"/>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384449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AE18-9F94-F919-8625-C0724FDF2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6D54EC-1B48-2A18-CDF8-E331B4674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EC52F0-4853-2AF7-6240-A9A13CC43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48310-14CE-7E1E-AC35-4A75EA9F6108}"/>
              </a:ext>
            </a:extLst>
          </p:cNvPr>
          <p:cNvSpPr>
            <a:spLocks noGrp="1"/>
          </p:cNvSpPr>
          <p:nvPr>
            <p:ph type="dt" sz="half" idx="10"/>
          </p:nvPr>
        </p:nvSpPr>
        <p:spPr/>
        <p:txBody>
          <a:bodyPr/>
          <a:lstStyle/>
          <a:p>
            <a:fld id="{D5D8E255-8371-B349-B2F5-F8C6C9FF431B}" type="datetimeFigureOut">
              <a:rPr lang="en-US" smtClean="0"/>
              <a:t>9/14/25</a:t>
            </a:fld>
            <a:endParaRPr lang="en-US"/>
          </a:p>
        </p:txBody>
      </p:sp>
      <p:sp>
        <p:nvSpPr>
          <p:cNvPr id="6" name="Footer Placeholder 5">
            <a:extLst>
              <a:ext uri="{FF2B5EF4-FFF2-40B4-BE49-F238E27FC236}">
                <a16:creationId xmlns:a16="http://schemas.microsoft.com/office/drawing/2014/main" id="{9B0B3B96-74D7-0A95-CBCC-E43B376DA7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DE2FF1-191F-F55E-1038-7A84E40738DD}"/>
              </a:ext>
            </a:extLst>
          </p:cNvPr>
          <p:cNvSpPr>
            <a:spLocks noGrp="1"/>
          </p:cNvSpPr>
          <p:nvPr>
            <p:ph type="sldNum" sz="quarter" idx="12"/>
          </p:nvPr>
        </p:nvSpPr>
        <p:spPr/>
        <p:txBody>
          <a:bodyPr/>
          <a:lstStyle/>
          <a:p>
            <a:fld id="{93C475D4-DDD0-8942-A6FE-1A968215592B}" type="slidenum">
              <a:rPr lang="en-US" smtClean="0"/>
              <a:t>‹#›</a:t>
            </a:fld>
            <a:endParaRPr lang="en-US"/>
          </a:p>
        </p:txBody>
      </p:sp>
    </p:spTree>
    <p:extLst>
      <p:ext uri="{BB962C8B-B14F-4D97-AF65-F5344CB8AC3E}">
        <p14:creationId xmlns:p14="http://schemas.microsoft.com/office/powerpoint/2010/main" val="1536341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68CCB-F95C-78B8-AB3B-75046B538E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B051CA-AE6B-5AD3-B31B-D128E8361E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44A3A-5FE8-9765-97A4-8D78B80645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8E255-8371-B349-B2F5-F8C6C9FF431B}" type="datetimeFigureOut">
              <a:rPr lang="en-US" smtClean="0"/>
              <a:t>9/14/25</a:t>
            </a:fld>
            <a:endParaRPr lang="en-US"/>
          </a:p>
        </p:txBody>
      </p:sp>
      <p:sp>
        <p:nvSpPr>
          <p:cNvPr id="5" name="Footer Placeholder 4">
            <a:extLst>
              <a:ext uri="{FF2B5EF4-FFF2-40B4-BE49-F238E27FC236}">
                <a16:creationId xmlns:a16="http://schemas.microsoft.com/office/drawing/2014/main" id="{9F477786-E37B-BA0A-FBBA-967E2DAF5F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B0ED85-D531-06A4-DD93-B6A9AC1AC7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475D4-DDD0-8942-A6FE-1A968215592B}" type="slidenum">
              <a:rPr lang="en-US" smtClean="0"/>
              <a:t>‹#›</a:t>
            </a:fld>
            <a:endParaRPr lang="en-US"/>
          </a:p>
        </p:txBody>
      </p:sp>
    </p:spTree>
    <p:extLst>
      <p:ext uri="{BB962C8B-B14F-4D97-AF65-F5344CB8AC3E}">
        <p14:creationId xmlns:p14="http://schemas.microsoft.com/office/powerpoint/2010/main" val="1285400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29.jp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1B36-9C62-3FFE-74C5-B0303391BA7E}"/>
              </a:ext>
            </a:extLst>
          </p:cNvPr>
          <p:cNvSpPr>
            <a:spLocks noGrp="1"/>
          </p:cNvSpPr>
          <p:nvPr>
            <p:ph type="ctrTitle"/>
          </p:nvPr>
        </p:nvSpPr>
        <p:spPr/>
        <p:txBody>
          <a:bodyPr/>
          <a:lstStyle/>
          <a:p>
            <a:r>
              <a:rPr lang="en-US" dirty="0"/>
              <a:t>Solid State Computing</a:t>
            </a:r>
          </a:p>
        </p:txBody>
      </p:sp>
      <p:sp>
        <p:nvSpPr>
          <p:cNvPr id="3" name="Subtitle 2">
            <a:extLst>
              <a:ext uri="{FF2B5EF4-FFF2-40B4-BE49-F238E27FC236}">
                <a16:creationId xmlns:a16="http://schemas.microsoft.com/office/drawing/2014/main" id="{A3AFB11C-46EE-C1B0-9B56-FAD330B5A75D}"/>
              </a:ext>
            </a:extLst>
          </p:cNvPr>
          <p:cNvSpPr>
            <a:spLocks noGrp="1"/>
          </p:cNvSpPr>
          <p:nvPr>
            <p:ph type="subTitle" idx="1"/>
          </p:nvPr>
        </p:nvSpPr>
        <p:spPr/>
        <p:txBody>
          <a:bodyPr>
            <a:normAutofit/>
          </a:bodyPr>
          <a:lstStyle/>
          <a:p>
            <a:r>
              <a:rPr lang="en-US" dirty="0"/>
              <a:t>Dr. Charles R. Severance</a:t>
            </a:r>
          </a:p>
          <a:p>
            <a:r>
              <a:rPr lang="en-US" dirty="0"/>
              <a:t>www.ca4e.com</a:t>
            </a:r>
          </a:p>
          <a:p>
            <a:r>
              <a:rPr lang="en-US" dirty="0" err="1"/>
              <a:t>online.dr-chuck.com</a:t>
            </a:r>
            <a:endParaRPr lang="en-US" dirty="0"/>
          </a:p>
        </p:txBody>
      </p:sp>
    </p:spTree>
    <p:extLst>
      <p:ext uri="{BB962C8B-B14F-4D97-AF65-F5344CB8AC3E}">
        <p14:creationId xmlns:p14="http://schemas.microsoft.com/office/powerpoint/2010/main" val="1297149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C3D64-1B7A-34E2-4E1D-D8B8928DE5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B6B78C-B7C0-4545-7052-176017CEAA46}"/>
              </a:ext>
            </a:extLst>
          </p:cNvPr>
          <p:cNvSpPr>
            <a:spLocks noGrp="1"/>
          </p:cNvSpPr>
          <p:nvPr>
            <p:ph type="title"/>
          </p:nvPr>
        </p:nvSpPr>
        <p:spPr/>
        <p:txBody>
          <a:bodyPr/>
          <a:lstStyle/>
          <a:p>
            <a:r>
              <a:rPr lang="en-US" dirty="0"/>
              <a:t>Two Kinds of "Digital" Transistors</a:t>
            </a:r>
          </a:p>
        </p:txBody>
      </p:sp>
      <p:sp>
        <p:nvSpPr>
          <p:cNvPr id="3" name="Content Placeholder 2">
            <a:extLst>
              <a:ext uri="{FF2B5EF4-FFF2-40B4-BE49-F238E27FC236}">
                <a16:creationId xmlns:a16="http://schemas.microsoft.com/office/drawing/2014/main" id="{FF408344-C72E-5C9D-E652-CEBE4BBE4B69}"/>
              </a:ext>
            </a:extLst>
          </p:cNvPr>
          <p:cNvSpPr>
            <a:spLocks noGrp="1"/>
          </p:cNvSpPr>
          <p:nvPr>
            <p:ph idx="1"/>
          </p:nvPr>
        </p:nvSpPr>
        <p:spPr>
          <a:xfrm>
            <a:off x="838199" y="1825625"/>
            <a:ext cx="4513285" cy="4127111"/>
          </a:xfrm>
        </p:spPr>
        <p:txBody>
          <a:bodyPr>
            <a:normAutofit fontScale="92500" lnSpcReduction="10000"/>
          </a:bodyPr>
          <a:lstStyle/>
          <a:p>
            <a:r>
              <a:rPr lang="en-US" dirty="0"/>
              <a:t>If you take a normal amplifier transistor and tune it to be "more on / off" you get an NMOS transistor</a:t>
            </a:r>
          </a:p>
          <a:p>
            <a:pPr lvl="1"/>
            <a:r>
              <a:rPr lang="en-US" dirty="0"/>
              <a:t>Open until a voltage is applied</a:t>
            </a:r>
          </a:p>
          <a:p>
            <a:pPr lvl="1"/>
            <a:r>
              <a:rPr lang="en-US" dirty="0"/>
              <a:t>Dominated in early chips</a:t>
            </a:r>
          </a:p>
          <a:p>
            <a:r>
              <a:rPr lang="en-US" dirty="0"/>
              <a:t>With a bit more work you can make a PMOS transistor</a:t>
            </a:r>
          </a:p>
          <a:p>
            <a:pPr lvl="1"/>
            <a:r>
              <a:rPr lang="en-US" dirty="0"/>
              <a:t>Closed until a voltage is applied</a:t>
            </a:r>
          </a:p>
          <a:p>
            <a:pPr lvl="1"/>
            <a:r>
              <a:rPr lang="en-US" dirty="0"/>
              <a:t>Modern chips use CMOS (NMOS and PMOS working together)</a:t>
            </a:r>
          </a:p>
        </p:txBody>
      </p:sp>
      <p:sp>
        <p:nvSpPr>
          <p:cNvPr id="17" name="TextBox 16">
            <a:extLst>
              <a:ext uri="{FF2B5EF4-FFF2-40B4-BE49-F238E27FC236}">
                <a16:creationId xmlns:a16="http://schemas.microsoft.com/office/drawing/2014/main" id="{0F74940C-B118-9009-03BE-EBBB623D2F84}"/>
              </a:ext>
            </a:extLst>
          </p:cNvPr>
          <p:cNvSpPr txBox="1"/>
          <p:nvPr/>
        </p:nvSpPr>
        <p:spPr>
          <a:xfrm rot="16200000">
            <a:off x="5474195" y="3335416"/>
            <a:ext cx="1612942" cy="369332"/>
          </a:xfrm>
          <a:prstGeom prst="rect">
            <a:avLst/>
          </a:prstGeom>
          <a:noFill/>
        </p:spPr>
        <p:txBody>
          <a:bodyPr wrap="none" rtlCol="0">
            <a:spAutoFit/>
          </a:bodyPr>
          <a:lstStyle/>
          <a:p>
            <a:r>
              <a:rPr lang="en-US" dirty="0"/>
              <a:t>Output Voltage</a:t>
            </a:r>
          </a:p>
        </p:txBody>
      </p:sp>
      <p:grpSp>
        <p:nvGrpSpPr>
          <p:cNvPr id="27" name="Group 26" descr="A schematic for an NMOS style transistor.">
            <a:extLst>
              <a:ext uri="{FF2B5EF4-FFF2-40B4-BE49-F238E27FC236}">
                <a16:creationId xmlns:a16="http://schemas.microsoft.com/office/drawing/2014/main" id="{E254B5E4-F1FE-43E4-BC03-C8DFA9B11CCB}"/>
              </a:ext>
            </a:extLst>
          </p:cNvPr>
          <p:cNvGrpSpPr/>
          <p:nvPr/>
        </p:nvGrpSpPr>
        <p:grpSpPr>
          <a:xfrm>
            <a:off x="10644098" y="1835185"/>
            <a:ext cx="893028" cy="996054"/>
            <a:chOff x="9033468" y="2344020"/>
            <a:chExt cx="2502035" cy="2790688"/>
          </a:xfrm>
        </p:grpSpPr>
        <p:cxnSp>
          <p:nvCxnSpPr>
            <p:cNvPr id="29" name="Straight Connector 28">
              <a:extLst>
                <a:ext uri="{FF2B5EF4-FFF2-40B4-BE49-F238E27FC236}">
                  <a16:creationId xmlns:a16="http://schemas.microsoft.com/office/drawing/2014/main" id="{958AED9B-6450-4E69-5262-0CECDF244FD3}"/>
                </a:ext>
              </a:extLst>
            </p:cNvPr>
            <p:cNvCxnSpPr>
              <a:cxnSpLocks/>
            </p:cNvCxnSpPr>
            <p:nvPr/>
          </p:nvCxnSpPr>
          <p:spPr>
            <a:xfrm>
              <a:off x="10771041" y="2344020"/>
              <a:ext cx="0" cy="1096223"/>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5193DDD7-7323-25A8-D73C-18B310A5091D}"/>
                </a:ext>
              </a:extLst>
            </p:cNvPr>
            <p:cNvSpPr/>
            <p:nvPr/>
          </p:nvSpPr>
          <p:spPr>
            <a:xfrm>
              <a:off x="9384607" y="2714725"/>
              <a:ext cx="2150896" cy="22199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B95CDAFD-D5FA-1B78-15E7-F9CF151C8F2D}"/>
                </a:ext>
              </a:extLst>
            </p:cNvPr>
            <p:cNvCxnSpPr>
              <a:cxnSpLocks/>
            </p:cNvCxnSpPr>
            <p:nvPr/>
          </p:nvCxnSpPr>
          <p:spPr>
            <a:xfrm>
              <a:off x="10238440" y="3151157"/>
              <a:ext cx="0" cy="14608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F91C76C-D125-66ED-89DB-6DBCA0725284}"/>
                </a:ext>
              </a:extLst>
            </p:cNvPr>
            <p:cNvCxnSpPr>
              <a:cxnSpLocks/>
            </p:cNvCxnSpPr>
            <p:nvPr/>
          </p:nvCxnSpPr>
          <p:spPr>
            <a:xfrm flipH="1" flipV="1">
              <a:off x="10238440" y="3440243"/>
              <a:ext cx="532601" cy="4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D6C4F5D-1031-CB30-60AC-ABDE19BF8DBE}"/>
                </a:ext>
              </a:extLst>
            </p:cNvPr>
            <p:cNvCxnSpPr>
              <a:cxnSpLocks/>
            </p:cNvCxnSpPr>
            <p:nvPr/>
          </p:nvCxnSpPr>
          <p:spPr>
            <a:xfrm flipV="1">
              <a:off x="10763924" y="4221078"/>
              <a:ext cx="0" cy="9136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C6A753C-BF59-B685-AA78-EF84281F22FA}"/>
                </a:ext>
              </a:extLst>
            </p:cNvPr>
            <p:cNvCxnSpPr>
              <a:cxnSpLocks/>
            </p:cNvCxnSpPr>
            <p:nvPr/>
          </p:nvCxnSpPr>
          <p:spPr>
            <a:xfrm flipH="1">
              <a:off x="9033468" y="3824681"/>
              <a:ext cx="1045871" cy="0"/>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82F77B8-760C-5A57-ABEF-6D505F38A55F}"/>
                </a:ext>
              </a:extLst>
            </p:cNvPr>
            <p:cNvCxnSpPr>
              <a:cxnSpLocks/>
            </p:cNvCxnSpPr>
            <p:nvPr/>
          </p:nvCxnSpPr>
          <p:spPr>
            <a:xfrm>
              <a:off x="10079339" y="3429000"/>
              <a:ext cx="0" cy="7920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577751-2DA0-18D7-47C4-A2CA49571283}"/>
                </a:ext>
              </a:extLst>
            </p:cNvPr>
            <p:cNvCxnSpPr>
              <a:cxnSpLocks/>
            </p:cNvCxnSpPr>
            <p:nvPr/>
          </p:nvCxnSpPr>
          <p:spPr>
            <a:xfrm flipH="1" flipV="1">
              <a:off x="10238440" y="4221380"/>
              <a:ext cx="532601" cy="40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2" name="Group 41" descr="A shematic for a PMOS style transistor.">
            <a:extLst>
              <a:ext uri="{FF2B5EF4-FFF2-40B4-BE49-F238E27FC236}">
                <a16:creationId xmlns:a16="http://schemas.microsoft.com/office/drawing/2014/main" id="{F86D107B-0C0F-38BD-C26A-929BE5390F8C}"/>
              </a:ext>
            </a:extLst>
          </p:cNvPr>
          <p:cNvGrpSpPr/>
          <p:nvPr/>
        </p:nvGrpSpPr>
        <p:grpSpPr>
          <a:xfrm>
            <a:off x="10648476" y="4288320"/>
            <a:ext cx="921393" cy="1075104"/>
            <a:chOff x="1537398" y="2225045"/>
            <a:chExt cx="2493661" cy="2909663"/>
          </a:xfrm>
        </p:grpSpPr>
        <p:cxnSp>
          <p:nvCxnSpPr>
            <p:cNvPr id="43" name="Straight Connector 42">
              <a:extLst>
                <a:ext uri="{FF2B5EF4-FFF2-40B4-BE49-F238E27FC236}">
                  <a16:creationId xmlns:a16="http://schemas.microsoft.com/office/drawing/2014/main" id="{67B6EBF9-6E88-37E9-9A2D-F292CD9C7228}"/>
                </a:ext>
              </a:extLst>
            </p:cNvPr>
            <p:cNvCxnSpPr>
              <a:cxnSpLocks/>
            </p:cNvCxnSpPr>
            <p:nvPr/>
          </p:nvCxnSpPr>
          <p:spPr>
            <a:xfrm>
              <a:off x="3266597" y="2225045"/>
              <a:ext cx="0" cy="1061625"/>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47FD6B36-4A5C-A66F-54DD-254C6F804044}"/>
                </a:ext>
              </a:extLst>
            </p:cNvPr>
            <p:cNvSpPr/>
            <p:nvPr/>
          </p:nvSpPr>
          <p:spPr>
            <a:xfrm>
              <a:off x="1880163" y="2561152"/>
              <a:ext cx="2150896" cy="2219913"/>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8D54897B-D363-DC63-B8AB-3DA4E8B3FFE9}"/>
                </a:ext>
              </a:extLst>
            </p:cNvPr>
            <p:cNvCxnSpPr>
              <a:cxnSpLocks/>
            </p:cNvCxnSpPr>
            <p:nvPr/>
          </p:nvCxnSpPr>
          <p:spPr>
            <a:xfrm>
              <a:off x="2733996" y="2997584"/>
              <a:ext cx="0" cy="146086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A02AEF3-05E6-A94D-19CE-FE78CA4075E2}"/>
                </a:ext>
              </a:extLst>
            </p:cNvPr>
            <p:cNvCxnSpPr>
              <a:cxnSpLocks/>
            </p:cNvCxnSpPr>
            <p:nvPr/>
          </p:nvCxnSpPr>
          <p:spPr>
            <a:xfrm flipH="1" flipV="1">
              <a:off x="2733996" y="3286670"/>
              <a:ext cx="532601" cy="400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FB9FBB9-AF7A-53A5-2132-1BDA4CDF6071}"/>
                </a:ext>
              </a:extLst>
            </p:cNvPr>
            <p:cNvCxnSpPr>
              <a:cxnSpLocks/>
            </p:cNvCxnSpPr>
            <p:nvPr/>
          </p:nvCxnSpPr>
          <p:spPr>
            <a:xfrm flipV="1">
              <a:off x="3259480" y="4067505"/>
              <a:ext cx="0" cy="106720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91C48FA-7194-94AA-C21A-3F4E684A3C76}"/>
                </a:ext>
              </a:extLst>
            </p:cNvPr>
            <p:cNvCxnSpPr>
              <a:cxnSpLocks/>
              <a:stCxn id="53" idx="2"/>
            </p:cNvCxnSpPr>
            <p:nvPr/>
          </p:nvCxnSpPr>
          <p:spPr>
            <a:xfrm flipH="1">
              <a:off x="1537398" y="3670785"/>
              <a:ext cx="743579" cy="323"/>
            </a:xfrm>
            <a:prstGeom prst="line">
              <a:avLst/>
            </a:prstGeom>
            <a:ln w="381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2436FA7-ECB6-006E-6D7C-227AC94CE447}"/>
                </a:ext>
              </a:extLst>
            </p:cNvPr>
            <p:cNvCxnSpPr>
              <a:cxnSpLocks/>
            </p:cNvCxnSpPr>
            <p:nvPr/>
          </p:nvCxnSpPr>
          <p:spPr>
            <a:xfrm>
              <a:off x="2574895" y="3275427"/>
              <a:ext cx="0" cy="79207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CC8579A-64E5-E6BE-3152-0A97065B7F12}"/>
                </a:ext>
              </a:extLst>
            </p:cNvPr>
            <p:cNvCxnSpPr>
              <a:cxnSpLocks/>
            </p:cNvCxnSpPr>
            <p:nvPr/>
          </p:nvCxnSpPr>
          <p:spPr>
            <a:xfrm flipH="1" flipV="1">
              <a:off x="2733996" y="4067807"/>
              <a:ext cx="532601" cy="400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D04C4672-030B-AB15-5990-5D96D13249D5}"/>
                </a:ext>
              </a:extLst>
            </p:cNvPr>
            <p:cNvSpPr/>
            <p:nvPr/>
          </p:nvSpPr>
          <p:spPr>
            <a:xfrm>
              <a:off x="2280977" y="3516889"/>
              <a:ext cx="293918" cy="307792"/>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7434AD69-4DB7-9883-9079-1285D6BC76ED}"/>
              </a:ext>
            </a:extLst>
          </p:cNvPr>
          <p:cNvSpPr txBox="1"/>
          <p:nvPr/>
        </p:nvSpPr>
        <p:spPr>
          <a:xfrm>
            <a:off x="10785850" y="3011837"/>
            <a:ext cx="788999" cy="369332"/>
          </a:xfrm>
          <a:prstGeom prst="rect">
            <a:avLst/>
          </a:prstGeom>
          <a:noFill/>
        </p:spPr>
        <p:txBody>
          <a:bodyPr wrap="none" rtlCol="0">
            <a:spAutoFit/>
          </a:bodyPr>
          <a:lstStyle/>
          <a:p>
            <a:r>
              <a:rPr lang="en-US" dirty="0"/>
              <a:t>NMOS</a:t>
            </a:r>
          </a:p>
        </p:txBody>
      </p:sp>
      <p:sp>
        <p:nvSpPr>
          <p:cNvPr id="56" name="TextBox 55">
            <a:extLst>
              <a:ext uri="{FF2B5EF4-FFF2-40B4-BE49-F238E27FC236}">
                <a16:creationId xmlns:a16="http://schemas.microsoft.com/office/drawing/2014/main" id="{D16AE889-FF65-539B-AB30-2FE559BC8D7B}"/>
              </a:ext>
            </a:extLst>
          </p:cNvPr>
          <p:cNvSpPr txBox="1"/>
          <p:nvPr/>
        </p:nvSpPr>
        <p:spPr>
          <a:xfrm>
            <a:off x="10748127" y="5470686"/>
            <a:ext cx="758541" cy="369332"/>
          </a:xfrm>
          <a:prstGeom prst="rect">
            <a:avLst/>
          </a:prstGeom>
          <a:noFill/>
        </p:spPr>
        <p:txBody>
          <a:bodyPr wrap="none" rtlCol="0">
            <a:spAutoFit/>
          </a:bodyPr>
          <a:lstStyle/>
          <a:p>
            <a:r>
              <a:rPr lang="en-US" dirty="0"/>
              <a:t>PMOS</a:t>
            </a:r>
          </a:p>
        </p:txBody>
      </p:sp>
      <p:grpSp>
        <p:nvGrpSpPr>
          <p:cNvPr id="4" name="Group 3" descr="A schematic for a bipolor amplifier transistor.">
            <a:extLst>
              <a:ext uri="{FF2B5EF4-FFF2-40B4-BE49-F238E27FC236}">
                <a16:creationId xmlns:a16="http://schemas.microsoft.com/office/drawing/2014/main" id="{1F09719E-D1BF-5AFA-CA8B-934695C1384C}"/>
              </a:ext>
            </a:extLst>
          </p:cNvPr>
          <p:cNvGrpSpPr/>
          <p:nvPr/>
        </p:nvGrpSpPr>
        <p:grpSpPr>
          <a:xfrm>
            <a:off x="9361502" y="1112128"/>
            <a:ext cx="591310" cy="808172"/>
            <a:chOff x="7666056" y="2280976"/>
            <a:chExt cx="839968" cy="1148024"/>
          </a:xfrm>
        </p:grpSpPr>
        <p:cxnSp>
          <p:nvCxnSpPr>
            <p:cNvPr id="7" name="Straight Connector 6">
              <a:extLst>
                <a:ext uri="{FF2B5EF4-FFF2-40B4-BE49-F238E27FC236}">
                  <a16:creationId xmlns:a16="http://schemas.microsoft.com/office/drawing/2014/main" id="{0B49CA22-A0E4-D4C7-EC5B-49DE8E1659F7}"/>
                </a:ext>
              </a:extLst>
            </p:cNvPr>
            <p:cNvCxnSpPr>
              <a:cxnSpLocks/>
            </p:cNvCxnSpPr>
            <p:nvPr/>
          </p:nvCxnSpPr>
          <p:spPr>
            <a:xfrm>
              <a:off x="8288026" y="2280976"/>
              <a:ext cx="0" cy="215374"/>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1C9F029-ED84-8EAF-FF16-7B86CBC50CB7}"/>
                </a:ext>
              </a:extLst>
            </p:cNvPr>
            <p:cNvSpPr/>
            <p:nvPr/>
          </p:nvSpPr>
          <p:spPr>
            <a:xfrm>
              <a:off x="7773560" y="2466704"/>
              <a:ext cx="732464" cy="755967"/>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39DB354-8338-C2F5-E780-A5E99A5A100E}"/>
                </a:ext>
              </a:extLst>
            </p:cNvPr>
            <p:cNvCxnSpPr>
              <a:cxnSpLocks/>
            </p:cNvCxnSpPr>
            <p:nvPr/>
          </p:nvCxnSpPr>
          <p:spPr>
            <a:xfrm>
              <a:off x="8012997" y="2615326"/>
              <a:ext cx="0" cy="4974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EB4F863-3F1B-0E61-E4F3-BA5261A66820}"/>
                </a:ext>
              </a:extLst>
            </p:cNvPr>
            <p:cNvCxnSpPr>
              <a:cxnSpLocks/>
            </p:cNvCxnSpPr>
            <p:nvPr/>
          </p:nvCxnSpPr>
          <p:spPr>
            <a:xfrm flipH="1">
              <a:off x="8012997" y="2496350"/>
              <a:ext cx="275029" cy="2379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DD60053-E22E-4602-02BA-BD12B4A62CE9}"/>
                </a:ext>
              </a:extLst>
            </p:cNvPr>
            <p:cNvCxnSpPr>
              <a:cxnSpLocks/>
            </p:cNvCxnSpPr>
            <p:nvPr/>
          </p:nvCxnSpPr>
          <p:spPr>
            <a:xfrm flipH="1" flipV="1">
              <a:off x="8012997" y="2979675"/>
              <a:ext cx="275029" cy="213316"/>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7E3050-D93D-2B10-FB4B-BF89B57DF0A1}"/>
                </a:ext>
              </a:extLst>
            </p:cNvPr>
            <p:cNvCxnSpPr>
              <a:cxnSpLocks/>
            </p:cNvCxnSpPr>
            <p:nvPr/>
          </p:nvCxnSpPr>
          <p:spPr>
            <a:xfrm flipV="1">
              <a:off x="8288026" y="3192991"/>
              <a:ext cx="0" cy="236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6E9442C-8329-7530-FF2D-822B97ADB358}"/>
                </a:ext>
              </a:extLst>
            </p:cNvPr>
            <p:cNvCxnSpPr>
              <a:cxnSpLocks/>
            </p:cNvCxnSpPr>
            <p:nvPr/>
          </p:nvCxnSpPr>
          <p:spPr>
            <a:xfrm flipH="1">
              <a:off x="7666056" y="2844687"/>
              <a:ext cx="346941" cy="0"/>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a:extLst>
              <a:ext uri="{FF2B5EF4-FFF2-40B4-BE49-F238E27FC236}">
                <a16:creationId xmlns:a16="http://schemas.microsoft.com/office/drawing/2014/main" id="{A6FDE850-EBD6-877E-FAEE-2D2819C1A0F0}"/>
              </a:ext>
            </a:extLst>
          </p:cNvPr>
          <p:cNvCxnSpPr>
            <a:cxnSpLocks/>
          </p:cNvCxnSpPr>
          <p:nvPr/>
        </p:nvCxnSpPr>
        <p:spPr>
          <a:xfrm>
            <a:off x="10028491" y="1642402"/>
            <a:ext cx="740936" cy="4190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CE5DB60-824A-544E-1E08-A276F2E2491C}"/>
              </a:ext>
            </a:extLst>
          </p:cNvPr>
          <p:cNvSpPr txBox="1"/>
          <p:nvPr/>
        </p:nvSpPr>
        <p:spPr>
          <a:xfrm>
            <a:off x="5157216" y="5646214"/>
            <a:ext cx="4175841" cy="369332"/>
          </a:xfrm>
          <a:prstGeom prst="rect">
            <a:avLst/>
          </a:prstGeom>
          <a:noFill/>
        </p:spPr>
        <p:txBody>
          <a:bodyPr wrap="square">
            <a:spAutoFit/>
          </a:bodyPr>
          <a:lstStyle/>
          <a:p>
            <a:pPr algn="ctr"/>
            <a:r>
              <a:rPr lang="en-US" dirty="0"/>
              <a:t>https://</a:t>
            </a:r>
            <a:r>
              <a:rPr lang="en-US" dirty="0" err="1"/>
              <a:t>en.wikipedia.org</a:t>
            </a:r>
            <a:r>
              <a:rPr lang="en-US" dirty="0"/>
              <a:t>/wiki/MOSFET</a:t>
            </a:r>
          </a:p>
        </p:txBody>
      </p:sp>
      <p:grpSp>
        <p:nvGrpSpPr>
          <p:cNvPr id="19" name="Group 18" descr="See the slide notes for a description of this graph.">
            <a:extLst>
              <a:ext uri="{FF2B5EF4-FFF2-40B4-BE49-F238E27FC236}">
                <a16:creationId xmlns:a16="http://schemas.microsoft.com/office/drawing/2014/main" id="{882D25C9-F764-7968-AE31-2244B24778A5}"/>
              </a:ext>
            </a:extLst>
          </p:cNvPr>
          <p:cNvGrpSpPr/>
          <p:nvPr/>
        </p:nvGrpSpPr>
        <p:grpSpPr>
          <a:xfrm>
            <a:off x="6766560" y="2075688"/>
            <a:ext cx="3639282" cy="3378534"/>
            <a:chOff x="6766560" y="2075688"/>
            <a:chExt cx="3639282" cy="3378534"/>
          </a:xfrm>
        </p:grpSpPr>
        <p:cxnSp>
          <p:nvCxnSpPr>
            <p:cNvPr id="5" name="Straight Connector 4">
              <a:extLst>
                <a:ext uri="{FF2B5EF4-FFF2-40B4-BE49-F238E27FC236}">
                  <a16:creationId xmlns:a16="http://schemas.microsoft.com/office/drawing/2014/main" id="{A54E7A17-42B5-D802-B947-64B3AE43C1E0}"/>
                </a:ext>
              </a:extLst>
            </p:cNvPr>
            <p:cNvCxnSpPr/>
            <p:nvPr/>
          </p:nvCxnSpPr>
          <p:spPr>
            <a:xfrm>
              <a:off x="6766560" y="2075688"/>
              <a:ext cx="0" cy="2916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4C3A948-9A35-527E-0329-303AF1C48D58}"/>
                </a:ext>
              </a:extLst>
            </p:cNvPr>
            <p:cNvCxnSpPr>
              <a:cxnSpLocks/>
            </p:cNvCxnSpPr>
            <p:nvPr/>
          </p:nvCxnSpPr>
          <p:spPr>
            <a:xfrm>
              <a:off x="6766560" y="4992624"/>
              <a:ext cx="36392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9">
              <a:extLst>
                <a:ext uri="{FF2B5EF4-FFF2-40B4-BE49-F238E27FC236}">
                  <a16:creationId xmlns:a16="http://schemas.microsoft.com/office/drawing/2014/main" id="{1858E149-87C3-959E-2F0D-8E040A89B3E6}"/>
                </a:ext>
              </a:extLst>
            </p:cNvPr>
            <p:cNvSpPr/>
            <p:nvPr/>
          </p:nvSpPr>
          <p:spPr>
            <a:xfrm>
              <a:off x="6885431" y="2373713"/>
              <a:ext cx="3520411" cy="2472407"/>
            </a:xfrm>
            <a:custGeom>
              <a:avLst/>
              <a:gdLst>
                <a:gd name="connsiteX0" fmla="*/ 0 w 3136392"/>
                <a:gd name="connsiteY0" fmla="*/ 2311176 h 2480509"/>
                <a:gd name="connsiteX1" fmla="*/ 1463040 w 3136392"/>
                <a:gd name="connsiteY1" fmla="*/ 2274600 h 2480509"/>
                <a:gd name="connsiteX2" fmla="*/ 1801368 w 3136392"/>
                <a:gd name="connsiteY2" fmla="*/ 262920 h 2480509"/>
                <a:gd name="connsiteX3" fmla="*/ 3136392 w 3136392"/>
                <a:gd name="connsiteY3" fmla="*/ 6888 h 2480509"/>
                <a:gd name="connsiteX0" fmla="*/ 0 w 3136392"/>
                <a:gd name="connsiteY0" fmla="*/ 2311176 h 2377760"/>
                <a:gd name="connsiteX1" fmla="*/ 1472184 w 3136392"/>
                <a:gd name="connsiteY1" fmla="*/ 2009424 h 2377760"/>
                <a:gd name="connsiteX2" fmla="*/ 1801368 w 3136392"/>
                <a:gd name="connsiteY2" fmla="*/ 262920 h 2377760"/>
                <a:gd name="connsiteX3" fmla="*/ 3136392 w 3136392"/>
                <a:gd name="connsiteY3" fmla="*/ 6888 h 2377760"/>
                <a:gd name="connsiteX0" fmla="*/ 0 w 3136392"/>
                <a:gd name="connsiteY0" fmla="*/ 2430048 h 2480048"/>
                <a:gd name="connsiteX1" fmla="*/ 1472184 w 3136392"/>
                <a:gd name="connsiteY1" fmla="*/ 2009424 h 2480048"/>
                <a:gd name="connsiteX2" fmla="*/ 1801368 w 3136392"/>
                <a:gd name="connsiteY2" fmla="*/ 262920 h 2480048"/>
                <a:gd name="connsiteX3" fmla="*/ 3136392 w 3136392"/>
                <a:gd name="connsiteY3" fmla="*/ 6888 h 2480048"/>
                <a:gd name="connsiteX0" fmla="*/ 0 w 3136392"/>
                <a:gd name="connsiteY0" fmla="*/ 2430048 h 2475723"/>
                <a:gd name="connsiteX1" fmla="*/ 999685 w 3136392"/>
                <a:gd name="connsiteY1" fmla="*/ 1972848 h 2475723"/>
                <a:gd name="connsiteX2" fmla="*/ 1801368 w 3136392"/>
                <a:gd name="connsiteY2" fmla="*/ 262920 h 2475723"/>
                <a:gd name="connsiteX3" fmla="*/ 3136392 w 3136392"/>
                <a:gd name="connsiteY3" fmla="*/ 6888 h 2475723"/>
                <a:gd name="connsiteX0" fmla="*/ 0 w 3136392"/>
                <a:gd name="connsiteY0" fmla="*/ 2426886 h 2472408"/>
                <a:gd name="connsiteX1" fmla="*/ 999685 w 3136392"/>
                <a:gd name="connsiteY1" fmla="*/ 1969686 h 2472408"/>
                <a:gd name="connsiteX2" fmla="*/ 1296283 w 3136392"/>
                <a:gd name="connsiteY2" fmla="*/ 268902 h 2472408"/>
                <a:gd name="connsiteX3" fmla="*/ 3136392 w 3136392"/>
                <a:gd name="connsiteY3" fmla="*/ 3726 h 2472408"/>
              </a:gdLst>
              <a:ahLst/>
              <a:cxnLst>
                <a:cxn ang="0">
                  <a:pos x="connsiteX0" y="connsiteY0"/>
                </a:cxn>
                <a:cxn ang="0">
                  <a:pos x="connsiteX1" y="connsiteY1"/>
                </a:cxn>
                <a:cxn ang="0">
                  <a:pos x="connsiteX2" y="connsiteY2"/>
                </a:cxn>
                <a:cxn ang="0">
                  <a:pos x="connsiteX3" y="connsiteY3"/>
                </a:cxn>
              </a:cxnLst>
              <a:rect l="l" t="t" r="r" b="b"/>
              <a:pathLst>
                <a:path w="3136392" h="2472408">
                  <a:moveTo>
                    <a:pt x="0" y="2426886"/>
                  </a:moveTo>
                  <a:cubicBezTo>
                    <a:pt x="581406" y="2579286"/>
                    <a:pt x="783638" y="2329350"/>
                    <a:pt x="999685" y="1969686"/>
                  </a:cubicBezTo>
                  <a:cubicBezTo>
                    <a:pt x="1215732" y="1610022"/>
                    <a:pt x="1017391" y="646854"/>
                    <a:pt x="1296283" y="268902"/>
                  </a:cubicBezTo>
                  <a:cubicBezTo>
                    <a:pt x="1575175" y="-109050"/>
                    <a:pt x="2889504" y="31158"/>
                    <a:pt x="3136392" y="3726"/>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BE5B6EE-5EB4-43BC-F930-77EF83654698}"/>
                </a:ext>
              </a:extLst>
            </p:cNvPr>
            <p:cNvSpPr txBox="1"/>
            <p:nvPr/>
          </p:nvSpPr>
          <p:spPr>
            <a:xfrm>
              <a:off x="8121293" y="5084890"/>
              <a:ext cx="1441420" cy="369332"/>
            </a:xfrm>
            <a:prstGeom prst="rect">
              <a:avLst/>
            </a:prstGeom>
            <a:noFill/>
          </p:spPr>
          <p:txBody>
            <a:bodyPr wrap="none" rtlCol="0">
              <a:spAutoFit/>
            </a:bodyPr>
            <a:lstStyle/>
            <a:p>
              <a:r>
                <a:rPr lang="en-US" dirty="0"/>
                <a:t>Input Voltage</a:t>
              </a:r>
            </a:p>
          </p:txBody>
        </p:sp>
        <p:sp>
          <p:nvSpPr>
            <p:cNvPr id="54" name="Freeform 53">
              <a:extLst>
                <a:ext uri="{FF2B5EF4-FFF2-40B4-BE49-F238E27FC236}">
                  <a16:creationId xmlns:a16="http://schemas.microsoft.com/office/drawing/2014/main" id="{EE5D1195-0F35-C0B7-C962-C90DE57557EE}"/>
                </a:ext>
              </a:extLst>
            </p:cNvPr>
            <p:cNvSpPr/>
            <p:nvPr/>
          </p:nvSpPr>
          <p:spPr>
            <a:xfrm flipV="1">
              <a:off x="6876237" y="2319353"/>
              <a:ext cx="3520411" cy="2506519"/>
            </a:xfrm>
            <a:custGeom>
              <a:avLst/>
              <a:gdLst>
                <a:gd name="connsiteX0" fmla="*/ 0 w 3136392"/>
                <a:gd name="connsiteY0" fmla="*/ 2311176 h 2480509"/>
                <a:gd name="connsiteX1" fmla="*/ 1463040 w 3136392"/>
                <a:gd name="connsiteY1" fmla="*/ 2274600 h 2480509"/>
                <a:gd name="connsiteX2" fmla="*/ 1801368 w 3136392"/>
                <a:gd name="connsiteY2" fmla="*/ 262920 h 2480509"/>
                <a:gd name="connsiteX3" fmla="*/ 3136392 w 3136392"/>
                <a:gd name="connsiteY3" fmla="*/ 6888 h 2480509"/>
                <a:gd name="connsiteX0" fmla="*/ 0 w 3136392"/>
                <a:gd name="connsiteY0" fmla="*/ 2311176 h 2377760"/>
                <a:gd name="connsiteX1" fmla="*/ 1472184 w 3136392"/>
                <a:gd name="connsiteY1" fmla="*/ 2009424 h 2377760"/>
                <a:gd name="connsiteX2" fmla="*/ 1801368 w 3136392"/>
                <a:gd name="connsiteY2" fmla="*/ 262920 h 2377760"/>
                <a:gd name="connsiteX3" fmla="*/ 3136392 w 3136392"/>
                <a:gd name="connsiteY3" fmla="*/ 6888 h 2377760"/>
                <a:gd name="connsiteX0" fmla="*/ 0 w 3136392"/>
                <a:gd name="connsiteY0" fmla="*/ 2430048 h 2480048"/>
                <a:gd name="connsiteX1" fmla="*/ 1472184 w 3136392"/>
                <a:gd name="connsiteY1" fmla="*/ 2009424 h 2480048"/>
                <a:gd name="connsiteX2" fmla="*/ 1801368 w 3136392"/>
                <a:gd name="connsiteY2" fmla="*/ 262920 h 2480048"/>
                <a:gd name="connsiteX3" fmla="*/ 3136392 w 3136392"/>
                <a:gd name="connsiteY3" fmla="*/ 6888 h 2480048"/>
                <a:gd name="connsiteX0" fmla="*/ 0 w 3136392"/>
                <a:gd name="connsiteY0" fmla="*/ 2430048 h 2475723"/>
                <a:gd name="connsiteX1" fmla="*/ 999685 w 3136392"/>
                <a:gd name="connsiteY1" fmla="*/ 1972848 h 2475723"/>
                <a:gd name="connsiteX2" fmla="*/ 1801368 w 3136392"/>
                <a:gd name="connsiteY2" fmla="*/ 262920 h 2475723"/>
                <a:gd name="connsiteX3" fmla="*/ 3136392 w 3136392"/>
                <a:gd name="connsiteY3" fmla="*/ 6888 h 2475723"/>
                <a:gd name="connsiteX0" fmla="*/ 0 w 3136392"/>
                <a:gd name="connsiteY0" fmla="*/ 2426886 h 2472408"/>
                <a:gd name="connsiteX1" fmla="*/ 999685 w 3136392"/>
                <a:gd name="connsiteY1" fmla="*/ 1969686 h 2472408"/>
                <a:gd name="connsiteX2" fmla="*/ 1296283 w 3136392"/>
                <a:gd name="connsiteY2" fmla="*/ 268902 h 2472408"/>
                <a:gd name="connsiteX3" fmla="*/ 3136392 w 3136392"/>
                <a:gd name="connsiteY3" fmla="*/ 3726 h 2472408"/>
                <a:gd name="connsiteX0" fmla="*/ 0 w 3136392"/>
                <a:gd name="connsiteY0" fmla="*/ 2423160 h 2468156"/>
                <a:gd name="connsiteX1" fmla="*/ 999685 w 3136392"/>
                <a:gd name="connsiteY1" fmla="*/ 1965960 h 2468156"/>
                <a:gd name="connsiteX2" fmla="*/ 2035155 w 3136392"/>
                <a:gd name="connsiteY2" fmla="*/ 297073 h 2468156"/>
                <a:gd name="connsiteX3" fmla="*/ 3136392 w 3136392"/>
                <a:gd name="connsiteY3" fmla="*/ 0 h 2468156"/>
                <a:gd name="connsiteX0" fmla="*/ 0 w 3136392"/>
                <a:gd name="connsiteY0" fmla="*/ 2423160 h 2474519"/>
                <a:gd name="connsiteX1" fmla="*/ 1757502 w 3136392"/>
                <a:gd name="connsiteY1" fmla="*/ 2019123 h 2474519"/>
                <a:gd name="connsiteX2" fmla="*/ 2035155 w 3136392"/>
                <a:gd name="connsiteY2" fmla="*/ 297073 h 2474519"/>
                <a:gd name="connsiteX3" fmla="*/ 3136392 w 3136392"/>
                <a:gd name="connsiteY3" fmla="*/ 0 h 2474519"/>
                <a:gd name="connsiteX0" fmla="*/ 0 w 3136392"/>
                <a:gd name="connsiteY0" fmla="*/ 2423160 h 2506520"/>
                <a:gd name="connsiteX1" fmla="*/ 1871175 w 3136392"/>
                <a:gd name="connsiteY1" fmla="*/ 2178612 h 2506520"/>
                <a:gd name="connsiteX2" fmla="*/ 2035155 w 3136392"/>
                <a:gd name="connsiteY2" fmla="*/ 297073 h 2506520"/>
                <a:gd name="connsiteX3" fmla="*/ 3136392 w 3136392"/>
                <a:gd name="connsiteY3" fmla="*/ 0 h 2506520"/>
              </a:gdLst>
              <a:ahLst/>
              <a:cxnLst>
                <a:cxn ang="0">
                  <a:pos x="connsiteX0" y="connsiteY0"/>
                </a:cxn>
                <a:cxn ang="0">
                  <a:pos x="connsiteX1" y="connsiteY1"/>
                </a:cxn>
                <a:cxn ang="0">
                  <a:pos x="connsiteX2" y="connsiteY2"/>
                </a:cxn>
                <a:cxn ang="0">
                  <a:pos x="connsiteX3" y="connsiteY3"/>
                </a:cxn>
              </a:cxnLst>
              <a:rect l="l" t="t" r="r" b="b"/>
              <a:pathLst>
                <a:path w="3136392" h="2506520">
                  <a:moveTo>
                    <a:pt x="0" y="2423160"/>
                  </a:moveTo>
                  <a:cubicBezTo>
                    <a:pt x="581406" y="2575560"/>
                    <a:pt x="1531983" y="2532960"/>
                    <a:pt x="1871175" y="2178612"/>
                  </a:cubicBezTo>
                  <a:cubicBezTo>
                    <a:pt x="2210367" y="1824264"/>
                    <a:pt x="1756263" y="675025"/>
                    <a:pt x="2035155" y="297073"/>
                  </a:cubicBezTo>
                  <a:cubicBezTo>
                    <a:pt x="2314047" y="-80879"/>
                    <a:pt x="2889504" y="27432"/>
                    <a:pt x="3136392" y="0"/>
                  </a:cubicBezTo>
                </a:path>
              </a:pathLst>
            </a:cu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Brace 14">
              <a:extLst>
                <a:ext uri="{FF2B5EF4-FFF2-40B4-BE49-F238E27FC236}">
                  <a16:creationId xmlns:a16="http://schemas.microsoft.com/office/drawing/2014/main" id="{38239C94-2FA6-2702-5321-2BDA1EA9F0DC}"/>
                </a:ext>
              </a:extLst>
            </p:cNvPr>
            <p:cNvSpPr/>
            <p:nvPr/>
          </p:nvSpPr>
          <p:spPr>
            <a:xfrm rot="16200000">
              <a:off x="8146121" y="1945303"/>
              <a:ext cx="137160" cy="48463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a:extLst>
                <a:ext uri="{FF2B5EF4-FFF2-40B4-BE49-F238E27FC236}">
                  <a16:creationId xmlns:a16="http://schemas.microsoft.com/office/drawing/2014/main" id="{369D8B93-85BA-FDA3-44B8-B4311AB068E0}"/>
                </a:ext>
              </a:extLst>
            </p:cNvPr>
            <p:cNvSpPr/>
            <p:nvPr/>
          </p:nvSpPr>
          <p:spPr>
            <a:xfrm rot="16200000">
              <a:off x="8982812" y="1951459"/>
              <a:ext cx="137160" cy="484632"/>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grpSp>
      <p:sp>
        <p:nvSpPr>
          <p:cNvPr id="22" name="TextBox 21">
            <a:extLst>
              <a:ext uri="{FF2B5EF4-FFF2-40B4-BE49-F238E27FC236}">
                <a16:creationId xmlns:a16="http://schemas.microsoft.com/office/drawing/2014/main" id="{66C68016-DEF3-CB55-B1AA-C8A45440980A}"/>
              </a:ext>
            </a:extLst>
          </p:cNvPr>
          <p:cNvSpPr txBox="1"/>
          <p:nvPr/>
        </p:nvSpPr>
        <p:spPr>
          <a:xfrm>
            <a:off x="8144206" y="1729459"/>
            <a:ext cx="1106585" cy="369332"/>
          </a:xfrm>
          <a:prstGeom prst="rect">
            <a:avLst/>
          </a:prstGeom>
          <a:noFill/>
        </p:spPr>
        <p:txBody>
          <a:bodyPr wrap="none" rtlCol="0">
            <a:spAutoFit/>
          </a:bodyPr>
          <a:lstStyle/>
          <a:p>
            <a:r>
              <a:rPr lang="en-US" dirty="0"/>
              <a:t>Transition</a:t>
            </a:r>
          </a:p>
        </p:txBody>
      </p:sp>
    </p:spTree>
    <p:extLst>
      <p:ext uri="{BB962C8B-B14F-4D97-AF65-F5344CB8AC3E}">
        <p14:creationId xmlns:p14="http://schemas.microsoft.com/office/powerpoint/2010/main" val="2611815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CA20B-F45D-333E-76CA-1264A3F54F7C}"/>
              </a:ext>
            </a:extLst>
          </p:cNvPr>
          <p:cNvSpPr>
            <a:spLocks noGrp="1"/>
          </p:cNvSpPr>
          <p:nvPr>
            <p:ph type="title"/>
          </p:nvPr>
        </p:nvSpPr>
        <p:spPr/>
        <p:txBody>
          <a:bodyPr/>
          <a:lstStyle/>
          <a:p>
            <a:r>
              <a:rPr lang="en-US" dirty="0"/>
              <a:t>We use transistors to implement "gates"</a:t>
            </a:r>
          </a:p>
        </p:txBody>
      </p:sp>
      <p:sp>
        <p:nvSpPr>
          <p:cNvPr id="3" name="Content Placeholder 2">
            <a:extLst>
              <a:ext uri="{FF2B5EF4-FFF2-40B4-BE49-F238E27FC236}">
                <a16:creationId xmlns:a16="http://schemas.microsoft.com/office/drawing/2014/main" id="{2DFF8340-A31F-8E19-83A3-CB2005E5C07F}"/>
              </a:ext>
            </a:extLst>
          </p:cNvPr>
          <p:cNvSpPr>
            <a:spLocks noGrp="1"/>
          </p:cNvSpPr>
          <p:nvPr>
            <p:ph idx="1"/>
          </p:nvPr>
        </p:nvSpPr>
        <p:spPr>
          <a:xfrm>
            <a:off x="838200" y="1825625"/>
            <a:ext cx="6366468" cy="4351338"/>
          </a:xfrm>
        </p:spPr>
        <p:txBody>
          <a:bodyPr>
            <a:normAutofit/>
          </a:bodyPr>
          <a:lstStyle/>
          <a:p>
            <a:r>
              <a:rPr lang="en-US" dirty="0"/>
              <a:t>When we build digital logic we think in terms of abstractions that we call "gates"</a:t>
            </a:r>
          </a:p>
          <a:p>
            <a:r>
              <a:rPr lang="en-US" dirty="0"/>
              <a:t>Gates let us think about in 1's and 0's instead of voltages</a:t>
            </a:r>
          </a:p>
          <a:p>
            <a:r>
              <a:rPr lang="en-US" dirty="0"/>
              <a:t>The simplest gate is a "not" gate where the output is the opposite of the input</a:t>
            </a:r>
          </a:p>
          <a:p>
            <a:r>
              <a:rPr lang="en-US" dirty="0"/>
              <a:t>It demonstrates a circuit that reacts – like a simple "if" statement</a:t>
            </a:r>
          </a:p>
          <a:p>
            <a:r>
              <a:rPr lang="en-US" dirty="0"/>
              <a:t>We will build more complex logic circuits</a:t>
            </a:r>
          </a:p>
          <a:p>
            <a:endParaRPr lang="en-US" dirty="0"/>
          </a:p>
        </p:txBody>
      </p:sp>
      <p:pic>
        <p:nvPicPr>
          <p:cNvPr id="5" name="Picture 4" descr="A logical Not symbol.">
            <a:extLst>
              <a:ext uri="{FF2B5EF4-FFF2-40B4-BE49-F238E27FC236}">
                <a16:creationId xmlns:a16="http://schemas.microsoft.com/office/drawing/2014/main" id="{2087AEBF-5040-8174-9BF1-B74BCD3204CE}"/>
              </a:ext>
            </a:extLst>
          </p:cNvPr>
          <p:cNvPicPr>
            <a:picLocks noChangeAspect="1"/>
          </p:cNvPicPr>
          <p:nvPr/>
        </p:nvPicPr>
        <p:blipFill>
          <a:blip r:embed="rId2"/>
          <a:stretch>
            <a:fillRect/>
          </a:stretch>
        </p:blipFill>
        <p:spPr>
          <a:xfrm>
            <a:off x="8028634" y="1690689"/>
            <a:ext cx="3486778" cy="1255240"/>
          </a:xfrm>
          <a:prstGeom prst="rect">
            <a:avLst/>
          </a:prstGeom>
        </p:spPr>
      </p:pic>
      <p:graphicFrame>
        <p:nvGraphicFramePr>
          <p:cNvPr id="6" name="Table 5">
            <a:extLst>
              <a:ext uri="{FF2B5EF4-FFF2-40B4-BE49-F238E27FC236}">
                <a16:creationId xmlns:a16="http://schemas.microsoft.com/office/drawing/2014/main" id="{880131AB-DA3E-C7BB-9B9B-6748D78A3622}"/>
              </a:ext>
            </a:extLst>
          </p:cNvPr>
          <p:cNvGraphicFramePr>
            <a:graphicFrameLocks noGrp="1"/>
          </p:cNvGraphicFramePr>
          <p:nvPr>
            <p:extLst>
              <p:ext uri="{D42A27DB-BD31-4B8C-83A1-F6EECF244321}">
                <p14:modId xmlns:p14="http://schemas.microsoft.com/office/powerpoint/2010/main" val="4204216143"/>
              </p:ext>
            </p:extLst>
          </p:nvPr>
        </p:nvGraphicFramePr>
        <p:xfrm>
          <a:off x="8171544" y="3593493"/>
          <a:ext cx="2891692" cy="1255239"/>
        </p:xfrm>
        <a:graphic>
          <a:graphicData uri="http://schemas.openxmlformats.org/drawingml/2006/table">
            <a:tbl>
              <a:tblPr firstRow="1" bandRow="1">
                <a:tableStyleId>{5C22544A-7EE6-4342-B048-85BDC9FD1C3A}</a:tableStyleId>
              </a:tblPr>
              <a:tblGrid>
                <a:gridCol w="1445846">
                  <a:extLst>
                    <a:ext uri="{9D8B030D-6E8A-4147-A177-3AD203B41FA5}">
                      <a16:colId xmlns:a16="http://schemas.microsoft.com/office/drawing/2014/main" val="434005091"/>
                    </a:ext>
                  </a:extLst>
                </a:gridCol>
                <a:gridCol w="1445846">
                  <a:extLst>
                    <a:ext uri="{9D8B030D-6E8A-4147-A177-3AD203B41FA5}">
                      <a16:colId xmlns:a16="http://schemas.microsoft.com/office/drawing/2014/main" val="1017842541"/>
                    </a:ext>
                  </a:extLst>
                </a:gridCol>
              </a:tblGrid>
              <a:tr h="418413">
                <a:tc>
                  <a:txBody>
                    <a:bodyPr/>
                    <a:lstStyle/>
                    <a:p>
                      <a:pPr algn="ctr"/>
                      <a:r>
                        <a:rPr lang="en-US" dirty="0"/>
                        <a:t>Input</a:t>
                      </a:r>
                    </a:p>
                  </a:txBody>
                  <a:tcPr/>
                </a:tc>
                <a:tc>
                  <a:txBody>
                    <a:bodyPr/>
                    <a:lstStyle/>
                    <a:p>
                      <a:pPr algn="ctr"/>
                      <a:r>
                        <a:rPr lang="en-US" dirty="0"/>
                        <a:t>Output</a:t>
                      </a:r>
                    </a:p>
                  </a:txBody>
                  <a:tcPr/>
                </a:tc>
                <a:extLst>
                  <a:ext uri="{0D108BD9-81ED-4DB2-BD59-A6C34878D82A}">
                    <a16:rowId xmlns:a16="http://schemas.microsoft.com/office/drawing/2014/main" val="1893480945"/>
                  </a:ext>
                </a:extLst>
              </a:tr>
              <a:tr h="418413">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456066162"/>
                  </a:ext>
                </a:extLst>
              </a:tr>
              <a:tr h="418413">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2640376286"/>
                  </a:ext>
                </a:extLst>
              </a:tr>
            </a:tbl>
          </a:graphicData>
        </a:graphic>
      </p:graphicFrame>
      <p:sp>
        <p:nvSpPr>
          <p:cNvPr id="4" name="TextBox 3">
            <a:extLst>
              <a:ext uri="{FF2B5EF4-FFF2-40B4-BE49-F238E27FC236}">
                <a16:creationId xmlns:a16="http://schemas.microsoft.com/office/drawing/2014/main" id="{FC79DBCD-9B0A-5DAA-FF6C-944E0BC840A3}"/>
              </a:ext>
            </a:extLst>
          </p:cNvPr>
          <p:cNvSpPr txBox="1"/>
          <p:nvPr/>
        </p:nvSpPr>
        <p:spPr>
          <a:xfrm>
            <a:off x="7483751" y="5496296"/>
            <a:ext cx="4708250" cy="338554"/>
          </a:xfrm>
          <a:prstGeom prst="rect">
            <a:avLst/>
          </a:prstGeom>
          <a:noFill/>
        </p:spPr>
        <p:txBody>
          <a:bodyPr wrap="square">
            <a:spAutoFit/>
          </a:bodyPr>
          <a:lstStyle/>
          <a:p>
            <a:r>
              <a:rPr lang="en-US" sz="1600" dirty="0"/>
              <a:t>https://</a:t>
            </a:r>
            <a:r>
              <a:rPr lang="en-US" sz="1600" dirty="0" err="1"/>
              <a:t>en.wikipedia.org</a:t>
            </a:r>
            <a:r>
              <a:rPr lang="en-US" sz="1600" dirty="0"/>
              <a:t>/wiki/Inverter_(</a:t>
            </a:r>
            <a:r>
              <a:rPr lang="en-US" sz="1600" dirty="0" err="1"/>
              <a:t>logic_gate</a:t>
            </a:r>
            <a:r>
              <a:rPr lang="en-US" sz="1600" dirty="0"/>
              <a:t>)</a:t>
            </a:r>
          </a:p>
        </p:txBody>
      </p:sp>
    </p:spTree>
    <p:extLst>
      <p:ext uri="{BB962C8B-B14F-4D97-AF65-F5344CB8AC3E}">
        <p14:creationId xmlns:p14="http://schemas.microsoft.com/office/powerpoint/2010/main" val="1244467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0217-D87A-E330-093E-404344863C8D}"/>
              </a:ext>
            </a:extLst>
          </p:cNvPr>
          <p:cNvSpPr>
            <a:spLocks noGrp="1"/>
          </p:cNvSpPr>
          <p:nvPr>
            <p:ph type="title"/>
          </p:nvPr>
        </p:nvSpPr>
        <p:spPr/>
        <p:txBody>
          <a:bodyPr/>
          <a:lstStyle/>
          <a:p>
            <a:r>
              <a:rPr lang="en-US" dirty="0"/>
              <a:t>Not gates over time..</a:t>
            </a:r>
          </a:p>
        </p:txBody>
      </p:sp>
      <p:sp>
        <p:nvSpPr>
          <p:cNvPr id="3" name="Content Placeholder 2">
            <a:extLst>
              <a:ext uri="{FF2B5EF4-FFF2-40B4-BE49-F238E27FC236}">
                <a16:creationId xmlns:a16="http://schemas.microsoft.com/office/drawing/2014/main" id="{AEFFE1DF-FF7E-1FD9-EA0B-269E45B62A47}"/>
              </a:ext>
            </a:extLst>
          </p:cNvPr>
          <p:cNvSpPr>
            <a:spLocks noGrp="1"/>
          </p:cNvSpPr>
          <p:nvPr>
            <p:ph idx="1"/>
          </p:nvPr>
        </p:nvSpPr>
        <p:spPr>
          <a:xfrm>
            <a:off x="838200" y="1825625"/>
            <a:ext cx="3624954" cy="4351338"/>
          </a:xfrm>
        </p:spPr>
        <p:txBody>
          <a:bodyPr>
            <a:normAutofit lnSpcReduction="10000"/>
          </a:bodyPr>
          <a:lstStyle/>
          <a:p>
            <a:r>
              <a:rPr lang="en-US" dirty="0"/>
              <a:t>NMOS transistors were available much earlier than PMOS</a:t>
            </a:r>
          </a:p>
          <a:p>
            <a:pPr lvl="1"/>
            <a:r>
              <a:rPr lang="en-US" dirty="0"/>
              <a:t>Power hungry</a:t>
            </a:r>
          </a:p>
          <a:p>
            <a:pPr lvl="1"/>
            <a:r>
              <a:rPr lang="en-US" dirty="0"/>
              <a:t>Lots of heat</a:t>
            </a:r>
          </a:p>
          <a:p>
            <a:r>
              <a:rPr lang="en-US" dirty="0"/>
              <a:t>NMOS + PMOS</a:t>
            </a:r>
          </a:p>
          <a:p>
            <a:pPr lvl="1"/>
            <a:r>
              <a:rPr lang="en-US" dirty="0"/>
              <a:t>Reduced power</a:t>
            </a:r>
          </a:p>
          <a:p>
            <a:pPr lvl="1"/>
            <a:r>
              <a:rPr lang="en-US" dirty="0"/>
              <a:t>Reduced heat</a:t>
            </a:r>
          </a:p>
          <a:p>
            <a:r>
              <a:rPr lang="en-US" dirty="0"/>
              <a:t>Power and heat greatly affect chip density</a:t>
            </a:r>
          </a:p>
        </p:txBody>
      </p:sp>
      <p:pic>
        <p:nvPicPr>
          <p:cNvPr id="4" name="Picture 3" descr="A logical Not symbol.">
            <a:extLst>
              <a:ext uri="{FF2B5EF4-FFF2-40B4-BE49-F238E27FC236}">
                <a16:creationId xmlns:a16="http://schemas.microsoft.com/office/drawing/2014/main" id="{AC57A089-CC89-3CA4-63E6-880FD26DB725}"/>
              </a:ext>
            </a:extLst>
          </p:cNvPr>
          <p:cNvPicPr>
            <a:picLocks noChangeAspect="1"/>
          </p:cNvPicPr>
          <p:nvPr/>
        </p:nvPicPr>
        <p:blipFill>
          <a:blip r:embed="rId2"/>
          <a:stretch>
            <a:fillRect/>
          </a:stretch>
        </p:blipFill>
        <p:spPr>
          <a:xfrm>
            <a:off x="7867022" y="283919"/>
            <a:ext cx="3486778" cy="1255240"/>
          </a:xfrm>
          <a:prstGeom prst="rect">
            <a:avLst/>
          </a:prstGeom>
        </p:spPr>
      </p:pic>
      <p:grpSp>
        <p:nvGrpSpPr>
          <p:cNvPr id="17" name="Group 16" descr="A diagram of a CMOS Not gate using a NMOS and PMOS transistor and no resistor is needed.">
            <a:extLst>
              <a:ext uri="{FF2B5EF4-FFF2-40B4-BE49-F238E27FC236}">
                <a16:creationId xmlns:a16="http://schemas.microsoft.com/office/drawing/2014/main" id="{60B54E68-3183-8445-C207-1C267382CA3B}"/>
              </a:ext>
            </a:extLst>
          </p:cNvPr>
          <p:cNvGrpSpPr/>
          <p:nvPr/>
        </p:nvGrpSpPr>
        <p:grpSpPr>
          <a:xfrm>
            <a:off x="8427974" y="2016474"/>
            <a:ext cx="3233043" cy="3401940"/>
            <a:chOff x="7742174" y="2118074"/>
            <a:chExt cx="3233043" cy="3401940"/>
          </a:xfrm>
        </p:grpSpPr>
        <p:pic>
          <p:nvPicPr>
            <p:cNvPr id="5" name="Picture 4" descr="A diagram of a Not gate implemented with two transistors using CMOS.  The input is connected to the gate of a PMOS and NMOS transistors. If the input is 0, the PMOS transister opened and the NMPS transistor closed so VCC is connected to the output.  the output is 1 because the PMOS transister is closed and the voltage to goes to output.   If the input is 1, the PMOS transistor closes and the NMOS transistor opens and ground is connected ot the output.">
              <a:extLst>
                <a:ext uri="{FF2B5EF4-FFF2-40B4-BE49-F238E27FC236}">
                  <a16:creationId xmlns:a16="http://schemas.microsoft.com/office/drawing/2014/main" id="{60D95DC3-9B41-54B9-AC32-F123BFC24127}"/>
                </a:ext>
              </a:extLst>
            </p:cNvPr>
            <p:cNvPicPr>
              <a:picLocks noChangeAspect="1"/>
            </p:cNvPicPr>
            <p:nvPr/>
          </p:nvPicPr>
          <p:blipFill>
            <a:blip r:embed="rId3"/>
            <a:srcRect l="19468" r="21660" b="15929"/>
            <a:stretch/>
          </p:blipFill>
          <p:spPr>
            <a:xfrm>
              <a:off x="8331201" y="2118074"/>
              <a:ext cx="1949596" cy="3101626"/>
            </a:xfrm>
            <a:prstGeom prst="rect">
              <a:avLst/>
            </a:prstGeom>
          </p:spPr>
        </p:pic>
        <p:sp>
          <p:nvSpPr>
            <p:cNvPr id="11" name="TextBox 10">
              <a:extLst>
                <a:ext uri="{FF2B5EF4-FFF2-40B4-BE49-F238E27FC236}">
                  <a16:creationId xmlns:a16="http://schemas.microsoft.com/office/drawing/2014/main" id="{3B51165D-B18D-7EF0-7797-1035F3FEC95F}"/>
                </a:ext>
              </a:extLst>
            </p:cNvPr>
            <p:cNvSpPr txBox="1"/>
            <p:nvPr/>
          </p:nvSpPr>
          <p:spPr>
            <a:xfrm>
              <a:off x="7742174" y="2249652"/>
              <a:ext cx="764825" cy="523220"/>
            </a:xfrm>
            <a:prstGeom prst="rect">
              <a:avLst/>
            </a:prstGeom>
            <a:solidFill>
              <a:schemeClr val="bg1"/>
            </a:solidFill>
          </p:spPr>
          <p:txBody>
            <a:bodyPr wrap="none" rtlCol="0">
              <a:spAutoFit/>
            </a:bodyPr>
            <a:lstStyle/>
            <a:p>
              <a:r>
                <a:rPr lang="en-US" sz="2800" dirty="0" err="1"/>
                <a:t>Vdd</a:t>
              </a:r>
              <a:endParaRPr lang="en-US" sz="2800" dirty="0"/>
            </a:p>
          </p:txBody>
        </p:sp>
        <p:sp>
          <p:nvSpPr>
            <p:cNvPr id="13" name="TextBox 12">
              <a:extLst>
                <a:ext uri="{FF2B5EF4-FFF2-40B4-BE49-F238E27FC236}">
                  <a16:creationId xmlns:a16="http://schemas.microsoft.com/office/drawing/2014/main" id="{C76FE90C-5F16-BF45-26B6-58EB6B0AA989}"/>
                </a:ext>
              </a:extLst>
            </p:cNvPr>
            <p:cNvSpPr txBox="1"/>
            <p:nvPr/>
          </p:nvSpPr>
          <p:spPr>
            <a:xfrm>
              <a:off x="10280796" y="3578010"/>
              <a:ext cx="694421" cy="523220"/>
            </a:xfrm>
            <a:prstGeom prst="rect">
              <a:avLst/>
            </a:prstGeom>
            <a:solidFill>
              <a:schemeClr val="bg1"/>
            </a:solidFill>
          </p:spPr>
          <p:txBody>
            <a:bodyPr wrap="none" rtlCol="0">
              <a:spAutoFit/>
            </a:bodyPr>
            <a:lstStyle/>
            <a:p>
              <a:r>
                <a:rPr lang="en-US" sz="2800" dirty="0"/>
                <a:t>out</a:t>
              </a:r>
            </a:p>
          </p:txBody>
        </p:sp>
        <p:sp>
          <p:nvSpPr>
            <p:cNvPr id="14" name="TextBox 13">
              <a:extLst>
                <a:ext uri="{FF2B5EF4-FFF2-40B4-BE49-F238E27FC236}">
                  <a16:creationId xmlns:a16="http://schemas.microsoft.com/office/drawing/2014/main" id="{0691E9AE-B99C-0673-838B-4F45BE2BA3A3}"/>
                </a:ext>
              </a:extLst>
            </p:cNvPr>
            <p:cNvSpPr txBox="1"/>
            <p:nvPr/>
          </p:nvSpPr>
          <p:spPr>
            <a:xfrm>
              <a:off x="7944686" y="3563214"/>
              <a:ext cx="402674" cy="523220"/>
            </a:xfrm>
            <a:prstGeom prst="rect">
              <a:avLst/>
            </a:prstGeom>
            <a:solidFill>
              <a:schemeClr val="bg1"/>
            </a:solidFill>
          </p:spPr>
          <p:txBody>
            <a:bodyPr wrap="none" rtlCol="0">
              <a:spAutoFit/>
            </a:bodyPr>
            <a:lstStyle/>
            <a:p>
              <a:r>
                <a:rPr lang="en-US" sz="2800" dirty="0"/>
                <a:t>A</a:t>
              </a:r>
            </a:p>
          </p:txBody>
        </p:sp>
        <p:sp>
          <p:nvSpPr>
            <p:cNvPr id="15" name="TextBox 14">
              <a:extLst>
                <a:ext uri="{FF2B5EF4-FFF2-40B4-BE49-F238E27FC236}">
                  <a16:creationId xmlns:a16="http://schemas.microsoft.com/office/drawing/2014/main" id="{1812F44E-7F26-AFA6-AB0F-70F0199CC85F}"/>
                </a:ext>
              </a:extLst>
            </p:cNvPr>
            <p:cNvSpPr txBox="1"/>
            <p:nvPr/>
          </p:nvSpPr>
          <p:spPr>
            <a:xfrm>
              <a:off x="9373556" y="4935239"/>
              <a:ext cx="499109" cy="584775"/>
            </a:xfrm>
            <a:prstGeom prst="rect">
              <a:avLst/>
            </a:prstGeom>
            <a:noFill/>
          </p:spPr>
          <p:txBody>
            <a:bodyPr wrap="square" rtlCol="0">
              <a:spAutoFit/>
            </a:bodyPr>
            <a:lstStyle/>
            <a:p>
              <a:r>
                <a:rPr lang="en-US" sz="3200" dirty="0"/>
                <a:t>⏚</a:t>
              </a:r>
            </a:p>
          </p:txBody>
        </p:sp>
      </p:grpSp>
      <p:grpSp>
        <p:nvGrpSpPr>
          <p:cNvPr id="19" name="Group 18" descr="A diagram of a NOT gate using a single NMOS transistor with a resistor.">
            <a:extLst>
              <a:ext uri="{FF2B5EF4-FFF2-40B4-BE49-F238E27FC236}">
                <a16:creationId xmlns:a16="http://schemas.microsoft.com/office/drawing/2014/main" id="{6867A5DF-ACD0-C6B8-1E3F-7D0B02607FFF}"/>
              </a:ext>
            </a:extLst>
          </p:cNvPr>
          <p:cNvGrpSpPr/>
          <p:nvPr/>
        </p:nvGrpSpPr>
        <p:grpSpPr>
          <a:xfrm>
            <a:off x="5023686" y="2100590"/>
            <a:ext cx="2785743" cy="3284784"/>
            <a:chOff x="4871286" y="2100590"/>
            <a:chExt cx="2785743" cy="3284784"/>
          </a:xfrm>
        </p:grpSpPr>
        <p:pic>
          <p:nvPicPr>
            <p:cNvPr id="6" name="Picture 5" descr="A diagram of a Not gate implemented with a single transistor using NMOS.  The key is when the input is 1, to create the output of zero, current is drawn through a  resistor, and the output is shorted to ground.">
              <a:extLst>
                <a:ext uri="{FF2B5EF4-FFF2-40B4-BE49-F238E27FC236}">
                  <a16:creationId xmlns:a16="http://schemas.microsoft.com/office/drawing/2014/main" id="{F12DE4C7-740D-67F8-18DE-3BB80189BF52}"/>
                </a:ext>
              </a:extLst>
            </p:cNvPr>
            <p:cNvPicPr>
              <a:picLocks noChangeAspect="1"/>
            </p:cNvPicPr>
            <p:nvPr/>
          </p:nvPicPr>
          <p:blipFill>
            <a:blip r:embed="rId4"/>
            <a:srcRect t="8422" b="29088"/>
            <a:stretch/>
          </p:blipFill>
          <p:spPr>
            <a:xfrm>
              <a:off x="4890085" y="2362200"/>
              <a:ext cx="2411830" cy="2565400"/>
            </a:xfrm>
            <a:prstGeom prst="rect">
              <a:avLst/>
            </a:prstGeom>
          </p:spPr>
        </p:pic>
        <p:sp>
          <p:nvSpPr>
            <p:cNvPr id="9" name="TextBox 8">
              <a:extLst>
                <a:ext uri="{FF2B5EF4-FFF2-40B4-BE49-F238E27FC236}">
                  <a16:creationId xmlns:a16="http://schemas.microsoft.com/office/drawing/2014/main" id="{3D6C7A84-0049-EF1E-893C-A86DD2D65419}"/>
                </a:ext>
              </a:extLst>
            </p:cNvPr>
            <p:cNvSpPr txBox="1"/>
            <p:nvPr/>
          </p:nvSpPr>
          <p:spPr>
            <a:xfrm>
              <a:off x="4871286" y="4056515"/>
              <a:ext cx="402674" cy="523220"/>
            </a:xfrm>
            <a:prstGeom prst="rect">
              <a:avLst/>
            </a:prstGeom>
            <a:solidFill>
              <a:schemeClr val="bg1"/>
            </a:solidFill>
          </p:spPr>
          <p:txBody>
            <a:bodyPr wrap="none" rtlCol="0">
              <a:spAutoFit/>
            </a:bodyPr>
            <a:lstStyle/>
            <a:p>
              <a:r>
                <a:rPr lang="en-US" sz="2800" dirty="0"/>
                <a:t>A</a:t>
              </a:r>
            </a:p>
          </p:txBody>
        </p:sp>
        <p:sp>
          <p:nvSpPr>
            <p:cNvPr id="10" name="TextBox 9">
              <a:extLst>
                <a:ext uri="{FF2B5EF4-FFF2-40B4-BE49-F238E27FC236}">
                  <a16:creationId xmlns:a16="http://schemas.microsoft.com/office/drawing/2014/main" id="{2CD06720-B86C-AB36-91E4-E638381010AD}"/>
                </a:ext>
              </a:extLst>
            </p:cNvPr>
            <p:cNvSpPr txBox="1"/>
            <p:nvPr/>
          </p:nvSpPr>
          <p:spPr>
            <a:xfrm>
              <a:off x="4891547" y="2100590"/>
              <a:ext cx="764825" cy="523220"/>
            </a:xfrm>
            <a:prstGeom prst="rect">
              <a:avLst/>
            </a:prstGeom>
            <a:solidFill>
              <a:schemeClr val="bg1"/>
            </a:solidFill>
          </p:spPr>
          <p:txBody>
            <a:bodyPr wrap="none" rtlCol="0">
              <a:spAutoFit/>
            </a:bodyPr>
            <a:lstStyle/>
            <a:p>
              <a:r>
                <a:rPr lang="en-US" sz="2800" dirty="0" err="1"/>
                <a:t>Vdd</a:t>
              </a:r>
              <a:endParaRPr lang="en-US" sz="2800" dirty="0"/>
            </a:p>
          </p:txBody>
        </p:sp>
        <p:sp>
          <p:nvSpPr>
            <p:cNvPr id="12" name="TextBox 11">
              <a:extLst>
                <a:ext uri="{FF2B5EF4-FFF2-40B4-BE49-F238E27FC236}">
                  <a16:creationId xmlns:a16="http://schemas.microsoft.com/office/drawing/2014/main" id="{F47ED2EC-1475-CC69-11D8-47D058603911}"/>
                </a:ext>
              </a:extLst>
            </p:cNvPr>
            <p:cNvSpPr txBox="1"/>
            <p:nvPr/>
          </p:nvSpPr>
          <p:spPr>
            <a:xfrm>
              <a:off x="6962608" y="3334460"/>
              <a:ext cx="694421" cy="523220"/>
            </a:xfrm>
            <a:prstGeom prst="rect">
              <a:avLst/>
            </a:prstGeom>
            <a:solidFill>
              <a:schemeClr val="bg1"/>
            </a:solidFill>
          </p:spPr>
          <p:txBody>
            <a:bodyPr wrap="none" rtlCol="0">
              <a:spAutoFit/>
            </a:bodyPr>
            <a:lstStyle/>
            <a:p>
              <a:r>
                <a:rPr lang="en-US" sz="2800" dirty="0"/>
                <a:t>out</a:t>
              </a:r>
            </a:p>
          </p:txBody>
        </p:sp>
        <p:sp>
          <p:nvSpPr>
            <p:cNvPr id="16" name="TextBox 15">
              <a:extLst>
                <a:ext uri="{FF2B5EF4-FFF2-40B4-BE49-F238E27FC236}">
                  <a16:creationId xmlns:a16="http://schemas.microsoft.com/office/drawing/2014/main" id="{E7CEF8D3-B896-2958-2FB4-15D090170000}"/>
                </a:ext>
              </a:extLst>
            </p:cNvPr>
            <p:cNvSpPr txBox="1"/>
            <p:nvPr/>
          </p:nvSpPr>
          <p:spPr>
            <a:xfrm>
              <a:off x="5982814" y="4800599"/>
              <a:ext cx="499109" cy="584775"/>
            </a:xfrm>
            <a:prstGeom prst="rect">
              <a:avLst/>
            </a:prstGeom>
            <a:noFill/>
            <a:ln>
              <a:noFill/>
            </a:ln>
          </p:spPr>
          <p:txBody>
            <a:bodyPr wrap="square" rtlCol="0">
              <a:spAutoFit/>
            </a:bodyPr>
            <a:lstStyle/>
            <a:p>
              <a:r>
                <a:rPr lang="en-US" sz="3200" dirty="0"/>
                <a:t>⏚</a:t>
              </a:r>
            </a:p>
          </p:txBody>
        </p:sp>
      </p:grpSp>
      <p:sp>
        <p:nvSpPr>
          <p:cNvPr id="20" name="TextBox 19">
            <a:extLst>
              <a:ext uri="{FF2B5EF4-FFF2-40B4-BE49-F238E27FC236}">
                <a16:creationId xmlns:a16="http://schemas.microsoft.com/office/drawing/2014/main" id="{C7F41F55-5753-C164-C589-2963BDBCE56C}"/>
              </a:ext>
            </a:extLst>
          </p:cNvPr>
          <p:cNvSpPr txBox="1"/>
          <p:nvPr/>
        </p:nvSpPr>
        <p:spPr>
          <a:xfrm>
            <a:off x="5537628" y="5481588"/>
            <a:ext cx="1421543" cy="369332"/>
          </a:xfrm>
          <a:prstGeom prst="rect">
            <a:avLst/>
          </a:prstGeom>
          <a:noFill/>
        </p:spPr>
        <p:txBody>
          <a:bodyPr wrap="none" rtlCol="0">
            <a:spAutoFit/>
          </a:bodyPr>
          <a:lstStyle/>
          <a:p>
            <a:r>
              <a:rPr lang="en-US" dirty="0"/>
              <a:t>Early - NMOS</a:t>
            </a:r>
          </a:p>
        </p:txBody>
      </p:sp>
      <p:sp>
        <p:nvSpPr>
          <p:cNvPr id="21" name="TextBox 20">
            <a:extLst>
              <a:ext uri="{FF2B5EF4-FFF2-40B4-BE49-F238E27FC236}">
                <a16:creationId xmlns:a16="http://schemas.microsoft.com/office/drawing/2014/main" id="{98975BA6-8181-265A-7E4F-074404416FB6}"/>
              </a:ext>
            </a:extLst>
          </p:cNvPr>
          <p:cNvSpPr txBox="1"/>
          <p:nvPr/>
        </p:nvSpPr>
        <p:spPr>
          <a:xfrm>
            <a:off x="9459959" y="5492669"/>
            <a:ext cx="1697901" cy="369332"/>
          </a:xfrm>
          <a:prstGeom prst="rect">
            <a:avLst/>
          </a:prstGeom>
          <a:noFill/>
        </p:spPr>
        <p:txBody>
          <a:bodyPr wrap="none" rtlCol="0">
            <a:spAutoFit/>
          </a:bodyPr>
          <a:lstStyle/>
          <a:p>
            <a:r>
              <a:rPr lang="en-US" dirty="0"/>
              <a:t>Modern - CMOS</a:t>
            </a:r>
          </a:p>
        </p:txBody>
      </p:sp>
    </p:spTree>
    <p:extLst>
      <p:ext uri="{BB962C8B-B14F-4D97-AF65-F5344CB8AC3E}">
        <p14:creationId xmlns:p14="http://schemas.microsoft.com/office/powerpoint/2010/main" val="4050467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2A0EB-1A4D-5327-FC15-DF3358B6FB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F4B637C-F113-A7DF-8D3B-658536DE4886}"/>
              </a:ext>
            </a:extLst>
          </p:cNvPr>
          <p:cNvSpPr>
            <a:spLocks noGrp="1"/>
          </p:cNvSpPr>
          <p:nvPr>
            <p:ph type="title"/>
          </p:nvPr>
        </p:nvSpPr>
        <p:spPr/>
        <p:txBody>
          <a:bodyPr/>
          <a:lstStyle/>
          <a:p>
            <a:r>
              <a:rPr lang="en-US" dirty="0"/>
              <a:t>Layout a CMOS NOT Gate (Demo)</a:t>
            </a:r>
          </a:p>
        </p:txBody>
      </p:sp>
      <p:pic>
        <p:nvPicPr>
          <p:cNvPr id="3" name="Picture 2" descr="A layout of a CMOS Not gate using an NMOS and PMOS transistor.  The input is 5 volts (VCC) and the output is 0 Volts (ground)  - the layout was done using https://www.ca4e.com/cmos/&#10;">
            <a:extLst>
              <a:ext uri="{FF2B5EF4-FFF2-40B4-BE49-F238E27FC236}">
                <a16:creationId xmlns:a16="http://schemas.microsoft.com/office/drawing/2014/main" id="{0FC0E596-634C-F1B7-BADC-AC6B9B3A899A}"/>
              </a:ext>
            </a:extLst>
          </p:cNvPr>
          <p:cNvPicPr>
            <a:picLocks noChangeAspect="1"/>
          </p:cNvPicPr>
          <p:nvPr/>
        </p:nvPicPr>
        <p:blipFill>
          <a:blip r:embed="rId2"/>
          <a:stretch>
            <a:fillRect/>
          </a:stretch>
        </p:blipFill>
        <p:spPr>
          <a:xfrm>
            <a:off x="1314450" y="1690688"/>
            <a:ext cx="3365500" cy="3479800"/>
          </a:xfrm>
          <a:prstGeom prst="rect">
            <a:avLst/>
          </a:prstGeom>
        </p:spPr>
      </p:pic>
      <p:pic>
        <p:nvPicPr>
          <p:cNvPr id="7" name="Picture 6" descr="A layout of a CMOS Not gate using an NMOS and PMOS transistor.  The input is 0 volts (ground) and the output is 5 Volts (VCC)  - the layout was done using https://www.ca4e.com/cmos/&#10;">
            <a:extLst>
              <a:ext uri="{FF2B5EF4-FFF2-40B4-BE49-F238E27FC236}">
                <a16:creationId xmlns:a16="http://schemas.microsoft.com/office/drawing/2014/main" id="{09A9CCD5-6BED-F647-534A-3CF796C2034B}"/>
              </a:ext>
            </a:extLst>
          </p:cNvPr>
          <p:cNvPicPr>
            <a:picLocks noChangeAspect="1"/>
          </p:cNvPicPr>
          <p:nvPr/>
        </p:nvPicPr>
        <p:blipFill>
          <a:blip r:embed="rId3"/>
          <a:stretch>
            <a:fillRect/>
          </a:stretch>
        </p:blipFill>
        <p:spPr>
          <a:xfrm>
            <a:off x="7315200" y="1824038"/>
            <a:ext cx="3314700" cy="3327400"/>
          </a:xfrm>
          <a:prstGeom prst="rect">
            <a:avLst/>
          </a:prstGeom>
        </p:spPr>
      </p:pic>
      <p:sp>
        <p:nvSpPr>
          <p:cNvPr id="5" name="TextBox 4">
            <a:extLst>
              <a:ext uri="{FF2B5EF4-FFF2-40B4-BE49-F238E27FC236}">
                <a16:creationId xmlns:a16="http://schemas.microsoft.com/office/drawing/2014/main" id="{1D7E2BE4-CDC0-0AAA-0B52-355B9150414B}"/>
              </a:ext>
            </a:extLst>
          </p:cNvPr>
          <p:cNvSpPr txBox="1"/>
          <p:nvPr/>
        </p:nvSpPr>
        <p:spPr>
          <a:xfrm>
            <a:off x="4102100" y="4982646"/>
            <a:ext cx="3987800" cy="369332"/>
          </a:xfrm>
          <a:prstGeom prst="rect">
            <a:avLst/>
          </a:prstGeom>
          <a:noFill/>
        </p:spPr>
        <p:txBody>
          <a:bodyPr wrap="square">
            <a:spAutoFit/>
          </a:bodyPr>
          <a:lstStyle/>
          <a:p>
            <a:pPr algn="ctr"/>
            <a:r>
              <a:rPr lang="en-US" dirty="0"/>
              <a:t>https://www.ca4e.com/tools/</a:t>
            </a:r>
            <a:r>
              <a:rPr lang="en-US" dirty="0" err="1"/>
              <a:t>cmos</a:t>
            </a:r>
            <a:r>
              <a:rPr lang="en-US" dirty="0"/>
              <a:t>/</a:t>
            </a:r>
          </a:p>
        </p:txBody>
      </p:sp>
    </p:spTree>
    <p:extLst>
      <p:ext uri="{BB962C8B-B14F-4D97-AF65-F5344CB8AC3E}">
        <p14:creationId xmlns:p14="http://schemas.microsoft.com/office/powerpoint/2010/main" val="1264283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85A19D-C518-BC17-A6C6-D74E2FA79928}"/>
              </a:ext>
            </a:extLst>
          </p:cNvPr>
          <p:cNvSpPr>
            <a:spLocks noGrp="1"/>
          </p:cNvSpPr>
          <p:nvPr>
            <p:ph type="title"/>
          </p:nvPr>
        </p:nvSpPr>
        <p:spPr/>
        <p:txBody>
          <a:bodyPr/>
          <a:lstStyle/>
          <a:p>
            <a:r>
              <a:rPr lang="en-US" dirty="0"/>
              <a:t>Digital Logic</a:t>
            </a:r>
          </a:p>
        </p:txBody>
      </p:sp>
      <p:sp>
        <p:nvSpPr>
          <p:cNvPr id="5" name="Content Placeholder 4">
            <a:extLst>
              <a:ext uri="{FF2B5EF4-FFF2-40B4-BE49-F238E27FC236}">
                <a16:creationId xmlns:a16="http://schemas.microsoft.com/office/drawing/2014/main" id="{210206CE-9F8A-298D-CD08-AEE03C0A96B8}"/>
              </a:ext>
            </a:extLst>
          </p:cNvPr>
          <p:cNvSpPr>
            <a:spLocks noGrp="1"/>
          </p:cNvSpPr>
          <p:nvPr>
            <p:ph idx="1"/>
          </p:nvPr>
        </p:nvSpPr>
        <p:spPr>
          <a:xfrm>
            <a:off x="838200" y="1825625"/>
            <a:ext cx="10287000" cy="4351338"/>
          </a:xfrm>
        </p:spPr>
        <p:txBody>
          <a:bodyPr/>
          <a:lstStyle/>
          <a:p>
            <a:r>
              <a:rPr lang="en-US" dirty="0"/>
              <a:t>To design more complex circuits from half-adders to CPUs it is much easier to think in terms of gates than transistors</a:t>
            </a:r>
          </a:p>
          <a:p>
            <a:r>
              <a:rPr lang="en-US" dirty="0"/>
              <a:t>Gates are an abstraction</a:t>
            </a:r>
          </a:p>
          <a:p>
            <a:pPr lvl="1"/>
            <a:r>
              <a:rPr lang="en-US" dirty="0"/>
              <a:t>On / OFF or 1 / 0</a:t>
            </a:r>
          </a:p>
          <a:p>
            <a:r>
              <a:rPr lang="en-US" dirty="0"/>
              <a:t>The basic gates come from mathematical logic (and IF statements)</a:t>
            </a:r>
          </a:p>
          <a:p>
            <a:pPr lvl="1"/>
            <a:r>
              <a:rPr lang="en-US" dirty="0"/>
              <a:t>Not / And / Or / Exclusive Or</a:t>
            </a:r>
          </a:p>
          <a:p>
            <a:r>
              <a:rPr lang="en-US" dirty="0"/>
              <a:t>We also talk about gates that can be built with fewer transistors</a:t>
            </a:r>
          </a:p>
          <a:p>
            <a:pPr lvl="1"/>
            <a:r>
              <a:rPr lang="en-US" dirty="0"/>
              <a:t>NAND / NOR</a:t>
            </a:r>
          </a:p>
          <a:p>
            <a:endParaRPr lang="en-US" dirty="0"/>
          </a:p>
        </p:txBody>
      </p:sp>
    </p:spTree>
    <p:extLst>
      <p:ext uri="{BB962C8B-B14F-4D97-AF65-F5344CB8AC3E}">
        <p14:creationId xmlns:p14="http://schemas.microsoft.com/office/powerpoint/2010/main" val="1400323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0C2369D-D562-B0BE-60B0-87E704FC3DC1}"/>
              </a:ext>
            </a:extLst>
          </p:cNvPr>
          <p:cNvGraphicFramePr>
            <a:graphicFrameLocks noGrp="1"/>
          </p:cNvGraphicFramePr>
          <p:nvPr>
            <p:extLst>
              <p:ext uri="{D42A27DB-BD31-4B8C-83A1-F6EECF244321}">
                <p14:modId xmlns:p14="http://schemas.microsoft.com/office/powerpoint/2010/main" val="1066234136"/>
              </p:ext>
            </p:extLst>
          </p:nvPr>
        </p:nvGraphicFramePr>
        <p:xfrm>
          <a:off x="680069" y="3180294"/>
          <a:ext cx="1844080" cy="1097280"/>
        </p:xfrm>
        <a:graphic>
          <a:graphicData uri="http://schemas.openxmlformats.org/drawingml/2006/table">
            <a:tbl>
              <a:tblPr firstRow="1" bandRow="1">
                <a:tableStyleId>{5C22544A-7EE6-4342-B048-85BDC9FD1C3A}</a:tableStyleId>
              </a:tblPr>
              <a:tblGrid>
                <a:gridCol w="922040">
                  <a:extLst>
                    <a:ext uri="{9D8B030D-6E8A-4147-A177-3AD203B41FA5}">
                      <a16:colId xmlns:a16="http://schemas.microsoft.com/office/drawing/2014/main" val="434005091"/>
                    </a:ext>
                  </a:extLst>
                </a:gridCol>
                <a:gridCol w="922040">
                  <a:extLst>
                    <a:ext uri="{9D8B030D-6E8A-4147-A177-3AD203B41FA5}">
                      <a16:colId xmlns:a16="http://schemas.microsoft.com/office/drawing/2014/main" val="1017842541"/>
                    </a:ext>
                  </a:extLst>
                </a:gridCol>
              </a:tblGrid>
              <a:tr h="294760">
                <a:tc>
                  <a:txBody>
                    <a:bodyPr/>
                    <a:lstStyle/>
                    <a:p>
                      <a:pPr algn="ctr"/>
                      <a:r>
                        <a:rPr lang="en-US" dirty="0"/>
                        <a:t>A</a:t>
                      </a:r>
                    </a:p>
                  </a:txBody>
                  <a:tcPr/>
                </a:tc>
                <a:tc>
                  <a:txBody>
                    <a:bodyPr/>
                    <a:lstStyle/>
                    <a:p>
                      <a:pPr algn="ctr"/>
                      <a:r>
                        <a:rPr lang="en-US" dirty="0"/>
                        <a:t>Q</a:t>
                      </a:r>
                    </a:p>
                  </a:txBody>
                  <a:tcPr/>
                </a:tc>
                <a:extLst>
                  <a:ext uri="{0D108BD9-81ED-4DB2-BD59-A6C34878D82A}">
                    <a16:rowId xmlns:a16="http://schemas.microsoft.com/office/drawing/2014/main" val="1893480945"/>
                  </a:ext>
                </a:extLst>
              </a:tr>
              <a:tr h="294760">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456066162"/>
                  </a:ext>
                </a:extLst>
              </a:tr>
              <a:tr h="294760">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2640376286"/>
                  </a:ext>
                </a:extLst>
              </a:tr>
            </a:tbl>
          </a:graphicData>
        </a:graphic>
      </p:graphicFrame>
      <p:pic>
        <p:nvPicPr>
          <p:cNvPr id="1026" name="Picture 2" descr="AND gate symbol with two inputs (A and B) and one output (Q)">
            <a:extLst>
              <a:ext uri="{FF2B5EF4-FFF2-40B4-BE49-F238E27FC236}">
                <a16:creationId xmlns:a16="http://schemas.microsoft.com/office/drawing/2014/main" id="{CCCD2300-5138-7D91-B061-530A2A201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3754" y="2343627"/>
            <a:ext cx="1524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R gate symbol with two inputs (A and B) and one output (Q)">
            <a:extLst>
              <a:ext uri="{FF2B5EF4-FFF2-40B4-BE49-F238E27FC236}">
                <a16:creationId xmlns:a16="http://schemas.microsoft.com/office/drawing/2014/main" id="{2B09A94E-F328-39CC-021E-16DF87DA8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989" y="2343627"/>
            <a:ext cx="1524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OR (Exclusive OR) gate symbol with two inputs (A and B) and one output (Q)">
            <a:extLst>
              <a:ext uri="{FF2B5EF4-FFF2-40B4-BE49-F238E27FC236}">
                <a16:creationId xmlns:a16="http://schemas.microsoft.com/office/drawing/2014/main" id="{81345BDA-FD8C-48BD-1954-6AD50549C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8790" y="2343627"/>
            <a:ext cx="1524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T gate symbol with one input (A) and one output (Q)">
            <a:extLst>
              <a:ext uri="{FF2B5EF4-FFF2-40B4-BE49-F238E27FC236}">
                <a16:creationId xmlns:a16="http://schemas.microsoft.com/office/drawing/2014/main" id="{D5C70DAD-341E-C0F2-08F1-2885E26D7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109" y="2343627"/>
            <a:ext cx="1524000" cy="635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384D7394-DD5E-3AB9-6540-9D68EEF6942B}"/>
              </a:ext>
            </a:extLst>
          </p:cNvPr>
          <p:cNvGraphicFramePr>
            <a:graphicFrameLocks noGrp="1"/>
          </p:cNvGraphicFramePr>
          <p:nvPr>
            <p:extLst>
              <p:ext uri="{D42A27DB-BD31-4B8C-83A1-F6EECF244321}">
                <p14:modId xmlns:p14="http://schemas.microsoft.com/office/powerpoint/2010/main" val="2644585105"/>
              </p:ext>
            </p:extLst>
          </p:nvPr>
        </p:nvGraphicFramePr>
        <p:xfrm>
          <a:off x="3364821" y="3036045"/>
          <a:ext cx="1981866" cy="1960150"/>
        </p:xfrm>
        <a:graphic>
          <a:graphicData uri="http://schemas.openxmlformats.org/drawingml/2006/table">
            <a:tbl>
              <a:tblPr firstRow="1" bandRow="1">
                <a:tableStyleId>{5C22544A-7EE6-4342-B048-85BDC9FD1C3A}</a:tableStyleId>
              </a:tblPr>
              <a:tblGrid>
                <a:gridCol w="660622">
                  <a:extLst>
                    <a:ext uri="{9D8B030D-6E8A-4147-A177-3AD203B41FA5}">
                      <a16:colId xmlns:a16="http://schemas.microsoft.com/office/drawing/2014/main" val="1071248141"/>
                    </a:ext>
                  </a:extLst>
                </a:gridCol>
                <a:gridCol w="660622">
                  <a:extLst>
                    <a:ext uri="{9D8B030D-6E8A-4147-A177-3AD203B41FA5}">
                      <a16:colId xmlns:a16="http://schemas.microsoft.com/office/drawing/2014/main" val="2618565763"/>
                    </a:ext>
                  </a:extLst>
                </a:gridCol>
                <a:gridCol w="660622">
                  <a:extLst>
                    <a:ext uri="{9D8B030D-6E8A-4147-A177-3AD203B41FA5}">
                      <a16:colId xmlns:a16="http://schemas.microsoft.com/office/drawing/2014/main" val="2416198014"/>
                    </a:ext>
                  </a:extLst>
                </a:gridCol>
              </a:tblGrid>
              <a:tr h="392030">
                <a:tc>
                  <a:txBody>
                    <a:bodyPr/>
                    <a:lstStyle/>
                    <a:p>
                      <a:pPr algn="ctr"/>
                      <a:r>
                        <a:rPr lang="en-US" dirty="0"/>
                        <a:t>A</a:t>
                      </a:r>
                    </a:p>
                  </a:txBody>
                  <a:tcPr/>
                </a:tc>
                <a:tc>
                  <a:txBody>
                    <a:bodyPr/>
                    <a:lstStyle/>
                    <a:p>
                      <a:pPr algn="ctr"/>
                      <a:r>
                        <a:rPr lang="en-US" dirty="0"/>
                        <a:t>B</a:t>
                      </a:r>
                    </a:p>
                  </a:txBody>
                  <a:tcPr/>
                </a:tc>
                <a:tc>
                  <a:txBody>
                    <a:bodyPr/>
                    <a:lstStyle/>
                    <a:p>
                      <a:pPr algn="ctr"/>
                      <a:r>
                        <a:rPr lang="en-US" dirty="0"/>
                        <a:t>Q</a:t>
                      </a:r>
                    </a:p>
                  </a:txBody>
                  <a:tcPr/>
                </a:tc>
                <a:extLst>
                  <a:ext uri="{0D108BD9-81ED-4DB2-BD59-A6C34878D82A}">
                    <a16:rowId xmlns:a16="http://schemas.microsoft.com/office/drawing/2014/main" val="3588159787"/>
                  </a:ext>
                </a:extLst>
              </a:tr>
              <a:tr h="39203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3061539733"/>
                  </a:ext>
                </a:extLst>
              </a:tr>
              <a:tr h="392030">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1244367929"/>
                  </a:ext>
                </a:extLst>
              </a:tr>
              <a:tr h="392030">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93639549"/>
                  </a:ext>
                </a:extLst>
              </a:tr>
              <a:tr h="39203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1222571218"/>
                  </a:ext>
                </a:extLst>
              </a:tr>
            </a:tbl>
          </a:graphicData>
        </a:graphic>
      </p:graphicFrame>
      <p:sp>
        <p:nvSpPr>
          <p:cNvPr id="10" name="TextBox 9">
            <a:extLst>
              <a:ext uri="{FF2B5EF4-FFF2-40B4-BE49-F238E27FC236}">
                <a16:creationId xmlns:a16="http://schemas.microsoft.com/office/drawing/2014/main" id="{AE4FC6D0-09B0-E511-EB8C-D7D6E2C80AC1}"/>
              </a:ext>
            </a:extLst>
          </p:cNvPr>
          <p:cNvSpPr txBox="1"/>
          <p:nvPr/>
        </p:nvSpPr>
        <p:spPr>
          <a:xfrm>
            <a:off x="1278142" y="1786325"/>
            <a:ext cx="647934" cy="461665"/>
          </a:xfrm>
          <a:prstGeom prst="rect">
            <a:avLst/>
          </a:prstGeom>
          <a:noFill/>
        </p:spPr>
        <p:txBody>
          <a:bodyPr wrap="none" rtlCol="0">
            <a:spAutoFit/>
          </a:bodyPr>
          <a:lstStyle/>
          <a:p>
            <a:r>
              <a:rPr lang="en-US" sz="2400" dirty="0"/>
              <a:t>Not</a:t>
            </a:r>
          </a:p>
        </p:txBody>
      </p:sp>
      <p:sp>
        <p:nvSpPr>
          <p:cNvPr id="11" name="TextBox 10">
            <a:extLst>
              <a:ext uri="{FF2B5EF4-FFF2-40B4-BE49-F238E27FC236}">
                <a16:creationId xmlns:a16="http://schemas.microsoft.com/office/drawing/2014/main" id="{60FCAB50-1C8B-F78B-A0B8-CFC7D7E956E9}"/>
              </a:ext>
            </a:extLst>
          </p:cNvPr>
          <p:cNvSpPr txBox="1"/>
          <p:nvPr/>
        </p:nvSpPr>
        <p:spPr>
          <a:xfrm>
            <a:off x="3928637" y="1806198"/>
            <a:ext cx="686406" cy="461665"/>
          </a:xfrm>
          <a:prstGeom prst="rect">
            <a:avLst/>
          </a:prstGeom>
          <a:noFill/>
        </p:spPr>
        <p:txBody>
          <a:bodyPr wrap="none" rtlCol="0">
            <a:spAutoFit/>
          </a:bodyPr>
          <a:lstStyle/>
          <a:p>
            <a:r>
              <a:rPr lang="en-US" sz="2400" dirty="0"/>
              <a:t>And</a:t>
            </a:r>
          </a:p>
        </p:txBody>
      </p:sp>
      <p:sp>
        <p:nvSpPr>
          <p:cNvPr id="12" name="TextBox 11">
            <a:extLst>
              <a:ext uri="{FF2B5EF4-FFF2-40B4-BE49-F238E27FC236}">
                <a16:creationId xmlns:a16="http://schemas.microsoft.com/office/drawing/2014/main" id="{C6CA0E22-E625-B093-CB92-B30E142F580C}"/>
              </a:ext>
            </a:extLst>
          </p:cNvPr>
          <p:cNvSpPr txBox="1"/>
          <p:nvPr/>
        </p:nvSpPr>
        <p:spPr>
          <a:xfrm>
            <a:off x="7095720" y="1773998"/>
            <a:ext cx="495649" cy="461665"/>
          </a:xfrm>
          <a:prstGeom prst="rect">
            <a:avLst/>
          </a:prstGeom>
          <a:noFill/>
        </p:spPr>
        <p:txBody>
          <a:bodyPr wrap="square" rtlCol="0">
            <a:spAutoFit/>
          </a:bodyPr>
          <a:lstStyle/>
          <a:p>
            <a:r>
              <a:rPr lang="en-US" sz="2400" dirty="0"/>
              <a:t>Or</a:t>
            </a:r>
          </a:p>
        </p:txBody>
      </p:sp>
      <p:sp>
        <p:nvSpPr>
          <p:cNvPr id="14" name="TextBox 13">
            <a:extLst>
              <a:ext uri="{FF2B5EF4-FFF2-40B4-BE49-F238E27FC236}">
                <a16:creationId xmlns:a16="http://schemas.microsoft.com/office/drawing/2014/main" id="{B234BE7B-85A9-1D77-EC29-B65EDDFF599B}"/>
              </a:ext>
            </a:extLst>
          </p:cNvPr>
          <p:cNvSpPr txBox="1"/>
          <p:nvPr/>
        </p:nvSpPr>
        <p:spPr>
          <a:xfrm>
            <a:off x="9588531" y="1793240"/>
            <a:ext cx="1684757" cy="461665"/>
          </a:xfrm>
          <a:prstGeom prst="rect">
            <a:avLst/>
          </a:prstGeom>
          <a:noFill/>
        </p:spPr>
        <p:txBody>
          <a:bodyPr wrap="none" rtlCol="0">
            <a:spAutoFit/>
          </a:bodyPr>
          <a:lstStyle/>
          <a:p>
            <a:r>
              <a:rPr lang="en-US" sz="2400" dirty="0"/>
              <a:t>Exclusive Or</a:t>
            </a:r>
          </a:p>
        </p:txBody>
      </p:sp>
      <p:graphicFrame>
        <p:nvGraphicFramePr>
          <p:cNvPr id="15" name="Table 14">
            <a:extLst>
              <a:ext uri="{FF2B5EF4-FFF2-40B4-BE49-F238E27FC236}">
                <a16:creationId xmlns:a16="http://schemas.microsoft.com/office/drawing/2014/main" id="{A79109CF-4285-5911-DD87-0D0AD4D9ECF0}"/>
              </a:ext>
            </a:extLst>
          </p:cNvPr>
          <p:cNvGraphicFramePr>
            <a:graphicFrameLocks noGrp="1"/>
          </p:cNvGraphicFramePr>
          <p:nvPr>
            <p:extLst>
              <p:ext uri="{D42A27DB-BD31-4B8C-83A1-F6EECF244321}">
                <p14:modId xmlns:p14="http://schemas.microsoft.com/office/powerpoint/2010/main" val="1179740984"/>
              </p:ext>
            </p:extLst>
          </p:nvPr>
        </p:nvGraphicFramePr>
        <p:xfrm>
          <a:off x="9429857" y="3062974"/>
          <a:ext cx="1981866" cy="1960150"/>
        </p:xfrm>
        <a:graphic>
          <a:graphicData uri="http://schemas.openxmlformats.org/drawingml/2006/table">
            <a:tbl>
              <a:tblPr firstRow="1" bandRow="1">
                <a:tableStyleId>{5C22544A-7EE6-4342-B048-85BDC9FD1C3A}</a:tableStyleId>
              </a:tblPr>
              <a:tblGrid>
                <a:gridCol w="660622">
                  <a:extLst>
                    <a:ext uri="{9D8B030D-6E8A-4147-A177-3AD203B41FA5}">
                      <a16:colId xmlns:a16="http://schemas.microsoft.com/office/drawing/2014/main" val="1071248141"/>
                    </a:ext>
                  </a:extLst>
                </a:gridCol>
                <a:gridCol w="660622">
                  <a:extLst>
                    <a:ext uri="{9D8B030D-6E8A-4147-A177-3AD203B41FA5}">
                      <a16:colId xmlns:a16="http://schemas.microsoft.com/office/drawing/2014/main" val="2618565763"/>
                    </a:ext>
                  </a:extLst>
                </a:gridCol>
                <a:gridCol w="660622">
                  <a:extLst>
                    <a:ext uri="{9D8B030D-6E8A-4147-A177-3AD203B41FA5}">
                      <a16:colId xmlns:a16="http://schemas.microsoft.com/office/drawing/2014/main" val="2416198014"/>
                    </a:ext>
                  </a:extLst>
                </a:gridCol>
              </a:tblGrid>
              <a:tr h="392030">
                <a:tc>
                  <a:txBody>
                    <a:bodyPr/>
                    <a:lstStyle/>
                    <a:p>
                      <a:pPr algn="ctr"/>
                      <a:r>
                        <a:rPr lang="en-US" dirty="0"/>
                        <a:t>A</a:t>
                      </a:r>
                    </a:p>
                  </a:txBody>
                  <a:tcPr/>
                </a:tc>
                <a:tc>
                  <a:txBody>
                    <a:bodyPr/>
                    <a:lstStyle/>
                    <a:p>
                      <a:pPr algn="ctr"/>
                      <a:r>
                        <a:rPr lang="en-US" dirty="0"/>
                        <a:t>B</a:t>
                      </a:r>
                    </a:p>
                  </a:txBody>
                  <a:tcPr/>
                </a:tc>
                <a:tc>
                  <a:txBody>
                    <a:bodyPr/>
                    <a:lstStyle/>
                    <a:p>
                      <a:pPr algn="ctr"/>
                      <a:r>
                        <a:rPr lang="en-US" dirty="0"/>
                        <a:t>Q</a:t>
                      </a:r>
                    </a:p>
                  </a:txBody>
                  <a:tcPr/>
                </a:tc>
                <a:extLst>
                  <a:ext uri="{0D108BD9-81ED-4DB2-BD59-A6C34878D82A}">
                    <a16:rowId xmlns:a16="http://schemas.microsoft.com/office/drawing/2014/main" val="3588159787"/>
                  </a:ext>
                </a:extLst>
              </a:tr>
              <a:tr h="39203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3061539733"/>
                  </a:ext>
                </a:extLst>
              </a:tr>
              <a:tr h="39203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1244367929"/>
                  </a:ext>
                </a:extLst>
              </a:tr>
              <a:tr h="392030">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93639549"/>
                  </a:ext>
                </a:extLst>
              </a:tr>
              <a:tr h="39203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1222571218"/>
                  </a:ext>
                </a:extLst>
              </a:tr>
            </a:tbl>
          </a:graphicData>
        </a:graphic>
      </p:graphicFrame>
      <p:graphicFrame>
        <p:nvGraphicFramePr>
          <p:cNvPr id="16" name="Table 15">
            <a:extLst>
              <a:ext uri="{FF2B5EF4-FFF2-40B4-BE49-F238E27FC236}">
                <a16:creationId xmlns:a16="http://schemas.microsoft.com/office/drawing/2014/main" id="{33A3ED66-91BB-D928-E01A-8C5ECB274653}"/>
              </a:ext>
            </a:extLst>
          </p:cNvPr>
          <p:cNvGraphicFramePr>
            <a:graphicFrameLocks noGrp="1"/>
          </p:cNvGraphicFramePr>
          <p:nvPr>
            <p:extLst>
              <p:ext uri="{D42A27DB-BD31-4B8C-83A1-F6EECF244321}">
                <p14:modId xmlns:p14="http://schemas.microsoft.com/office/powerpoint/2010/main" val="798980600"/>
              </p:ext>
            </p:extLst>
          </p:nvPr>
        </p:nvGraphicFramePr>
        <p:xfrm>
          <a:off x="6526950" y="3070940"/>
          <a:ext cx="1844079" cy="1960150"/>
        </p:xfrm>
        <a:graphic>
          <a:graphicData uri="http://schemas.openxmlformats.org/drawingml/2006/table">
            <a:tbl>
              <a:tblPr firstRow="1" bandRow="1">
                <a:tableStyleId>{5C22544A-7EE6-4342-B048-85BDC9FD1C3A}</a:tableStyleId>
              </a:tblPr>
              <a:tblGrid>
                <a:gridCol w="614693">
                  <a:extLst>
                    <a:ext uri="{9D8B030D-6E8A-4147-A177-3AD203B41FA5}">
                      <a16:colId xmlns:a16="http://schemas.microsoft.com/office/drawing/2014/main" val="1071248141"/>
                    </a:ext>
                  </a:extLst>
                </a:gridCol>
                <a:gridCol w="614693">
                  <a:extLst>
                    <a:ext uri="{9D8B030D-6E8A-4147-A177-3AD203B41FA5}">
                      <a16:colId xmlns:a16="http://schemas.microsoft.com/office/drawing/2014/main" val="2618565763"/>
                    </a:ext>
                  </a:extLst>
                </a:gridCol>
                <a:gridCol w="614693">
                  <a:extLst>
                    <a:ext uri="{9D8B030D-6E8A-4147-A177-3AD203B41FA5}">
                      <a16:colId xmlns:a16="http://schemas.microsoft.com/office/drawing/2014/main" val="2416198014"/>
                    </a:ext>
                  </a:extLst>
                </a:gridCol>
              </a:tblGrid>
              <a:tr h="392030">
                <a:tc>
                  <a:txBody>
                    <a:bodyPr/>
                    <a:lstStyle/>
                    <a:p>
                      <a:pPr algn="ctr"/>
                      <a:r>
                        <a:rPr lang="en-US" dirty="0"/>
                        <a:t>A</a:t>
                      </a:r>
                    </a:p>
                  </a:txBody>
                  <a:tcPr/>
                </a:tc>
                <a:tc>
                  <a:txBody>
                    <a:bodyPr/>
                    <a:lstStyle/>
                    <a:p>
                      <a:pPr algn="ctr"/>
                      <a:r>
                        <a:rPr lang="en-US" dirty="0"/>
                        <a:t>B</a:t>
                      </a:r>
                    </a:p>
                  </a:txBody>
                  <a:tcPr/>
                </a:tc>
                <a:tc>
                  <a:txBody>
                    <a:bodyPr/>
                    <a:lstStyle/>
                    <a:p>
                      <a:pPr algn="ctr"/>
                      <a:r>
                        <a:rPr lang="en-US" dirty="0"/>
                        <a:t>Q</a:t>
                      </a:r>
                    </a:p>
                  </a:txBody>
                  <a:tcPr/>
                </a:tc>
                <a:extLst>
                  <a:ext uri="{0D108BD9-81ED-4DB2-BD59-A6C34878D82A}">
                    <a16:rowId xmlns:a16="http://schemas.microsoft.com/office/drawing/2014/main" val="3588159787"/>
                  </a:ext>
                </a:extLst>
              </a:tr>
              <a:tr h="392030">
                <a:tc>
                  <a:txBody>
                    <a:bodyPr/>
                    <a:lstStyle/>
                    <a:p>
                      <a:pPr algn="ctr"/>
                      <a:r>
                        <a:rPr lang="en-US" dirty="0"/>
                        <a:t>0</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3061539733"/>
                  </a:ext>
                </a:extLst>
              </a:tr>
              <a:tr h="39203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1244367929"/>
                  </a:ext>
                </a:extLst>
              </a:tr>
              <a:tr h="39203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93639549"/>
                  </a:ext>
                </a:extLst>
              </a:tr>
              <a:tr h="392030">
                <a:tc>
                  <a:txBody>
                    <a:bodyPr/>
                    <a:lstStyle/>
                    <a:p>
                      <a:pPr algn="ctr"/>
                      <a:r>
                        <a:rPr lang="en-US" dirty="0"/>
                        <a:t>1</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1222571218"/>
                  </a:ext>
                </a:extLst>
              </a:tr>
            </a:tbl>
          </a:graphicData>
        </a:graphic>
      </p:graphicFrame>
      <p:sp>
        <p:nvSpPr>
          <p:cNvPr id="2" name="TextBox 1">
            <a:extLst>
              <a:ext uri="{FF2B5EF4-FFF2-40B4-BE49-F238E27FC236}">
                <a16:creationId xmlns:a16="http://schemas.microsoft.com/office/drawing/2014/main" id="{AB9F5816-E9BC-626B-A6C8-A0E630E91340}"/>
              </a:ext>
            </a:extLst>
          </p:cNvPr>
          <p:cNvSpPr txBox="1"/>
          <p:nvPr/>
        </p:nvSpPr>
        <p:spPr>
          <a:xfrm>
            <a:off x="3593754" y="5614084"/>
            <a:ext cx="1472775" cy="369332"/>
          </a:xfrm>
          <a:prstGeom prst="rect">
            <a:avLst/>
          </a:prstGeom>
          <a:noFill/>
        </p:spPr>
        <p:txBody>
          <a:bodyPr wrap="none" rtlCol="0">
            <a:spAutoFit/>
          </a:bodyPr>
          <a:lstStyle/>
          <a:p>
            <a:r>
              <a:rPr lang="en-US" dirty="0"/>
              <a:t>Six transistors</a:t>
            </a:r>
          </a:p>
        </p:txBody>
      </p:sp>
      <p:sp>
        <p:nvSpPr>
          <p:cNvPr id="3" name="TextBox 2">
            <a:extLst>
              <a:ext uri="{FF2B5EF4-FFF2-40B4-BE49-F238E27FC236}">
                <a16:creationId xmlns:a16="http://schemas.microsoft.com/office/drawing/2014/main" id="{139717A6-6D7E-3950-F02C-2039F58F03AB}"/>
              </a:ext>
            </a:extLst>
          </p:cNvPr>
          <p:cNvSpPr txBox="1"/>
          <p:nvPr/>
        </p:nvSpPr>
        <p:spPr>
          <a:xfrm>
            <a:off x="6898254" y="5614084"/>
            <a:ext cx="1472775" cy="369332"/>
          </a:xfrm>
          <a:prstGeom prst="rect">
            <a:avLst/>
          </a:prstGeom>
          <a:noFill/>
        </p:spPr>
        <p:txBody>
          <a:bodyPr wrap="none" rtlCol="0">
            <a:spAutoFit/>
          </a:bodyPr>
          <a:lstStyle/>
          <a:p>
            <a:r>
              <a:rPr lang="en-US" dirty="0"/>
              <a:t>Six transistors</a:t>
            </a:r>
          </a:p>
        </p:txBody>
      </p:sp>
      <p:sp>
        <p:nvSpPr>
          <p:cNvPr id="4" name="TextBox 3">
            <a:extLst>
              <a:ext uri="{FF2B5EF4-FFF2-40B4-BE49-F238E27FC236}">
                <a16:creationId xmlns:a16="http://schemas.microsoft.com/office/drawing/2014/main" id="{5C50C0EA-488D-91F7-5332-8BB902075BDB}"/>
              </a:ext>
            </a:extLst>
          </p:cNvPr>
          <p:cNvSpPr txBox="1"/>
          <p:nvPr/>
        </p:nvSpPr>
        <p:spPr>
          <a:xfrm>
            <a:off x="9578059" y="5614084"/>
            <a:ext cx="1685461" cy="369332"/>
          </a:xfrm>
          <a:prstGeom prst="rect">
            <a:avLst/>
          </a:prstGeom>
          <a:noFill/>
        </p:spPr>
        <p:txBody>
          <a:bodyPr wrap="none" rtlCol="0">
            <a:spAutoFit/>
          </a:bodyPr>
          <a:lstStyle/>
          <a:p>
            <a:r>
              <a:rPr lang="en-US" dirty="0"/>
              <a:t>Eight transistors</a:t>
            </a:r>
          </a:p>
        </p:txBody>
      </p:sp>
      <p:sp>
        <p:nvSpPr>
          <p:cNvPr id="5" name="TextBox 4">
            <a:extLst>
              <a:ext uri="{FF2B5EF4-FFF2-40B4-BE49-F238E27FC236}">
                <a16:creationId xmlns:a16="http://schemas.microsoft.com/office/drawing/2014/main" id="{04D1C817-99BE-11AD-32D2-A885584024C1}"/>
              </a:ext>
            </a:extLst>
          </p:cNvPr>
          <p:cNvSpPr txBox="1"/>
          <p:nvPr/>
        </p:nvSpPr>
        <p:spPr>
          <a:xfrm>
            <a:off x="801667" y="5614084"/>
            <a:ext cx="1602042" cy="369332"/>
          </a:xfrm>
          <a:prstGeom prst="rect">
            <a:avLst/>
          </a:prstGeom>
          <a:noFill/>
        </p:spPr>
        <p:txBody>
          <a:bodyPr wrap="none" rtlCol="0">
            <a:spAutoFit/>
          </a:bodyPr>
          <a:lstStyle/>
          <a:p>
            <a:r>
              <a:rPr lang="en-US" dirty="0"/>
              <a:t>Two transistors</a:t>
            </a:r>
          </a:p>
        </p:txBody>
      </p:sp>
      <p:sp>
        <p:nvSpPr>
          <p:cNvPr id="8" name="Title 7">
            <a:extLst>
              <a:ext uri="{FF2B5EF4-FFF2-40B4-BE49-F238E27FC236}">
                <a16:creationId xmlns:a16="http://schemas.microsoft.com/office/drawing/2014/main" id="{79196CD3-5CB7-4748-275F-7AA30867C060}"/>
              </a:ext>
            </a:extLst>
          </p:cNvPr>
          <p:cNvSpPr>
            <a:spLocks noGrp="1"/>
          </p:cNvSpPr>
          <p:nvPr>
            <p:ph type="title"/>
          </p:nvPr>
        </p:nvSpPr>
        <p:spPr/>
        <p:txBody>
          <a:bodyPr/>
          <a:lstStyle/>
          <a:p>
            <a:r>
              <a:rPr lang="en-US" dirty="0"/>
              <a:t>Classic Mathematical Logic Gates</a:t>
            </a:r>
          </a:p>
        </p:txBody>
      </p:sp>
    </p:spTree>
    <p:extLst>
      <p:ext uri="{BB962C8B-B14F-4D97-AF65-F5344CB8AC3E}">
        <p14:creationId xmlns:p14="http://schemas.microsoft.com/office/powerpoint/2010/main" val="1107976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0BFAF-9DFD-4CB3-0999-06673BD6E57B}"/>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D0793B98-935C-4E9A-4F81-1FF0F70BB664}"/>
              </a:ext>
            </a:extLst>
          </p:cNvPr>
          <p:cNvGraphicFramePr>
            <a:graphicFrameLocks noGrp="1"/>
          </p:cNvGraphicFramePr>
          <p:nvPr>
            <p:extLst>
              <p:ext uri="{D42A27DB-BD31-4B8C-83A1-F6EECF244321}">
                <p14:modId xmlns:p14="http://schemas.microsoft.com/office/powerpoint/2010/main" val="1230410831"/>
              </p:ext>
            </p:extLst>
          </p:nvPr>
        </p:nvGraphicFramePr>
        <p:xfrm>
          <a:off x="869271" y="3255636"/>
          <a:ext cx="1981866" cy="1960150"/>
        </p:xfrm>
        <a:graphic>
          <a:graphicData uri="http://schemas.openxmlformats.org/drawingml/2006/table">
            <a:tbl>
              <a:tblPr firstRow="1" bandRow="1">
                <a:tableStyleId>{5C22544A-7EE6-4342-B048-85BDC9FD1C3A}</a:tableStyleId>
              </a:tblPr>
              <a:tblGrid>
                <a:gridCol w="660622">
                  <a:extLst>
                    <a:ext uri="{9D8B030D-6E8A-4147-A177-3AD203B41FA5}">
                      <a16:colId xmlns:a16="http://schemas.microsoft.com/office/drawing/2014/main" val="1071248141"/>
                    </a:ext>
                  </a:extLst>
                </a:gridCol>
                <a:gridCol w="660622">
                  <a:extLst>
                    <a:ext uri="{9D8B030D-6E8A-4147-A177-3AD203B41FA5}">
                      <a16:colId xmlns:a16="http://schemas.microsoft.com/office/drawing/2014/main" val="2618565763"/>
                    </a:ext>
                  </a:extLst>
                </a:gridCol>
                <a:gridCol w="660622">
                  <a:extLst>
                    <a:ext uri="{9D8B030D-6E8A-4147-A177-3AD203B41FA5}">
                      <a16:colId xmlns:a16="http://schemas.microsoft.com/office/drawing/2014/main" val="2416198014"/>
                    </a:ext>
                  </a:extLst>
                </a:gridCol>
              </a:tblGrid>
              <a:tr h="392030">
                <a:tc>
                  <a:txBody>
                    <a:bodyPr/>
                    <a:lstStyle/>
                    <a:p>
                      <a:pPr algn="ctr"/>
                      <a:r>
                        <a:rPr lang="en-US" dirty="0"/>
                        <a:t>A</a:t>
                      </a:r>
                    </a:p>
                  </a:txBody>
                  <a:tcPr/>
                </a:tc>
                <a:tc>
                  <a:txBody>
                    <a:bodyPr/>
                    <a:lstStyle/>
                    <a:p>
                      <a:pPr algn="ctr"/>
                      <a:r>
                        <a:rPr lang="en-US" dirty="0"/>
                        <a:t>B</a:t>
                      </a:r>
                    </a:p>
                  </a:txBody>
                  <a:tcPr/>
                </a:tc>
                <a:tc>
                  <a:txBody>
                    <a:bodyPr/>
                    <a:lstStyle/>
                    <a:p>
                      <a:pPr algn="ctr"/>
                      <a:r>
                        <a:rPr lang="en-US" dirty="0"/>
                        <a:t>Q</a:t>
                      </a:r>
                    </a:p>
                  </a:txBody>
                  <a:tcPr/>
                </a:tc>
                <a:extLst>
                  <a:ext uri="{0D108BD9-81ED-4DB2-BD59-A6C34878D82A}">
                    <a16:rowId xmlns:a16="http://schemas.microsoft.com/office/drawing/2014/main" val="3588159787"/>
                  </a:ext>
                </a:extLst>
              </a:tr>
              <a:tr h="392030">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061539733"/>
                  </a:ext>
                </a:extLst>
              </a:tr>
              <a:tr h="39203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1244367929"/>
                  </a:ext>
                </a:extLst>
              </a:tr>
              <a:tr h="39203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93639549"/>
                  </a:ext>
                </a:extLst>
              </a:tr>
              <a:tr h="392030">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1222571218"/>
                  </a:ext>
                </a:extLst>
              </a:tr>
            </a:tbl>
          </a:graphicData>
        </a:graphic>
      </p:graphicFrame>
      <p:sp>
        <p:nvSpPr>
          <p:cNvPr id="11" name="TextBox 10">
            <a:extLst>
              <a:ext uri="{FF2B5EF4-FFF2-40B4-BE49-F238E27FC236}">
                <a16:creationId xmlns:a16="http://schemas.microsoft.com/office/drawing/2014/main" id="{D3406FD2-0B8F-DAB5-9490-468947D5BFD8}"/>
              </a:ext>
            </a:extLst>
          </p:cNvPr>
          <p:cNvSpPr txBox="1"/>
          <p:nvPr/>
        </p:nvSpPr>
        <p:spPr>
          <a:xfrm>
            <a:off x="1414482" y="2101365"/>
            <a:ext cx="758541" cy="369332"/>
          </a:xfrm>
          <a:prstGeom prst="rect">
            <a:avLst/>
          </a:prstGeom>
          <a:noFill/>
        </p:spPr>
        <p:txBody>
          <a:bodyPr wrap="none" rtlCol="0">
            <a:spAutoFit/>
          </a:bodyPr>
          <a:lstStyle/>
          <a:p>
            <a:r>
              <a:rPr lang="en-US" dirty="0"/>
              <a:t>NAND</a:t>
            </a:r>
          </a:p>
        </p:txBody>
      </p:sp>
      <p:sp>
        <p:nvSpPr>
          <p:cNvPr id="12" name="TextBox 11">
            <a:extLst>
              <a:ext uri="{FF2B5EF4-FFF2-40B4-BE49-F238E27FC236}">
                <a16:creationId xmlns:a16="http://schemas.microsoft.com/office/drawing/2014/main" id="{ABABD88D-9908-38DE-665C-883FE6462097}"/>
              </a:ext>
            </a:extLst>
          </p:cNvPr>
          <p:cNvSpPr txBox="1"/>
          <p:nvPr/>
        </p:nvSpPr>
        <p:spPr>
          <a:xfrm>
            <a:off x="6941659" y="2066470"/>
            <a:ext cx="611065" cy="369332"/>
          </a:xfrm>
          <a:prstGeom prst="rect">
            <a:avLst/>
          </a:prstGeom>
          <a:noFill/>
        </p:spPr>
        <p:txBody>
          <a:bodyPr wrap="none" rtlCol="0">
            <a:spAutoFit/>
          </a:bodyPr>
          <a:lstStyle/>
          <a:p>
            <a:r>
              <a:rPr lang="en-US" dirty="0"/>
              <a:t>NOR</a:t>
            </a:r>
          </a:p>
        </p:txBody>
      </p:sp>
      <p:graphicFrame>
        <p:nvGraphicFramePr>
          <p:cNvPr id="16" name="Table 15">
            <a:extLst>
              <a:ext uri="{FF2B5EF4-FFF2-40B4-BE49-F238E27FC236}">
                <a16:creationId xmlns:a16="http://schemas.microsoft.com/office/drawing/2014/main" id="{299C9C3A-FD21-3699-BF09-15DB26A140BA}"/>
              </a:ext>
            </a:extLst>
          </p:cNvPr>
          <p:cNvGraphicFramePr>
            <a:graphicFrameLocks noGrp="1"/>
          </p:cNvGraphicFramePr>
          <p:nvPr>
            <p:extLst>
              <p:ext uri="{D42A27DB-BD31-4B8C-83A1-F6EECF244321}">
                <p14:modId xmlns:p14="http://schemas.microsoft.com/office/powerpoint/2010/main" val="3257776351"/>
              </p:ext>
            </p:extLst>
          </p:nvPr>
        </p:nvGraphicFramePr>
        <p:xfrm>
          <a:off x="6353839" y="3255636"/>
          <a:ext cx="1844079" cy="1960150"/>
        </p:xfrm>
        <a:graphic>
          <a:graphicData uri="http://schemas.openxmlformats.org/drawingml/2006/table">
            <a:tbl>
              <a:tblPr firstRow="1" bandRow="1">
                <a:tableStyleId>{5C22544A-7EE6-4342-B048-85BDC9FD1C3A}</a:tableStyleId>
              </a:tblPr>
              <a:tblGrid>
                <a:gridCol w="614693">
                  <a:extLst>
                    <a:ext uri="{9D8B030D-6E8A-4147-A177-3AD203B41FA5}">
                      <a16:colId xmlns:a16="http://schemas.microsoft.com/office/drawing/2014/main" val="1071248141"/>
                    </a:ext>
                  </a:extLst>
                </a:gridCol>
                <a:gridCol w="614693">
                  <a:extLst>
                    <a:ext uri="{9D8B030D-6E8A-4147-A177-3AD203B41FA5}">
                      <a16:colId xmlns:a16="http://schemas.microsoft.com/office/drawing/2014/main" val="2618565763"/>
                    </a:ext>
                  </a:extLst>
                </a:gridCol>
                <a:gridCol w="614693">
                  <a:extLst>
                    <a:ext uri="{9D8B030D-6E8A-4147-A177-3AD203B41FA5}">
                      <a16:colId xmlns:a16="http://schemas.microsoft.com/office/drawing/2014/main" val="2416198014"/>
                    </a:ext>
                  </a:extLst>
                </a:gridCol>
              </a:tblGrid>
              <a:tr h="392030">
                <a:tc>
                  <a:txBody>
                    <a:bodyPr/>
                    <a:lstStyle/>
                    <a:p>
                      <a:pPr algn="ctr"/>
                      <a:r>
                        <a:rPr lang="en-US" dirty="0"/>
                        <a:t>A</a:t>
                      </a:r>
                    </a:p>
                  </a:txBody>
                  <a:tcPr/>
                </a:tc>
                <a:tc>
                  <a:txBody>
                    <a:bodyPr/>
                    <a:lstStyle/>
                    <a:p>
                      <a:pPr algn="ctr"/>
                      <a:r>
                        <a:rPr lang="en-US" dirty="0"/>
                        <a:t>B</a:t>
                      </a:r>
                    </a:p>
                  </a:txBody>
                  <a:tcPr/>
                </a:tc>
                <a:tc>
                  <a:txBody>
                    <a:bodyPr/>
                    <a:lstStyle/>
                    <a:p>
                      <a:pPr algn="ctr"/>
                      <a:r>
                        <a:rPr lang="en-US" dirty="0"/>
                        <a:t>Q</a:t>
                      </a:r>
                    </a:p>
                  </a:txBody>
                  <a:tcPr/>
                </a:tc>
                <a:extLst>
                  <a:ext uri="{0D108BD9-81ED-4DB2-BD59-A6C34878D82A}">
                    <a16:rowId xmlns:a16="http://schemas.microsoft.com/office/drawing/2014/main" val="3588159787"/>
                  </a:ext>
                </a:extLst>
              </a:tr>
              <a:tr h="392030">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061539733"/>
                  </a:ext>
                </a:extLst>
              </a:tr>
              <a:tr h="392030">
                <a:tc>
                  <a:txBody>
                    <a:bodyPr/>
                    <a:lstStyle/>
                    <a:p>
                      <a:pPr algn="ctr"/>
                      <a:r>
                        <a:rPr lang="en-US" dirty="0"/>
                        <a:t>0</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1244367929"/>
                  </a:ext>
                </a:extLst>
              </a:tr>
              <a:tr h="392030">
                <a:tc>
                  <a:txBody>
                    <a:bodyPr/>
                    <a:lstStyle/>
                    <a:p>
                      <a:pPr algn="ctr"/>
                      <a:r>
                        <a:rPr lang="en-US" dirty="0"/>
                        <a:t>1</a:t>
                      </a:r>
                    </a:p>
                  </a:txBody>
                  <a:tcPr/>
                </a:tc>
                <a:tc>
                  <a:txBody>
                    <a:bodyPr/>
                    <a:lstStyle/>
                    <a:p>
                      <a:pPr algn="ctr"/>
                      <a:r>
                        <a:rPr lang="en-US" dirty="0"/>
                        <a:t>0</a:t>
                      </a:r>
                    </a:p>
                  </a:txBody>
                  <a:tcPr/>
                </a:tc>
                <a:tc>
                  <a:txBody>
                    <a:bodyPr/>
                    <a:lstStyle/>
                    <a:p>
                      <a:pPr algn="ctr"/>
                      <a:r>
                        <a:rPr lang="en-US" dirty="0"/>
                        <a:t>0</a:t>
                      </a:r>
                    </a:p>
                  </a:txBody>
                  <a:tcPr/>
                </a:tc>
                <a:extLst>
                  <a:ext uri="{0D108BD9-81ED-4DB2-BD59-A6C34878D82A}">
                    <a16:rowId xmlns:a16="http://schemas.microsoft.com/office/drawing/2014/main" val="93639549"/>
                  </a:ext>
                </a:extLst>
              </a:tr>
              <a:tr h="392030">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1222571218"/>
                  </a:ext>
                </a:extLst>
              </a:tr>
            </a:tbl>
          </a:graphicData>
        </a:graphic>
      </p:graphicFrame>
      <p:pic>
        <p:nvPicPr>
          <p:cNvPr id="13" name="Picture 2" descr="NAND gate symbol with two inputs (A and B) and one output (Q).  The NAND symbol looks exactly like the AND symbol except it has a small circle on its output connection indicating that the output is inverted.">
            <a:extLst>
              <a:ext uri="{FF2B5EF4-FFF2-40B4-BE49-F238E27FC236}">
                <a16:creationId xmlns:a16="http://schemas.microsoft.com/office/drawing/2014/main" id="{60D7C1F9-9995-0E72-1722-07C925469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204" y="2472587"/>
            <a:ext cx="1524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A CMOS NAND gate implemented with four transistors">
            <a:extLst>
              <a:ext uri="{FF2B5EF4-FFF2-40B4-BE49-F238E27FC236}">
                <a16:creationId xmlns:a16="http://schemas.microsoft.com/office/drawing/2014/main" id="{2120C47D-5F22-EE79-BE70-91CD659EC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6950" y="2729872"/>
            <a:ext cx="1607773" cy="26174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A CMOS NOR gate implemented with four transistors">
            <a:extLst>
              <a:ext uri="{FF2B5EF4-FFF2-40B4-BE49-F238E27FC236}">
                <a16:creationId xmlns:a16="http://schemas.microsoft.com/office/drawing/2014/main" id="{9B1234D6-C0A4-2B04-9FB0-CC16FB5C93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9180" y="2845752"/>
            <a:ext cx="2343172" cy="2385694"/>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26">
            <a:extLst>
              <a:ext uri="{FF2B5EF4-FFF2-40B4-BE49-F238E27FC236}">
                <a16:creationId xmlns:a16="http://schemas.microsoft.com/office/drawing/2014/main" id="{74BC87E3-8870-388D-7346-204937FC23DC}"/>
              </a:ext>
            </a:extLst>
          </p:cNvPr>
          <p:cNvSpPr>
            <a:spLocks noGrp="1"/>
          </p:cNvSpPr>
          <p:nvPr>
            <p:ph type="title"/>
          </p:nvPr>
        </p:nvSpPr>
        <p:spPr>
          <a:xfrm>
            <a:off x="838200" y="365125"/>
            <a:ext cx="4457700" cy="1325563"/>
          </a:xfrm>
        </p:spPr>
        <p:txBody>
          <a:bodyPr/>
          <a:lstStyle/>
          <a:p>
            <a:r>
              <a:rPr lang="en-US" dirty="0"/>
              <a:t>NAND and NOR Fewer transistors </a:t>
            </a:r>
          </a:p>
        </p:txBody>
      </p:sp>
      <p:sp>
        <p:nvSpPr>
          <p:cNvPr id="28" name="TextBox 27">
            <a:extLst>
              <a:ext uri="{FF2B5EF4-FFF2-40B4-BE49-F238E27FC236}">
                <a16:creationId xmlns:a16="http://schemas.microsoft.com/office/drawing/2014/main" id="{FDF2D637-F205-3683-FF3C-F50520FCC037}"/>
              </a:ext>
            </a:extLst>
          </p:cNvPr>
          <p:cNvSpPr txBox="1"/>
          <p:nvPr/>
        </p:nvSpPr>
        <p:spPr>
          <a:xfrm>
            <a:off x="1020162" y="5555131"/>
            <a:ext cx="1641155" cy="369332"/>
          </a:xfrm>
          <a:prstGeom prst="rect">
            <a:avLst/>
          </a:prstGeom>
          <a:noFill/>
        </p:spPr>
        <p:txBody>
          <a:bodyPr wrap="none" rtlCol="0">
            <a:spAutoFit/>
          </a:bodyPr>
          <a:lstStyle/>
          <a:p>
            <a:r>
              <a:rPr lang="en-US" dirty="0"/>
              <a:t>Four transistors</a:t>
            </a:r>
          </a:p>
        </p:txBody>
      </p:sp>
      <p:sp>
        <p:nvSpPr>
          <p:cNvPr id="29" name="TextBox 28">
            <a:extLst>
              <a:ext uri="{FF2B5EF4-FFF2-40B4-BE49-F238E27FC236}">
                <a16:creationId xmlns:a16="http://schemas.microsoft.com/office/drawing/2014/main" id="{87CAD490-578C-FCFD-27C9-D81D864E12D1}"/>
              </a:ext>
            </a:extLst>
          </p:cNvPr>
          <p:cNvSpPr txBox="1"/>
          <p:nvPr/>
        </p:nvSpPr>
        <p:spPr>
          <a:xfrm>
            <a:off x="6455300" y="5555131"/>
            <a:ext cx="1641155" cy="369332"/>
          </a:xfrm>
          <a:prstGeom prst="rect">
            <a:avLst/>
          </a:prstGeom>
          <a:noFill/>
        </p:spPr>
        <p:txBody>
          <a:bodyPr wrap="none" rtlCol="0">
            <a:spAutoFit/>
          </a:bodyPr>
          <a:lstStyle/>
          <a:p>
            <a:r>
              <a:rPr lang="en-US" dirty="0"/>
              <a:t>Four transistors</a:t>
            </a:r>
          </a:p>
        </p:txBody>
      </p:sp>
      <p:sp>
        <p:nvSpPr>
          <p:cNvPr id="30" name="TextBox 29">
            <a:extLst>
              <a:ext uri="{FF2B5EF4-FFF2-40B4-BE49-F238E27FC236}">
                <a16:creationId xmlns:a16="http://schemas.microsoft.com/office/drawing/2014/main" id="{D2CF4629-3C15-FE7C-8878-78070DAE67CF}"/>
              </a:ext>
            </a:extLst>
          </p:cNvPr>
          <p:cNvSpPr txBox="1"/>
          <p:nvPr/>
        </p:nvSpPr>
        <p:spPr>
          <a:xfrm>
            <a:off x="9987673" y="5655141"/>
            <a:ext cx="1902765" cy="369332"/>
          </a:xfrm>
          <a:prstGeom prst="rect">
            <a:avLst/>
          </a:prstGeom>
          <a:noFill/>
        </p:spPr>
        <p:txBody>
          <a:bodyPr wrap="none" rtlCol="0">
            <a:spAutoFit/>
          </a:bodyPr>
          <a:lstStyle/>
          <a:p>
            <a:r>
              <a:rPr lang="en-US" dirty="0"/>
              <a:t>Images: Wikipedia</a:t>
            </a:r>
          </a:p>
        </p:txBody>
      </p:sp>
      <p:pic>
        <p:nvPicPr>
          <p:cNvPr id="1034" name="Picture 10" descr="CD4001B in DIP-14 integrated circuit package (quad 2-input NOR gate)">
            <a:extLst>
              <a:ext uri="{FF2B5EF4-FFF2-40B4-BE49-F238E27FC236}">
                <a16:creationId xmlns:a16="http://schemas.microsoft.com/office/drawing/2014/main" id="{7481BEEC-8E07-1CAE-0F66-FC83664ED3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0987" y="508410"/>
            <a:ext cx="2343173" cy="13215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OR gate symbol with two inputs (A and B) and one output (Q).  The NOR symbol looks exactly like the OR symbol except it has a small circle on its output connection indicating that the output is inverted.">
            <a:extLst>
              <a:ext uri="{FF2B5EF4-FFF2-40B4-BE49-F238E27FC236}">
                <a16:creationId xmlns:a16="http://schemas.microsoft.com/office/drawing/2014/main" id="{4E5BD26C-9059-FF6A-65C5-A4BFF33E84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8714" y="2457647"/>
            <a:ext cx="1524000" cy="63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284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C8656-FE25-34C9-FDA5-39BF8AE641B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39D9D9-FA2E-2B9F-E1E2-15DF98457140}"/>
              </a:ext>
            </a:extLst>
          </p:cNvPr>
          <p:cNvSpPr>
            <a:spLocks noGrp="1"/>
          </p:cNvSpPr>
          <p:nvPr>
            <p:ph type="title"/>
          </p:nvPr>
        </p:nvSpPr>
        <p:spPr>
          <a:xfrm>
            <a:off x="838200" y="365125"/>
            <a:ext cx="4819650" cy="1325563"/>
          </a:xfrm>
        </p:spPr>
        <p:txBody>
          <a:bodyPr/>
          <a:lstStyle/>
          <a:p>
            <a:r>
              <a:rPr lang="en-US" dirty="0"/>
              <a:t>Layout a CMOS NAND Gate</a:t>
            </a:r>
          </a:p>
        </p:txBody>
      </p:sp>
      <p:graphicFrame>
        <p:nvGraphicFramePr>
          <p:cNvPr id="6" name="Table 5">
            <a:extLst>
              <a:ext uri="{FF2B5EF4-FFF2-40B4-BE49-F238E27FC236}">
                <a16:creationId xmlns:a16="http://schemas.microsoft.com/office/drawing/2014/main" id="{81CCF848-BF4D-B269-4140-D533915E925B}"/>
              </a:ext>
            </a:extLst>
          </p:cNvPr>
          <p:cNvGraphicFramePr>
            <a:graphicFrameLocks noGrp="1"/>
          </p:cNvGraphicFramePr>
          <p:nvPr>
            <p:extLst>
              <p:ext uri="{D42A27DB-BD31-4B8C-83A1-F6EECF244321}">
                <p14:modId xmlns:p14="http://schemas.microsoft.com/office/powerpoint/2010/main" val="66592000"/>
              </p:ext>
            </p:extLst>
          </p:nvPr>
        </p:nvGraphicFramePr>
        <p:xfrm>
          <a:off x="1345521" y="3255636"/>
          <a:ext cx="1981866" cy="1960150"/>
        </p:xfrm>
        <a:graphic>
          <a:graphicData uri="http://schemas.openxmlformats.org/drawingml/2006/table">
            <a:tbl>
              <a:tblPr firstRow="1" bandRow="1">
                <a:tableStyleId>{5C22544A-7EE6-4342-B048-85BDC9FD1C3A}</a:tableStyleId>
              </a:tblPr>
              <a:tblGrid>
                <a:gridCol w="660622">
                  <a:extLst>
                    <a:ext uri="{9D8B030D-6E8A-4147-A177-3AD203B41FA5}">
                      <a16:colId xmlns:a16="http://schemas.microsoft.com/office/drawing/2014/main" val="1071248141"/>
                    </a:ext>
                  </a:extLst>
                </a:gridCol>
                <a:gridCol w="660622">
                  <a:extLst>
                    <a:ext uri="{9D8B030D-6E8A-4147-A177-3AD203B41FA5}">
                      <a16:colId xmlns:a16="http://schemas.microsoft.com/office/drawing/2014/main" val="2618565763"/>
                    </a:ext>
                  </a:extLst>
                </a:gridCol>
                <a:gridCol w="660622">
                  <a:extLst>
                    <a:ext uri="{9D8B030D-6E8A-4147-A177-3AD203B41FA5}">
                      <a16:colId xmlns:a16="http://schemas.microsoft.com/office/drawing/2014/main" val="2416198014"/>
                    </a:ext>
                  </a:extLst>
                </a:gridCol>
              </a:tblGrid>
              <a:tr h="392030">
                <a:tc>
                  <a:txBody>
                    <a:bodyPr/>
                    <a:lstStyle/>
                    <a:p>
                      <a:pPr algn="ctr"/>
                      <a:r>
                        <a:rPr lang="en-US" dirty="0"/>
                        <a:t>A</a:t>
                      </a:r>
                    </a:p>
                  </a:txBody>
                  <a:tcPr/>
                </a:tc>
                <a:tc>
                  <a:txBody>
                    <a:bodyPr/>
                    <a:lstStyle/>
                    <a:p>
                      <a:pPr algn="ctr"/>
                      <a:r>
                        <a:rPr lang="en-US" dirty="0"/>
                        <a:t>B</a:t>
                      </a:r>
                    </a:p>
                  </a:txBody>
                  <a:tcPr/>
                </a:tc>
                <a:tc>
                  <a:txBody>
                    <a:bodyPr/>
                    <a:lstStyle/>
                    <a:p>
                      <a:pPr algn="ctr"/>
                      <a:r>
                        <a:rPr lang="en-US" dirty="0"/>
                        <a:t>Q</a:t>
                      </a:r>
                    </a:p>
                  </a:txBody>
                  <a:tcPr/>
                </a:tc>
                <a:extLst>
                  <a:ext uri="{0D108BD9-81ED-4DB2-BD59-A6C34878D82A}">
                    <a16:rowId xmlns:a16="http://schemas.microsoft.com/office/drawing/2014/main" val="3588159787"/>
                  </a:ext>
                </a:extLst>
              </a:tr>
              <a:tr h="392030">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061539733"/>
                  </a:ext>
                </a:extLst>
              </a:tr>
              <a:tr h="39203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1244367929"/>
                  </a:ext>
                </a:extLst>
              </a:tr>
              <a:tr h="39203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93639549"/>
                  </a:ext>
                </a:extLst>
              </a:tr>
              <a:tr h="392030">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1222571218"/>
                  </a:ext>
                </a:extLst>
              </a:tr>
            </a:tbl>
          </a:graphicData>
        </a:graphic>
      </p:graphicFrame>
      <p:pic>
        <p:nvPicPr>
          <p:cNvPr id="9" name="Picture 2" descr="NAND gate symbol with two inputs (A and B) and one output (Q).  The NAND symbol looks exactly like the AND symbol except it has a small circle on its output connection indicating that the output is inverted.">
            <a:extLst>
              <a:ext uri="{FF2B5EF4-FFF2-40B4-BE49-F238E27FC236}">
                <a16:creationId xmlns:a16="http://schemas.microsoft.com/office/drawing/2014/main" id="{180ADDE7-1E74-C54C-617C-F8BDB2D5C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454" y="2472587"/>
            <a:ext cx="1524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 CMOS NAND gate implemented with four transistors">
            <a:extLst>
              <a:ext uri="{FF2B5EF4-FFF2-40B4-BE49-F238E27FC236}">
                <a16:creationId xmlns:a16="http://schemas.microsoft.com/office/drawing/2014/main" id="{398314AE-690B-0237-81A3-088D9C716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2729872"/>
            <a:ext cx="1607773" cy="26174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layout of a CMOS Nand gate using four transistors, two inputs (A, B)and output (Q) .  Input A is 5 volts and input B is 0 volts and the output (Q) is 0 volts per the truth table of the NAND gate.The layout was done using https://www.ca4e.com/tools/cmos/">
            <a:extLst>
              <a:ext uri="{FF2B5EF4-FFF2-40B4-BE49-F238E27FC236}">
                <a16:creationId xmlns:a16="http://schemas.microsoft.com/office/drawing/2014/main" id="{EE777BA4-F7E9-DBC3-B222-64599ED9473D}"/>
              </a:ext>
            </a:extLst>
          </p:cNvPr>
          <p:cNvPicPr>
            <a:picLocks noChangeAspect="1"/>
          </p:cNvPicPr>
          <p:nvPr/>
        </p:nvPicPr>
        <p:blipFill>
          <a:blip r:embed="rId4"/>
          <a:stretch>
            <a:fillRect/>
          </a:stretch>
        </p:blipFill>
        <p:spPr>
          <a:xfrm>
            <a:off x="6702425" y="444038"/>
            <a:ext cx="4651375" cy="5116513"/>
          </a:xfrm>
          <a:prstGeom prst="rect">
            <a:avLst/>
          </a:prstGeom>
        </p:spPr>
      </p:pic>
      <p:cxnSp>
        <p:nvCxnSpPr>
          <p:cNvPr id="17" name="Straight Arrow Connector 16">
            <a:extLst>
              <a:ext uri="{FF2B5EF4-FFF2-40B4-BE49-F238E27FC236}">
                <a16:creationId xmlns:a16="http://schemas.microsoft.com/office/drawing/2014/main" id="{645AAA35-8545-ACD6-1E81-11858169F3E1}"/>
              </a:ext>
            </a:extLst>
          </p:cNvPr>
          <p:cNvCxnSpPr/>
          <p:nvPr/>
        </p:nvCxnSpPr>
        <p:spPr>
          <a:xfrm>
            <a:off x="742950" y="4552950"/>
            <a:ext cx="5715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724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02BB484-26ED-0602-1FB9-59D52195340D}"/>
              </a:ext>
            </a:extLst>
          </p:cNvPr>
          <p:cNvSpPr>
            <a:spLocks noGrp="1"/>
          </p:cNvSpPr>
          <p:nvPr>
            <p:ph type="title"/>
          </p:nvPr>
        </p:nvSpPr>
        <p:spPr>
          <a:xfrm>
            <a:off x="1028700" y="1967266"/>
            <a:ext cx="2628900" cy="2547257"/>
          </a:xfrm>
          <a:noFill/>
        </p:spPr>
        <p:txBody>
          <a:bodyPr anchor="ctr">
            <a:normAutofit/>
          </a:bodyPr>
          <a:lstStyle/>
          <a:p>
            <a:pPr algn="ctr"/>
            <a:r>
              <a:rPr lang="en-US" sz="3600" dirty="0">
                <a:solidFill>
                  <a:srgbClr val="FFFFFF"/>
                </a:solidFill>
              </a:rPr>
              <a:t>Sneak Peek: Digital Logic Design</a:t>
            </a:r>
          </a:p>
        </p:txBody>
      </p:sp>
      <p:pic>
        <p:nvPicPr>
          <p:cNvPr id="3" name="Picture 2" descr="A screen shot of a NAND gate, two inputs and one output from the digital logic builder for this course https://www.ca4e.com/tools/gates/">
            <a:extLst>
              <a:ext uri="{FF2B5EF4-FFF2-40B4-BE49-F238E27FC236}">
                <a16:creationId xmlns:a16="http://schemas.microsoft.com/office/drawing/2014/main" id="{C377E1FC-DEE5-090F-14E2-A946E7CC28FA}"/>
              </a:ext>
            </a:extLst>
          </p:cNvPr>
          <p:cNvPicPr>
            <a:picLocks noChangeAspect="1"/>
          </p:cNvPicPr>
          <p:nvPr/>
        </p:nvPicPr>
        <p:blipFill>
          <a:blip r:embed="rId2"/>
          <a:stretch>
            <a:fillRect/>
          </a:stretch>
        </p:blipFill>
        <p:spPr>
          <a:xfrm>
            <a:off x="4777316" y="1215633"/>
            <a:ext cx="6780700" cy="4424405"/>
          </a:xfrm>
          <a:prstGeom prst="rect">
            <a:avLst/>
          </a:prstGeom>
        </p:spPr>
      </p:pic>
    </p:spTree>
    <p:extLst>
      <p:ext uri="{BB962C8B-B14F-4D97-AF65-F5344CB8AC3E}">
        <p14:creationId xmlns:p14="http://schemas.microsoft.com/office/powerpoint/2010/main" val="1242911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EEB2-17A6-D88C-FE6A-10DAAFEC0AC5}"/>
              </a:ext>
            </a:extLst>
          </p:cNvPr>
          <p:cNvSpPr>
            <a:spLocks noGrp="1"/>
          </p:cNvSpPr>
          <p:nvPr>
            <p:ph type="title"/>
          </p:nvPr>
        </p:nvSpPr>
        <p:spPr/>
        <p:txBody>
          <a:bodyPr/>
          <a:lstStyle/>
          <a:p>
            <a:r>
              <a:rPr lang="en-US" dirty="0"/>
              <a:t>Scale Over Time</a:t>
            </a:r>
          </a:p>
        </p:txBody>
      </p:sp>
      <p:sp>
        <p:nvSpPr>
          <p:cNvPr id="3" name="Content Placeholder 2">
            <a:extLst>
              <a:ext uri="{FF2B5EF4-FFF2-40B4-BE49-F238E27FC236}">
                <a16:creationId xmlns:a16="http://schemas.microsoft.com/office/drawing/2014/main" id="{DB70D0DC-3610-012D-3A32-D6CF6D5546D9}"/>
              </a:ext>
            </a:extLst>
          </p:cNvPr>
          <p:cNvSpPr>
            <a:spLocks noGrp="1"/>
          </p:cNvSpPr>
          <p:nvPr>
            <p:ph idx="1"/>
          </p:nvPr>
        </p:nvSpPr>
        <p:spPr>
          <a:xfrm>
            <a:off x="838200" y="1825625"/>
            <a:ext cx="4953000" cy="4351338"/>
          </a:xfrm>
        </p:spPr>
        <p:txBody>
          <a:bodyPr/>
          <a:lstStyle/>
          <a:p>
            <a:r>
              <a:rPr lang="en-US" dirty="0"/>
              <a:t>Individual transistors connected with other electronics on a "board"</a:t>
            </a:r>
          </a:p>
          <a:p>
            <a:r>
              <a:rPr lang="en-US" dirty="0"/>
              <a:t>Integrated circuits with a few transistors or gates</a:t>
            </a:r>
          </a:p>
        </p:txBody>
      </p:sp>
      <p:sp>
        <p:nvSpPr>
          <p:cNvPr id="5" name="TextBox 4">
            <a:extLst>
              <a:ext uri="{FF2B5EF4-FFF2-40B4-BE49-F238E27FC236}">
                <a16:creationId xmlns:a16="http://schemas.microsoft.com/office/drawing/2014/main" id="{8FF2D726-83CC-E7C2-04AA-0C86E3476333}"/>
              </a:ext>
            </a:extLst>
          </p:cNvPr>
          <p:cNvSpPr txBox="1"/>
          <p:nvPr/>
        </p:nvSpPr>
        <p:spPr>
          <a:xfrm>
            <a:off x="446119" y="5388570"/>
            <a:ext cx="7289704" cy="646331"/>
          </a:xfrm>
          <a:prstGeom prst="rect">
            <a:avLst/>
          </a:prstGeom>
          <a:noFill/>
        </p:spPr>
        <p:txBody>
          <a:bodyPr wrap="square">
            <a:spAutoFit/>
          </a:bodyPr>
          <a:lstStyle/>
          <a:p>
            <a:r>
              <a:rPr lang="en-US" dirty="0"/>
              <a:t>https://</a:t>
            </a:r>
            <a:r>
              <a:rPr lang="en-US" dirty="0" err="1"/>
              <a:t>en.wikipedia.org</a:t>
            </a:r>
            <a:r>
              <a:rPr lang="en-US" dirty="0"/>
              <a:t>/wiki/TO-18</a:t>
            </a:r>
          </a:p>
          <a:p>
            <a:r>
              <a:rPr lang="en-US" dirty="0"/>
              <a:t>https://</a:t>
            </a:r>
            <a:r>
              <a:rPr lang="en-US" dirty="0" err="1"/>
              <a:t>en.wikipedia.org</a:t>
            </a:r>
            <a:r>
              <a:rPr lang="en-US" dirty="0"/>
              <a:t>/wiki/List_of_7400-series_integrated_circuits</a:t>
            </a:r>
          </a:p>
        </p:txBody>
      </p:sp>
      <p:pic>
        <p:nvPicPr>
          <p:cNvPr id="7" name="Picture 6" descr="Silicon NPN transistors of the BC108 family (left to right): BC109C by ITT, BC107 by CEMI, BC108B by ATES, BC108B by Siemens.">
            <a:extLst>
              <a:ext uri="{FF2B5EF4-FFF2-40B4-BE49-F238E27FC236}">
                <a16:creationId xmlns:a16="http://schemas.microsoft.com/office/drawing/2014/main" id="{01CD241D-094E-E842-103A-6AEFE25A2C05}"/>
              </a:ext>
            </a:extLst>
          </p:cNvPr>
          <p:cNvPicPr>
            <a:picLocks noChangeAspect="1"/>
          </p:cNvPicPr>
          <p:nvPr/>
        </p:nvPicPr>
        <p:blipFill>
          <a:blip r:embed="rId2"/>
          <a:stretch>
            <a:fillRect/>
          </a:stretch>
        </p:blipFill>
        <p:spPr>
          <a:xfrm>
            <a:off x="5569707" y="1361566"/>
            <a:ext cx="1651838" cy="1525917"/>
          </a:xfrm>
          <a:prstGeom prst="rect">
            <a:avLst/>
          </a:prstGeom>
        </p:spPr>
      </p:pic>
      <p:pic>
        <p:nvPicPr>
          <p:cNvPr id="9" name="Picture 8" descr=" Internal connection in the TI 74LS51 chip circuit showing AND and NOR gates">
            <a:extLst>
              <a:ext uri="{FF2B5EF4-FFF2-40B4-BE49-F238E27FC236}">
                <a16:creationId xmlns:a16="http://schemas.microsoft.com/office/drawing/2014/main" id="{A47B4413-4E9B-6B79-308B-FD50524E723B}"/>
              </a:ext>
            </a:extLst>
          </p:cNvPr>
          <p:cNvPicPr>
            <a:picLocks noChangeAspect="1"/>
          </p:cNvPicPr>
          <p:nvPr/>
        </p:nvPicPr>
        <p:blipFill>
          <a:blip r:embed="rId3"/>
          <a:stretch>
            <a:fillRect/>
          </a:stretch>
        </p:blipFill>
        <p:spPr>
          <a:xfrm>
            <a:off x="8651891" y="3443010"/>
            <a:ext cx="2469365" cy="1945560"/>
          </a:xfrm>
          <a:prstGeom prst="rect">
            <a:avLst/>
          </a:prstGeom>
        </p:spPr>
      </p:pic>
      <p:pic>
        <p:nvPicPr>
          <p:cNvPr id="11" name="Picture 10" descr="A close-up of a TI 74LS51 chip installed in a circuit board">
            <a:extLst>
              <a:ext uri="{FF2B5EF4-FFF2-40B4-BE49-F238E27FC236}">
                <a16:creationId xmlns:a16="http://schemas.microsoft.com/office/drawing/2014/main" id="{FFC00C65-FF73-55ED-D9EE-892627265499}"/>
              </a:ext>
            </a:extLst>
          </p:cNvPr>
          <p:cNvPicPr>
            <a:picLocks noChangeAspect="1"/>
          </p:cNvPicPr>
          <p:nvPr/>
        </p:nvPicPr>
        <p:blipFill>
          <a:blip r:embed="rId4"/>
          <a:stretch>
            <a:fillRect/>
          </a:stretch>
        </p:blipFill>
        <p:spPr>
          <a:xfrm>
            <a:off x="4933574" y="3795184"/>
            <a:ext cx="2934455" cy="1525917"/>
          </a:xfrm>
          <a:prstGeom prst="rect">
            <a:avLst/>
          </a:prstGeom>
        </p:spPr>
      </p:pic>
      <p:pic>
        <p:nvPicPr>
          <p:cNvPr id="8" name="Picture 7" descr="A close-up of a circuit board that is four inches on each side.  It has 16 individual transistors and about 200 resistors.  Dr. Chuck is trying to remember where he got this board - it was either from an early internet routes from BBN or a part of the ILIAC computer build in the 1970’s at the University of Illinois.">
            <a:extLst>
              <a:ext uri="{FF2B5EF4-FFF2-40B4-BE49-F238E27FC236}">
                <a16:creationId xmlns:a16="http://schemas.microsoft.com/office/drawing/2014/main" id="{352EFA53-4986-2C48-7636-9078947B7FFC}"/>
              </a:ext>
            </a:extLst>
          </p:cNvPr>
          <p:cNvPicPr>
            <a:picLocks noChangeAspect="1"/>
          </p:cNvPicPr>
          <p:nvPr/>
        </p:nvPicPr>
        <p:blipFill>
          <a:blip r:embed="rId5"/>
          <a:stretch>
            <a:fillRect/>
          </a:stretch>
        </p:blipFill>
        <p:spPr>
          <a:xfrm>
            <a:off x="7561356" y="663408"/>
            <a:ext cx="4184525" cy="2789683"/>
          </a:xfrm>
          <a:prstGeom prst="rect">
            <a:avLst/>
          </a:prstGeom>
        </p:spPr>
      </p:pic>
    </p:spTree>
    <p:extLst>
      <p:ext uri="{BB962C8B-B14F-4D97-AF65-F5344CB8AC3E}">
        <p14:creationId xmlns:p14="http://schemas.microsoft.com/office/powerpoint/2010/main" val="2362091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B364A-BD83-EF2C-87F0-F771A1DBC725}"/>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8520BF61-9935-A27D-1DFC-01E97268AC6D}"/>
              </a:ext>
            </a:extLst>
          </p:cNvPr>
          <p:cNvSpPr>
            <a:spLocks noGrp="1"/>
          </p:cNvSpPr>
          <p:nvPr>
            <p:ph idx="1"/>
          </p:nvPr>
        </p:nvSpPr>
        <p:spPr/>
        <p:txBody>
          <a:bodyPr>
            <a:normAutofit lnSpcReduction="10000"/>
          </a:bodyPr>
          <a:lstStyle/>
          <a:p>
            <a:r>
              <a:rPr lang="en-US" dirty="0"/>
              <a:t>The transistor</a:t>
            </a:r>
          </a:p>
          <a:p>
            <a:pPr lvl="1"/>
            <a:r>
              <a:rPr lang="en-US" dirty="0"/>
              <a:t>Faster than a relay or tube</a:t>
            </a:r>
          </a:p>
          <a:p>
            <a:pPr lvl="1"/>
            <a:r>
              <a:rPr lang="en-US" dirty="0"/>
              <a:t>Far less heat and electricity</a:t>
            </a:r>
          </a:p>
          <a:p>
            <a:pPr lvl="1"/>
            <a:r>
              <a:rPr lang="en-US" dirty="0"/>
              <a:t>Far more reliable and long lasting</a:t>
            </a:r>
          </a:p>
          <a:p>
            <a:pPr lvl="1"/>
            <a:r>
              <a:rPr lang="en-US" dirty="0"/>
              <a:t>No moving parts</a:t>
            </a:r>
          </a:p>
          <a:p>
            <a:r>
              <a:rPr lang="en-US" dirty="0"/>
              <a:t>Replaced tubes for amplifiers</a:t>
            </a:r>
          </a:p>
          <a:p>
            <a:pPr lvl="1"/>
            <a:r>
              <a:rPr lang="en-US" dirty="0"/>
              <a:t>Transistor radios</a:t>
            </a:r>
          </a:p>
          <a:p>
            <a:r>
              <a:rPr lang="en-US" dirty="0"/>
              <a:t>Computing applications – PNP and NPN</a:t>
            </a:r>
          </a:p>
          <a:p>
            <a:pPr lvl="1"/>
            <a:r>
              <a:rPr lang="en-US" dirty="0"/>
              <a:t>NPN – Conduct with input is high</a:t>
            </a:r>
          </a:p>
          <a:p>
            <a:pPr lvl="1"/>
            <a:r>
              <a:rPr lang="en-US" dirty="0"/>
              <a:t>PNP – Stop conducting when input is high</a:t>
            </a:r>
          </a:p>
          <a:p>
            <a:r>
              <a:rPr lang="en-US" dirty="0"/>
              <a:t>Transistor density and scale</a:t>
            </a:r>
          </a:p>
        </p:txBody>
      </p:sp>
    </p:spTree>
    <p:extLst>
      <p:ext uri="{BB962C8B-B14F-4D97-AF65-F5344CB8AC3E}">
        <p14:creationId xmlns:p14="http://schemas.microsoft.com/office/powerpoint/2010/main" val="666961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F823BC-2CBE-1B87-52A0-7407DB5FE565}"/>
              </a:ext>
            </a:extLst>
          </p:cNvPr>
          <p:cNvSpPr>
            <a:spLocks noGrp="1"/>
          </p:cNvSpPr>
          <p:nvPr>
            <p:ph type="title"/>
          </p:nvPr>
        </p:nvSpPr>
        <p:spPr>
          <a:xfrm>
            <a:off x="838200" y="365125"/>
            <a:ext cx="4320396" cy="1325563"/>
          </a:xfrm>
        </p:spPr>
        <p:txBody>
          <a:bodyPr/>
          <a:lstStyle/>
          <a:p>
            <a:r>
              <a:rPr lang="en-US" dirty="0"/>
              <a:t>Very Large Scale Integration (VLSI)</a:t>
            </a:r>
          </a:p>
        </p:txBody>
      </p:sp>
      <p:sp>
        <p:nvSpPr>
          <p:cNvPr id="4" name="Content Placeholder 3">
            <a:extLst>
              <a:ext uri="{FF2B5EF4-FFF2-40B4-BE49-F238E27FC236}">
                <a16:creationId xmlns:a16="http://schemas.microsoft.com/office/drawing/2014/main" id="{E731778B-49CB-631E-C6B6-48A2D4B0EFA5}"/>
              </a:ext>
            </a:extLst>
          </p:cNvPr>
          <p:cNvSpPr>
            <a:spLocks noGrp="1"/>
          </p:cNvSpPr>
          <p:nvPr>
            <p:ph idx="1"/>
          </p:nvPr>
        </p:nvSpPr>
        <p:spPr>
          <a:xfrm>
            <a:off x="838200" y="1825625"/>
            <a:ext cx="4561936" cy="2231131"/>
          </a:xfrm>
        </p:spPr>
        <p:txBody>
          <a:bodyPr>
            <a:normAutofit fontScale="92500"/>
          </a:bodyPr>
          <a:lstStyle/>
          <a:p>
            <a:r>
              <a:rPr lang="en-US" dirty="0"/>
              <a:t>2300 transistors manufactured using photo lithography</a:t>
            </a:r>
          </a:p>
          <a:p>
            <a:r>
              <a:rPr lang="en-US" dirty="0"/>
              <a:t>The Intel 4004(1971), was first microprocessor you could buy</a:t>
            </a:r>
          </a:p>
        </p:txBody>
      </p:sp>
      <p:pic>
        <p:nvPicPr>
          <p:cNvPr id="5" name="Picture 4" descr="A picture of the internal layout of the Intel 4004 circuitry taken with a microscope showing gates and wires.">
            <a:extLst>
              <a:ext uri="{FF2B5EF4-FFF2-40B4-BE49-F238E27FC236}">
                <a16:creationId xmlns:a16="http://schemas.microsoft.com/office/drawing/2014/main" id="{0E0CD2B8-F680-9533-0CC2-C357781ABA0E}"/>
              </a:ext>
            </a:extLst>
          </p:cNvPr>
          <p:cNvPicPr>
            <a:picLocks noChangeAspect="1"/>
          </p:cNvPicPr>
          <p:nvPr/>
        </p:nvPicPr>
        <p:blipFill>
          <a:blip r:embed="rId2"/>
          <a:stretch>
            <a:fillRect/>
          </a:stretch>
        </p:blipFill>
        <p:spPr>
          <a:xfrm>
            <a:off x="6341412" y="1163781"/>
            <a:ext cx="5587076" cy="4162371"/>
          </a:xfrm>
          <a:prstGeom prst="rect">
            <a:avLst/>
          </a:prstGeom>
        </p:spPr>
      </p:pic>
      <p:pic>
        <p:nvPicPr>
          <p:cNvPr id="6" name="Picture 5" descr="An Intel 4004 microprocessors chip - exterior view.">
            <a:extLst>
              <a:ext uri="{FF2B5EF4-FFF2-40B4-BE49-F238E27FC236}">
                <a16:creationId xmlns:a16="http://schemas.microsoft.com/office/drawing/2014/main" id="{CD7BDB8C-DAA1-A6A4-80AA-F1F2B99D8540}"/>
              </a:ext>
            </a:extLst>
          </p:cNvPr>
          <p:cNvPicPr>
            <a:picLocks noChangeAspect="1"/>
          </p:cNvPicPr>
          <p:nvPr/>
        </p:nvPicPr>
        <p:blipFill>
          <a:blip r:embed="rId3"/>
          <a:stretch>
            <a:fillRect/>
          </a:stretch>
        </p:blipFill>
        <p:spPr>
          <a:xfrm>
            <a:off x="2021016" y="3767396"/>
            <a:ext cx="2196304" cy="1464202"/>
          </a:xfrm>
          <a:prstGeom prst="rect">
            <a:avLst/>
          </a:prstGeom>
        </p:spPr>
      </p:pic>
      <p:sp>
        <p:nvSpPr>
          <p:cNvPr id="7" name="TextBox 6">
            <a:extLst>
              <a:ext uri="{FF2B5EF4-FFF2-40B4-BE49-F238E27FC236}">
                <a16:creationId xmlns:a16="http://schemas.microsoft.com/office/drawing/2014/main" id="{5493B245-E4D5-FEC4-75D1-ACF6117F1955}"/>
              </a:ext>
            </a:extLst>
          </p:cNvPr>
          <p:cNvSpPr txBox="1"/>
          <p:nvPr/>
        </p:nvSpPr>
        <p:spPr>
          <a:xfrm>
            <a:off x="275165" y="5746098"/>
            <a:ext cx="6098874" cy="369332"/>
          </a:xfrm>
          <a:prstGeom prst="rect">
            <a:avLst/>
          </a:prstGeom>
          <a:noFill/>
        </p:spPr>
        <p:txBody>
          <a:bodyPr wrap="square">
            <a:spAutoFit/>
          </a:bodyPr>
          <a:lstStyle/>
          <a:p>
            <a:pPr algn="ctr"/>
            <a:r>
              <a:rPr lang="en-US" dirty="0"/>
              <a:t>https://</a:t>
            </a:r>
            <a:r>
              <a:rPr lang="en-US" dirty="0" err="1"/>
              <a:t>en.wikipedia.org</a:t>
            </a:r>
            <a:r>
              <a:rPr lang="en-US" dirty="0"/>
              <a:t>/wiki/Intel_4004</a:t>
            </a:r>
          </a:p>
        </p:txBody>
      </p:sp>
      <p:cxnSp>
        <p:nvCxnSpPr>
          <p:cNvPr id="9" name="Straight Arrow Connector 8">
            <a:extLst>
              <a:ext uri="{FF2B5EF4-FFF2-40B4-BE49-F238E27FC236}">
                <a16:creationId xmlns:a16="http://schemas.microsoft.com/office/drawing/2014/main" id="{5AD116FF-BC79-79CB-871D-19DA963F3E41}"/>
              </a:ext>
            </a:extLst>
          </p:cNvPr>
          <p:cNvCxnSpPr>
            <a:cxnSpLocks/>
          </p:cNvCxnSpPr>
          <p:nvPr/>
        </p:nvCxnSpPr>
        <p:spPr>
          <a:xfrm>
            <a:off x="6374039" y="5525449"/>
            <a:ext cx="5521822" cy="35983"/>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4E822A8-EF0E-D1EE-5214-9AF39FAE45D3}"/>
              </a:ext>
            </a:extLst>
          </p:cNvPr>
          <p:cNvSpPr txBox="1"/>
          <p:nvPr/>
        </p:nvSpPr>
        <p:spPr>
          <a:xfrm>
            <a:off x="8799762" y="5341141"/>
            <a:ext cx="670376" cy="369332"/>
          </a:xfrm>
          <a:prstGeom prst="rect">
            <a:avLst/>
          </a:prstGeom>
          <a:solidFill>
            <a:schemeClr val="bg1"/>
          </a:solidFill>
        </p:spPr>
        <p:txBody>
          <a:bodyPr wrap="none" rtlCol="0">
            <a:spAutoFit/>
          </a:bodyPr>
          <a:lstStyle/>
          <a:p>
            <a:r>
              <a:rPr lang="en-US" dirty="0"/>
              <a:t>4mm</a:t>
            </a:r>
          </a:p>
        </p:txBody>
      </p:sp>
      <p:cxnSp>
        <p:nvCxnSpPr>
          <p:cNvPr id="14" name="Straight Arrow Connector 13">
            <a:extLst>
              <a:ext uri="{FF2B5EF4-FFF2-40B4-BE49-F238E27FC236}">
                <a16:creationId xmlns:a16="http://schemas.microsoft.com/office/drawing/2014/main" id="{0FA1BD20-EEF8-7EE9-1C8A-8B3D31F3DF94}"/>
              </a:ext>
            </a:extLst>
          </p:cNvPr>
          <p:cNvCxnSpPr>
            <a:cxnSpLocks/>
          </p:cNvCxnSpPr>
          <p:nvPr/>
        </p:nvCxnSpPr>
        <p:spPr>
          <a:xfrm>
            <a:off x="6008914" y="1163781"/>
            <a:ext cx="0" cy="4162371"/>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2866CA0-EBD7-B960-63AE-345E1E912925}"/>
              </a:ext>
            </a:extLst>
          </p:cNvPr>
          <p:cNvSpPr txBox="1"/>
          <p:nvPr/>
        </p:nvSpPr>
        <p:spPr>
          <a:xfrm>
            <a:off x="5656356" y="4056756"/>
            <a:ext cx="670376" cy="369332"/>
          </a:xfrm>
          <a:prstGeom prst="rect">
            <a:avLst/>
          </a:prstGeom>
          <a:solidFill>
            <a:schemeClr val="bg1"/>
          </a:solidFill>
        </p:spPr>
        <p:txBody>
          <a:bodyPr wrap="square" rtlCol="0">
            <a:spAutoFit/>
          </a:bodyPr>
          <a:lstStyle/>
          <a:p>
            <a:r>
              <a:rPr lang="en-US" dirty="0"/>
              <a:t>3mm</a:t>
            </a:r>
          </a:p>
        </p:txBody>
      </p:sp>
    </p:spTree>
    <p:extLst>
      <p:ext uri="{BB962C8B-B14F-4D97-AF65-F5344CB8AC3E}">
        <p14:creationId xmlns:p14="http://schemas.microsoft.com/office/powerpoint/2010/main" val="3364699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1CA07-A165-B453-1DF1-824AAE997803}"/>
              </a:ext>
            </a:extLst>
          </p:cNvPr>
          <p:cNvSpPr>
            <a:spLocks noGrp="1"/>
          </p:cNvSpPr>
          <p:nvPr>
            <p:ph type="title"/>
          </p:nvPr>
        </p:nvSpPr>
        <p:spPr/>
        <p:txBody>
          <a:bodyPr/>
          <a:lstStyle/>
          <a:p>
            <a:r>
              <a:rPr lang="en-US" dirty="0"/>
              <a:t>Photo Lithography</a:t>
            </a:r>
          </a:p>
        </p:txBody>
      </p:sp>
      <p:pic>
        <p:nvPicPr>
          <p:cNvPr id="2050" name="Picture 2" descr="A photomask. This photomask has 20 copies of the same circuit pattern or design.  It represents one layer in a chip manufacturing process.">
            <a:extLst>
              <a:ext uri="{FF2B5EF4-FFF2-40B4-BE49-F238E27FC236}">
                <a16:creationId xmlns:a16="http://schemas.microsoft.com/office/drawing/2014/main" id="{B4ABC9D6-8CB1-F84B-5141-5FBB4BEB2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97961"/>
            <a:ext cx="2862077" cy="28620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schematic illustration of a photomask (top) being reduced and projected onto an Integrated Circuit layer (bottom) for printing">
            <a:extLst>
              <a:ext uri="{FF2B5EF4-FFF2-40B4-BE49-F238E27FC236}">
                <a16:creationId xmlns:a16="http://schemas.microsoft.com/office/drawing/2014/main" id="{E4FB8645-1269-1301-02F6-075B47856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038" y="2269927"/>
            <a:ext cx="1933251" cy="16161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D67364-DD52-DAF8-387A-FE1777686765}"/>
              </a:ext>
            </a:extLst>
          </p:cNvPr>
          <p:cNvSpPr txBox="1"/>
          <p:nvPr/>
        </p:nvSpPr>
        <p:spPr>
          <a:xfrm>
            <a:off x="818263" y="5321703"/>
            <a:ext cx="6572250" cy="861774"/>
          </a:xfrm>
          <a:prstGeom prst="rect">
            <a:avLst/>
          </a:prstGeom>
          <a:noFill/>
        </p:spPr>
        <p:txBody>
          <a:bodyPr wrap="square">
            <a:spAutoFit/>
          </a:bodyPr>
          <a:lstStyle/>
          <a:p>
            <a:r>
              <a:rPr lang="en-US" sz="1600" dirty="0"/>
              <a:t>https://</a:t>
            </a:r>
            <a:r>
              <a:rPr lang="en-US" sz="1600" dirty="0" err="1"/>
              <a:t>en.wikipedia.org</a:t>
            </a:r>
            <a:r>
              <a:rPr lang="en-US" sz="1600" dirty="0"/>
              <a:t>/wiki/Photolithography</a:t>
            </a:r>
          </a:p>
          <a:p>
            <a:r>
              <a:rPr lang="en-US" sz="1600" dirty="0"/>
              <a:t>https://</a:t>
            </a:r>
            <a:r>
              <a:rPr lang="en-US" sz="1600" dirty="0" err="1"/>
              <a:t>en.wikipedia.org</a:t>
            </a:r>
            <a:r>
              <a:rPr lang="en-US" sz="1600" dirty="0"/>
              <a:t>/wiki/Photomask</a:t>
            </a:r>
          </a:p>
          <a:p>
            <a:r>
              <a:rPr lang="en-US" sz="1600" dirty="0"/>
              <a:t>https://</a:t>
            </a:r>
            <a:r>
              <a:rPr lang="en-US" sz="1600" dirty="0" err="1"/>
              <a:t>en.wikipedia.org</a:t>
            </a:r>
            <a:r>
              <a:rPr lang="en-US" sz="1600" dirty="0"/>
              <a:t>/wiki/</a:t>
            </a:r>
            <a:r>
              <a:rPr lang="en-US" sz="1600" dirty="0" err="1"/>
              <a:t>Semiconductor_device_fabrication</a:t>
            </a:r>
            <a:endParaRPr lang="en-US" sz="1600" dirty="0"/>
          </a:p>
        </p:txBody>
      </p:sp>
      <p:pic>
        <p:nvPicPr>
          <p:cNvPr id="2054" name="Picture 6" descr="NAND gate with 4 inputs in transistor-transistor logic; 7 transistors on the chip as viewed on a microscope.">
            <a:extLst>
              <a:ext uri="{FF2B5EF4-FFF2-40B4-BE49-F238E27FC236}">
                <a16:creationId xmlns:a16="http://schemas.microsoft.com/office/drawing/2014/main" id="{8025F8B0-FB79-7A57-D5D5-5832CB0BD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963" y="2635249"/>
            <a:ext cx="1270000" cy="1587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TI 74LS51 chip installed in a circuit board">
            <a:extLst>
              <a:ext uri="{FF2B5EF4-FFF2-40B4-BE49-F238E27FC236}">
                <a16:creationId xmlns:a16="http://schemas.microsoft.com/office/drawing/2014/main" id="{AD2F59E1-4A73-2702-0412-8634A0C40FDF}"/>
              </a:ext>
            </a:extLst>
          </p:cNvPr>
          <p:cNvPicPr>
            <a:picLocks noChangeAspect="1"/>
          </p:cNvPicPr>
          <p:nvPr/>
        </p:nvPicPr>
        <p:blipFill>
          <a:blip r:embed="rId5"/>
          <a:stretch>
            <a:fillRect/>
          </a:stretch>
        </p:blipFill>
        <p:spPr>
          <a:xfrm>
            <a:off x="9395841" y="2811378"/>
            <a:ext cx="2375464" cy="1235242"/>
          </a:xfrm>
          <a:prstGeom prst="rect">
            <a:avLst/>
          </a:prstGeom>
        </p:spPr>
      </p:pic>
      <p:sp>
        <p:nvSpPr>
          <p:cNvPr id="8" name="TextBox 7">
            <a:extLst>
              <a:ext uri="{FF2B5EF4-FFF2-40B4-BE49-F238E27FC236}">
                <a16:creationId xmlns:a16="http://schemas.microsoft.com/office/drawing/2014/main" id="{1648B702-9599-E14B-A7D8-FCAC45BDB16F}"/>
              </a:ext>
            </a:extLst>
          </p:cNvPr>
          <p:cNvSpPr txBox="1"/>
          <p:nvPr/>
        </p:nvSpPr>
        <p:spPr>
          <a:xfrm>
            <a:off x="7073806" y="4521951"/>
            <a:ext cx="2222313" cy="923330"/>
          </a:xfrm>
          <a:prstGeom prst="rect">
            <a:avLst/>
          </a:prstGeom>
          <a:noFill/>
        </p:spPr>
        <p:txBody>
          <a:bodyPr wrap="square">
            <a:spAutoFit/>
          </a:bodyPr>
          <a:lstStyle/>
          <a:p>
            <a:pPr algn="ctr"/>
            <a:r>
              <a:rPr lang="en-US" dirty="0"/>
              <a:t>Four Input NAND</a:t>
            </a:r>
          </a:p>
          <a:p>
            <a:pPr algn="ctr"/>
            <a:r>
              <a:rPr lang="en-US" dirty="0"/>
              <a:t>Seven transistors</a:t>
            </a:r>
          </a:p>
          <a:p>
            <a:pPr algn="ctr"/>
            <a:r>
              <a:rPr lang="en-US" dirty="0"/>
              <a:t>TI 7420</a:t>
            </a:r>
          </a:p>
        </p:txBody>
      </p:sp>
      <p:sp>
        <p:nvSpPr>
          <p:cNvPr id="9" name="TextBox 8">
            <a:extLst>
              <a:ext uri="{FF2B5EF4-FFF2-40B4-BE49-F238E27FC236}">
                <a16:creationId xmlns:a16="http://schemas.microsoft.com/office/drawing/2014/main" id="{CEC6EDB9-140C-963F-23C6-5DC9839B182C}"/>
              </a:ext>
            </a:extLst>
          </p:cNvPr>
          <p:cNvSpPr txBox="1"/>
          <p:nvPr/>
        </p:nvSpPr>
        <p:spPr>
          <a:xfrm>
            <a:off x="4513963" y="4169989"/>
            <a:ext cx="2222313" cy="646331"/>
          </a:xfrm>
          <a:prstGeom prst="rect">
            <a:avLst/>
          </a:prstGeom>
          <a:noFill/>
        </p:spPr>
        <p:txBody>
          <a:bodyPr wrap="square">
            <a:spAutoFit/>
          </a:bodyPr>
          <a:lstStyle/>
          <a:p>
            <a:pPr algn="ctr"/>
            <a:r>
              <a:rPr lang="en-US" dirty="0"/>
              <a:t>Multiple masks with</a:t>
            </a:r>
          </a:p>
          <a:p>
            <a:pPr algn="ctr"/>
            <a:r>
              <a:rPr lang="en-US" dirty="0"/>
              <a:t>different chemicals</a:t>
            </a:r>
          </a:p>
        </p:txBody>
      </p:sp>
      <p:pic>
        <p:nvPicPr>
          <p:cNvPr id="2056" name="Picture 8" descr="A semiconductor device manufacturing facility at HP Labs">
            <a:extLst>
              <a:ext uri="{FF2B5EF4-FFF2-40B4-BE49-F238E27FC236}">
                <a16:creationId xmlns:a16="http://schemas.microsoft.com/office/drawing/2014/main" id="{DF8FCF58-B446-F943-BF68-9D1F191B42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1725" y="326785"/>
            <a:ext cx="2522641" cy="1897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04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E74F4-4A3F-F6E0-B7C5-E3F11C6629E3}"/>
              </a:ext>
            </a:extLst>
          </p:cNvPr>
          <p:cNvSpPr>
            <a:spLocks noGrp="1"/>
          </p:cNvSpPr>
          <p:nvPr>
            <p:ph type="title"/>
          </p:nvPr>
        </p:nvSpPr>
        <p:spPr/>
        <p:txBody>
          <a:bodyPr/>
          <a:lstStyle/>
          <a:p>
            <a:r>
              <a:rPr lang="en-US" dirty="0"/>
              <a:t>Growth of transistor count</a:t>
            </a:r>
          </a:p>
        </p:txBody>
      </p:sp>
      <p:sp>
        <p:nvSpPr>
          <p:cNvPr id="3" name="Content Placeholder 2">
            <a:extLst>
              <a:ext uri="{FF2B5EF4-FFF2-40B4-BE49-F238E27FC236}">
                <a16:creationId xmlns:a16="http://schemas.microsoft.com/office/drawing/2014/main" id="{B30E9AEF-2D19-809B-6285-FBB309F84A32}"/>
              </a:ext>
            </a:extLst>
          </p:cNvPr>
          <p:cNvSpPr>
            <a:spLocks noGrp="1"/>
          </p:cNvSpPr>
          <p:nvPr>
            <p:ph idx="1"/>
          </p:nvPr>
        </p:nvSpPr>
        <p:spPr/>
        <p:txBody>
          <a:bodyPr>
            <a:normAutofit/>
          </a:bodyPr>
          <a:lstStyle/>
          <a:p>
            <a:r>
              <a:rPr lang="en-US" dirty="0"/>
              <a:t>The Intel Itanium was the first billion-transistor chip in 2001</a:t>
            </a:r>
          </a:p>
          <a:p>
            <a:r>
              <a:rPr lang="en-US" dirty="0"/>
              <a:t>Deep learning wafer scale engine by </a:t>
            </a:r>
            <a:r>
              <a:rPr lang="en-US" dirty="0" err="1"/>
              <a:t>Cerebras</a:t>
            </a:r>
            <a:r>
              <a:rPr lang="en-US" dirty="0"/>
              <a:t> has 2.6 trillion MOSFETs 2020</a:t>
            </a:r>
          </a:p>
          <a:p>
            <a:r>
              <a:rPr lang="en-US" dirty="0"/>
              <a:t>2 Terabyte flash memory with 5.3 trillion floating-gate MOSFETs</a:t>
            </a:r>
          </a:p>
          <a:p>
            <a:r>
              <a:rPr lang="en-US" dirty="0"/>
              <a:t> Nvidia's Blackwell-based B100 GPU with 208 billion MOSFETs in 2024</a:t>
            </a:r>
          </a:p>
        </p:txBody>
      </p:sp>
      <p:sp>
        <p:nvSpPr>
          <p:cNvPr id="5" name="TextBox 4">
            <a:extLst>
              <a:ext uri="{FF2B5EF4-FFF2-40B4-BE49-F238E27FC236}">
                <a16:creationId xmlns:a16="http://schemas.microsoft.com/office/drawing/2014/main" id="{50175CA3-A4AE-FF6E-003E-F4811CFB8592}"/>
              </a:ext>
            </a:extLst>
          </p:cNvPr>
          <p:cNvSpPr txBox="1"/>
          <p:nvPr/>
        </p:nvSpPr>
        <p:spPr>
          <a:xfrm>
            <a:off x="1082616" y="5807631"/>
            <a:ext cx="6098874" cy="369332"/>
          </a:xfrm>
          <a:prstGeom prst="rect">
            <a:avLst/>
          </a:prstGeom>
          <a:noFill/>
        </p:spPr>
        <p:txBody>
          <a:bodyPr wrap="square">
            <a:spAutoFit/>
          </a:bodyPr>
          <a:lstStyle/>
          <a:p>
            <a:r>
              <a:rPr lang="en-US" dirty="0"/>
              <a:t>https://</a:t>
            </a:r>
            <a:r>
              <a:rPr lang="en-US" dirty="0" err="1"/>
              <a:t>en.wikipedia.org</a:t>
            </a:r>
            <a:r>
              <a:rPr lang="en-US" dirty="0"/>
              <a:t>/wiki/</a:t>
            </a:r>
            <a:r>
              <a:rPr lang="en-US" dirty="0" err="1"/>
              <a:t>Transistor_count</a:t>
            </a:r>
            <a:endParaRPr lang="en-US" dirty="0"/>
          </a:p>
        </p:txBody>
      </p:sp>
    </p:spTree>
    <p:extLst>
      <p:ext uri="{BB962C8B-B14F-4D97-AF65-F5344CB8AC3E}">
        <p14:creationId xmlns:p14="http://schemas.microsoft.com/office/powerpoint/2010/main" val="1390978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DC2FF-C860-BF6A-678C-C4EB64676F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CA42282-381A-4861-F373-1E9C006D1DE2}"/>
              </a:ext>
            </a:extLst>
          </p:cNvPr>
          <p:cNvSpPr>
            <a:spLocks noGrp="1"/>
          </p:cNvSpPr>
          <p:nvPr>
            <p:ph type="title"/>
          </p:nvPr>
        </p:nvSpPr>
        <p:spPr/>
        <p:txBody>
          <a:bodyPr/>
          <a:lstStyle/>
          <a:p>
            <a:r>
              <a:rPr lang="en-US" dirty="0"/>
              <a:t>Lets do some VLSI design</a:t>
            </a:r>
          </a:p>
        </p:txBody>
      </p:sp>
      <p:sp>
        <p:nvSpPr>
          <p:cNvPr id="5" name="Text Placeholder 4">
            <a:extLst>
              <a:ext uri="{FF2B5EF4-FFF2-40B4-BE49-F238E27FC236}">
                <a16:creationId xmlns:a16="http://schemas.microsoft.com/office/drawing/2014/main" id="{8A4C2740-C953-2F7A-80D2-00BE61A73E9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09336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NOT gate implemented in the VLSI design layout tool associated with this course. https://www.ca4e.com/tools/mistic/">
            <a:extLst>
              <a:ext uri="{FF2B5EF4-FFF2-40B4-BE49-F238E27FC236}">
                <a16:creationId xmlns:a16="http://schemas.microsoft.com/office/drawing/2014/main" id="{A16E41B8-0294-C763-CDC3-8E824FF29594}"/>
              </a:ext>
            </a:extLst>
          </p:cNvPr>
          <p:cNvPicPr>
            <a:picLocks noChangeAspect="1"/>
          </p:cNvPicPr>
          <p:nvPr/>
        </p:nvPicPr>
        <p:blipFill>
          <a:blip r:embed="rId2"/>
          <a:stretch>
            <a:fillRect/>
          </a:stretch>
        </p:blipFill>
        <p:spPr>
          <a:xfrm>
            <a:off x="6848390" y="438150"/>
            <a:ext cx="4867360" cy="5676900"/>
          </a:xfrm>
          <a:prstGeom prst="rect">
            <a:avLst/>
          </a:prstGeom>
        </p:spPr>
      </p:pic>
      <p:sp>
        <p:nvSpPr>
          <p:cNvPr id="10" name="Title 9">
            <a:extLst>
              <a:ext uri="{FF2B5EF4-FFF2-40B4-BE49-F238E27FC236}">
                <a16:creationId xmlns:a16="http://schemas.microsoft.com/office/drawing/2014/main" id="{4BF457CC-D257-4E59-2D97-D7DBAA713731}"/>
              </a:ext>
            </a:extLst>
          </p:cNvPr>
          <p:cNvSpPr>
            <a:spLocks noGrp="1"/>
          </p:cNvSpPr>
          <p:nvPr>
            <p:ph type="title"/>
          </p:nvPr>
        </p:nvSpPr>
        <p:spPr/>
        <p:txBody>
          <a:bodyPr/>
          <a:lstStyle/>
          <a:p>
            <a:r>
              <a:rPr lang="en-US" dirty="0"/>
              <a:t>VLSI CMOS</a:t>
            </a:r>
            <a:br>
              <a:rPr lang="en-US" dirty="0"/>
            </a:br>
            <a:r>
              <a:rPr lang="en-US" dirty="0"/>
              <a:t>Not</a:t>
            </a:r>
          </a:p>
        </p:txBody>
      </p:sp>
      <p:grpSp>
        <p:nvGrpSpPr>
          <p:cNvPr id="11" name="Group 10" descr="A diagram of a CMOS Not gate using a NMOS and PMOS transistor with no resistor is needed.">
            <a:extLst>
              <a:ext uri="{FF2B5EF4-FFF2-40B4-BE49-F238E27FC236}">
                <a16:creationId xmlns:a16="http://schemas.microsoft.com/office/drawing/2014/main" id="{235E7115-D342-985F-A729-CB6F32420ADA}"/>
              </a:ext>
            </a:extLst>
          </p:cNvPr>
          <p:cNvGrpSpPr/>
          <p:nvPr/>
        </p:nvGrpSpPr>
        <p:grpSpPr>
          <a:xfrm>
            <a:off x="3483880" y="2164335"/>
            <a:ext cx="2766437" cy="2529329"/>
            <a:chOff x="7254368" y="2118074"/>
            <a:chExt cx="3720849" cy="3401940"/>
          </a:xfrm>
        </p:grpSpPr>
        <p:pic>
          <p:nvPicPr>
            <p:cNvPr id="12" name="Picture 11" descr="A diagram of a Not gate implemented with two transistors using CMOS.  The input is connected to the gate of a PMOS and NMOS transistors. If the input is 0, the PMOS transister opened and the NMPS transistor closed so VCC is connected to the output.  the output is 1 because the PMOS transister is closed and the voltage to goes to output.   If the input is 1, the PMOS transistor closes and the NMOS transistor opens and ground is connected ot the output.">
              <a:extLst>
                <a:ext uri="{FF2B5EF4-FFF2-40B4-BE49-F238E27FC236}">
                  <a16:creationId xmlns:a16="http://schemas.microsoft.com/office/drawing/2014/main" id="{E8E8BB28-87D6-431B-16B6-9B6F18689F55}"/>
                </a:ext>
              </a:extLst>
            </p:cNvPr>
            <p:cNvPicPr>
              <a:picLocks noChangeAspect="1"/>
            </p:cNvPicPr>
            <p:nvPr/>
          </p:nvPicPr>
          <p:blipFill>
            <a:blip r:embed="rId3"/>
            <a:srcRect l="19468" r="21660" b="15929"/>
            <a:stretch/>
          </p:blipFill>
          <p:spPr>
            <a:xfrm>
              <a:off x="8331201" y="2118074"/>
              <a:ext cx="1949596" cy="3101626"/>
            </a:xfrm>
            <a:prstGeom prst="rect">
              <a:avLst/>
            </a:prstGeom>
          </p:spPr>
        </p:pic>
        <p:sp>
          <p:nvSpPr>
            <p:cNvPr id="13" name="TextBox 12">
              <a:extLst>
                <a:ext uri="{FF2B5EF4-FFF2-40B4-BE49-F238E27FC236}">
                  <a16:creationId xmlns:a16="http://schemas.microsoft.com/office/drawing/2014/main" id="{39DE5062-978B-5351-4395-149C6D689F41}"/>
                </a:ext>
              </a:extLst>
            </p:cNvPr>
            <p:cNvSpPr txBox="1"/>
            <p:nvPr/>
          </p:nvSpPr>
          <p:spPr>
            <a:xfrm>
              <a:off x="7254368" y="2133462"/>
              <a:ext cx="764824" cy="523220"/>
            </a:xfrm>
            <a:prstGeom prst="rect">
              <a:avLst/>
            </a:prstGeom>
            <a:solidFill>
              <a:schemeClr val="bg1"/>
            </a:solidFill>
          </p:spPr>
          <p:txBody>
            <a:bodyPr wrap="none" rtlCol="0">
              <a:spAutoFit/>
            </a:bodyPr>
            <a:lstStyle/>
            <a:p>
              <a:r>
                <a:rPr lang="en-US" sz="2800" dirty="0" err="1"/>
                <a:t>Vdd</a:t>
              </a:r>
              <a:endParaRPr lang="en-US" sz="2800" dirty="0"/>
            </a:p>
          </p:txBody>
        </p:sp>
        <p:sp>
          <p:nvSpPr>
            <p:cNvPr id="14" name="TextBox 13">
              <a:extLst>
                <a:ext uri="{FF2B5EF4-FFF2-40B4-BE49-F238E27FC236}">
                  <a16:creationId xmlns:a16="http://schemas.microsoft.com/office/drawing/2014/main" id="{E17BB1AF-8F9D-CB59-C444-1A94CA8BEAC0}"/>
                </a:ext>
              </a:extLst>
            </p:cNvPr>
            <p:cNvSpPr txBox="1"/>
            <p:nvPr/>
          </p:nvSpPr>
          <p:spPr>
            <a:xfrm>
              <a:off x="10280796" y="3578010"/>
              <a:ext cx="694421" cy="523220"/>
            </a:xfrm>
            <a:prstGeom prst="rect">
              <a:avLst/>
            </a:prstGeom>
            <a:solidFill>
              <a:schemeClr val="bg1"/>
            </a:solidFill>
          </p:spPr>
          <p:txBody>
            <a:bodyPr wrap="none" rtlCol="0">
              <a:spAutoFit/>
            </a:bodyPr>
            <a:lstStyle/>
            <a:p>
              <a:r>
                <a:rPr lang="en-US" sz="2800" dirty="0"/>
                <a:t>out</a:t>
              </a:r>
            </a:p>
          </p:txBody>
        </p:sp>
        <p:sp>
          <p:nvSpPr>
            <p:cNvPr id="15" name="TextBox 14">
              <a:extLst>
                <a:ext uri="{FF2B5EF4-FFF2-40B4-BE49-F238E27FC236}">
                  <a16:creationId xmlns:a16="http://schemas.microsoft.com/office/drawing/2014/main" id="{37338DB7-EF93-A966-1821-E02BFDE1D367}"/>
                </a:ext>
              </a:extLst>
            </p:cNvPr>
            <p:cNvSpPr txBox="1"/>
            <p:nvPr/>
          </p:nvSpPr>
          <p:spPr>
            <a:xfrm>
              <a:off x="7944686" y="3563214"/>
              <a:ext cx="402674" cy="523220"/>
            </a:xfrm>
            <a:prstGeom prst="rect">
              <a:avLst/>
            </a:prstGeom>
            <a:solidFill>
              <a:schemeClr val="bg1"/>
            </a:solidFill>
          </p:spPr>
          <p:txBody>
            <a:bodyPr wrap="none" rtlCol="0">
              <a:spAutoFit/>
            </a:bodyPr>
            <a:lstStyle/>
            <a:p>
              <a:r>
                <a:rPr lang="en-US" sz="2800" dirty="0"/>
                <a:t>A</a:t>
              </a:r>
            </a:p>
          </p:txBody>
        </p:sp>
        <p:sp>
          <p:nvSpPr>
            <p:cNvPr id="16" name="TextBox 15">
              <a:extLst>
                <a:ext uri="{FF2B5EF4-FFF2-40B4-BE49-F238E27FC236}">
                  <a16:creationId xmlns:a16="http://schemas.microsoft.com/office/drawing/2014/main" id="{9EE70CF1-93B4-FB03-64EF-B0F5DB9CD5EE}"/>
                </a:ext>
              </a:extLst>
            </p:cNvPr>
            <p:cNvSpPr txBox="1"/>
            <p:nvPr/>
          </p:nvSpPr>
          <p:spPr>
            <a:xfrm>
              <a:off x="9373556" y="4935239"/>
              <a:ext cx="499109" cy="584775"/>
            </a:xfrm>
            <a:prstGeom prst="rect">
              <a:avLst/>
            </a:prstGeom>
            <a:noFill/>
          </p:spPr>
          <p:txBody>
            <a:bodyPr wrap="square" rtlCol="0">
              <a:spAutoFit/>
            </a:bodyPr>
            <a:lstStyle/>
            <a:p>
              <a:r>
                <a:rPr lang="en-US" sz="3200" dirty="0"/>
                <a:t>⏚</a:t>
              </a:r>
            </a:p>
          </p:txBody>
        </p:sp>
      </p:grpSp>
      <p:graphicFrame>
        <p:nvGraphicFramePr>
          <p:cNvPr id="17" name="Table 16">
            <a:extLst>
              <a:ext uri="{FF2B5EF4-FFF2-40B4-BE49-F238E27FC236}">
                <a16:creationId xmlns:a16="http://schemas.microsoft.com/office/drawing/2014/main" id="{4BAF9F77-8B18-1CEA-8F42-6C9B98DA16D4}"/>
              </a:ext>
            </a:extLst>
          </p:cNvPr>
          <p:cNvGraphicFramePr>
            <a:graphicFrameLocks noGrp="1"/>
          </p:cNvGraphicFramePr>
          <p:nvPr>
            <p:extLst>
              <p:ext uri="{D42A27DB-BD31-4B8C-83A1-F6EECF244321}">
                <p14:modId xmlns:p14="http://schemas.microsoft.com/office/powerpoint/2010/main" val="953627290"/>
              </p:ext>
            </p:extLst>
          </p:nvPr>
        </p:nvGraphicFramePr>
        <p:xfrm>
          <a:off x="828035" y="3734675"/>
          <a:ext cx="1844080" cy="1097280"/>
        </p:xfrm>
        <a:graphic>
          <a:graphicData uri="http://schemas.openxmlformats.org/drawingml/2006/table">
            <a:tbl>
              <a:tblPr firstRow="1" bandRow="1">
                <a:tableStyleId>{5C22544A-7EE6-4342-B048-85BDC9FD1C3A}</a:tableStyleId>
              </a:tblPr>
              <a:tblGrid>
                <a:gridCol w="922040">
                  <a:extLst>
                    <a:ext uri="{9D8B030D-6E8A-4147-A177-3AD203B41FA5}">
                      <a16:colId xmlns:a16="http://schemas.microsoft.com/office/drawing/2014/main" val="434005091"/>
                    </a:ext>
                  </a:extLst>
                </a:gridCol>
                <a:gridCol w="922040">
                  <a:extLst>
                    <a:ext uri="{9D8B030D-6E8A-4147-A177-3AD203B41FA5}">
                      <a16:colId xmlns:a16="http://schemas.microsoft.com/office/drawing/2014/main" val="1017842541"/>
                    </a:ext>
                  </a:extLst>
                </a:gridCol>
              </a:tblGrid>
              <a:tr h="294760">
                <a:tc>
                  <a:txBody>
                    <a:bodyPr/>
                    <a:lstStyle/>
                    <a:p>
                      <a:pPr algn="ctr"/>
                      <a:r>
                        <a:rPr lang="en-US" dirty="0"/>
                        <a:t>A</a:t>
                      </a:r>
                    </a:p>
                  </a:txBody>
                  <a:tcPr/>
                </a:tc>
                <a:tc>
                  <a:txBody>
                    <a:bodyPr/>
                    <a:lstStyle/>
                    <a:p>
                      <a:pPr algn="ctr"/>
                      <a:r>
                        <a:rPr lang="en-US" dirty="0"/>
                        <a:t>Q</a:t>
                      </a:r>
                    </a:p>
                  </a:txBody>
                  <a:tcPr/>
                </a:tc>
                <a:extLst>
                  <a:ext uri="{0D108BD9-81ED-4DB2-BD59-A6C34878D82A}">
                    <a16:rowId xmlns:a16="http://schemas.microsoft.com/office/drawing/2014/main" val="1893480945"/>
                  </a:ext>
                </a:extLst>
              </a:tr>
              <a:tr h="294760">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2456066162"/>
                  </a:ext>
                </a:extLst>
              </a:tr>
              <a:tr h="294760">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2640376286"/>
                  </a:ext>
                </a:extLst>
              </a:tr>
            </a:tbl>
          </a:graphicData>
        </a:graphic>
      </p:graphicFrame>
      <p:pic>
        <p:nvPicPr>
          <p:cNvPr id="18" name="Picture 8" descr="NOT gate symbol with one input (A) and one output (Q)">
            <a:extLst>
              <a:ext uri="{FF2B5EF4-FFF2-40B4-BE49-F238E27FC236}">
                <a16:creationId xmlns:a16="http://schemas.microsoft.com/office/drawing/2014/main" id="{09C44584-F3EF-FBE3-F35E-742962F06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075" y="2898008"/>
            <a:ext cx="1524000" cy="635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94E2152-AE43-C661-9AE7-7290DDDA1320}"/>
              </a:ext>
            </a:extLst>
          </p:cNvPr>
          <p:cNvSpPr txBox="1"/>
          <p:nvPr/>
        </p:nvSpPr>
        <p:spPr>
          <a:xfrm>
            <a:off x="1426108" y="2340706"/>
            <a:ext cx="647934" cy="461665"/>
          </a:xfrm>
          <a:prstGeom prst="rect">
            <a:avLst/>
          </a:prstGeom>
          <a:noFill/>
        </p:spPr>
        <p:txBody>
          <a:bodyPr wrap="none" rtlCol="0">
            <a:spAutoFit/>
          </a:bodyPr>
          <a:lstStyle/>
          <a:p>
            <a:r>
              <a:rPr lang="en-US" sz="2400" dirty="0"/>
              <a:t>Not</a:t>
            </a:r>
          </a:p>
        </p:txBody>
      </p:sp>
    </p:spTree>
    <p:extLst>
      <p:ext uri="{BB962C8B-B14F-4D97-AF65-F5344CB8AC3E}">
        <p14:creationId xmlns:p14="http://schemas.microsoft.com/office/powerpoint/2010/main" val="3501053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 shot of a NOT gate implemented in the VLSI design layout tool associated with this course.   Its input is zero and we see the top transistor conducting and the bottom transistor blocked, resulting in an out of one.  It is highlighting the top transistor and showing how the poly silicon and the P+ diffusion are touching creating a PMOS transistor.">
            <a:extLst>
              <a:ext uri="{FF2B5EF4-FFF2-40B4-BE49-F238E27FC236}">
                <a16:creationId xmlns:a16="http://schemas.microsoft.com/office/drawing/2014/main" id="{97DF7783-DE6B-0EEE-A564-A78E90907483}"/>
              </a:ext>
            </a:extLst>
          </p:cNvPr>
          <p:cNvPicPr>
            <a:picLocks noChangeAspect="1"/>
          </p:cNvPicPr>
          <p:nvPr/>
        </p:nvPicPr>
        <p:blipFill>
          <a:blip r:embed="rId3"/>
          <a:srcRect t="8939" b="8183"/>
          <a:stretch/>
        </p:blipFill>
        <p:spPr>
          <a:xfrm>
            <a:off x="274195" y="1690688"/>
            <a:ext cx="5935122" cy="3694431"/>
          </a:xfrm>
          <a:prstGeom prst="rect">
            <a:avLst/>
          </a:prstGeom>
        </p:spPr>
      </p:pic>
      <p:pic>
        <p:nvPicPr>
          <p:cNvPr id="8" name="Picture 7" descr="A screen shot of a NOT gate implemented in the VLSI design layout tool associated with this course.  The layers detail is sshowing how the Metal and P+ diffusion are insulated from one another and need to be connected by a Via which is inessense a tiny hole filled with conducting material to connect all the layers.">
            <a:extLst>
              <a:ext uri="{FF2B5EF4-FFF2-40B4-BE49-F238E27FC236}">
                <a16:creationId xmlns:a16="http://schemas.microsoft.com/office/drawing/2014/main" id="{A2CA448A-8F5B-B9DA-6A61-5FFFF5A6B093}"/>
              </a:ext>
            </a:extLst>
          </p:cNvPr>
          <p:cNvPicPr>
            <a:picLocks noChangeAspect="1"/>
          </p:cNvPicPr>
          <p:nvPr/>
        </p:nvPicPr>
        <p:blipFill>
          <a:blip r:embed="rId4"/>
          <a:srcRect t="9735"/>
          <a:stretch/>
        </p:blipFill>
        <p:spPr>
          <a:xfrm>
            <a:off x="6209317" y="1690688"/>
            <a:ext cx="5886077" cy="3694431"/>
          </a:xfrm>
          <a:prstGeom prst="rect">
            <a:avLst/>
          </a:prstGeom>
        </p:spPr>
      </p:pic>
      <p:sp>
        <p:nvSpPr>
          <p:cNvPr id="9" name="Right Arrow 8">
            <a:extLst>
              <a:ext uri="{FF2B5EF4-FFF2-40B4-BE49-F238E27FC236}">
                <a16:creationId xmlns:a16="http://schemas.microsoft.com/office/drawing/2014/main" id="{592336C2-536B-B132-3E4C-87E59FF61B4F}"/>
              </a:ext>
            </a:extLst>
          </p:cNvPr>
          <p:cNvSpPr/>
          <p:nvPr/>
        </p:nvSpPr>
        <p:spPr>
          <a:xfrm rot="12719560">
            <a:off x="2204894" y="3223392"/>
            <a:ext cx="553791" cy="296214"/>
          </a:xfrm>
          <a:prstGeom prst="rightArrow">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398CAF13-73C6-E2D6-CED4-E7827273B725}"/>
              </a:ext>
            </a:extLst>
          </p:cNvPr>
          <p:cNvSpPr/>
          <p:nvPr/>
        </p:nvSpPr>
        <p:spPr>
          <a:xfrm rot="12655827">
            <a:off x="8336315" y="2744511"/>
            <a:ext cx="553791" cy="296214"/>
          </a:xfrm>
          <a:prstGeom prst="rightArrow">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1CE76CBA-521D-2D18-8455-DB813B773A22}"/>
              </a:ext>
            </a:extLst>
          </p:cNvPr>
          <p:cNvSpPr>
            <a:spLocks noGrp="1"/>
          </p:cNvSpPr>
          <p:nvPr>
            <p:ph type="title"/>
          </p:nvPr>
        </p:nvSpPr>
        <p:spPr/>
        <p:txBody>
          <a:bodyPr/>
          <a:lstStyle/>
          <a:p>
            <a:r>
              <a:rPr lang="en-US" dirty="0"/>
              <a:t>VLSI Layers – Photo Lithography</a:t>
            </a:r>
          </a:p>
        </p:txBody>
      </p:sp>
    </p:spTree>
    <p:extLst>
      <p:ext uri="{BB962C8B-B14F-4D97-AF65-F5344CB8AC3E}">
        <p14:creationId xmlns:p14="http://schemas.microsoft.com/office/powerpoint/2010/main" val="358823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2BC3D-23B4-041F-6854-CF6758604B0B}"/>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1FFADFE-847D-5F96-83F7-E6E93EC5C433}"/>
              </a:ext>
            </a:extLst>
          </p:cNvPr>
          <p:cNvGraphicFramePr>
            <a:graphicFrameLocks noGrp="1"/>
          </p:cNvGraphicFramePr>
          <p:nvPr>
            <p:extLst>
              <p:ext uri="{D42A27DB-BD31-4B8C-83A1-F6EECF244321}">
                <p14:modId xmlns:p14="http://schemas.microsoft.com/office/powerpoint/2010/main" val="3822321944"/>
              </p:ext>
            </p:extLst>
          </p:nvPr>
        </p:nvGraphicFramePr>
        <p:xfrm>
          <a:off x="1097871" y="3255636"/>
          <a:ext cx="1981866" cy="1960150"/>
        </p:xfrm>
        <a:graphic>
          <a:graphicData uri="http://schemas.openxmlformats.org/drawingml/2006/table">
            <a:tbl>
              <a:tblPr firstRow="1" bandRow="1">
                <a:tableStyleId>{5C22544A-7EE6-4342-B048-85BDC9FD1C3A}</a:tableStyleId>
              </a:tblPr>
              <a:tblGrid>
                <a:gridCol w="660622">
                  <a:extLst>
                    <a:ext uri="{9D8B030D-6E8A-4147-A177-3AD203B41FA5}">
                      <a16:colId xmlns:a16="http://schemas.microsoft.com/office/drawing/2014/main" val="1071248141"/>
                    </a:ext>
                  </a:extLst>
                </a:gridCol>
                <a:gridCol w="660622">
                  <a:extLst>
                    <a:ext uri="{9D8B030D-6E8A-4147-A177-3AD203B41FA5}">
                      <a16:colId xmlns:a16="http://schemas.microsoft.com/office/drawing/2014/main" val="2618565763"/>
                    </a:ext>
                  </a:extLst>
                </a:gridCol>
                <a:gridCol w="660622">
                  <a:extLst>
                    <a:ext uri="{9D8B030D-6E8A-4147-A177-3AD203B41FA5}">
                      <a16:colId xmlns:a16="http://schemas.microsoft.com/office/drawing/2014/main" val="2416198014"/>
                    </a:ext>
                  </a:extLst>
                </a:gridCol>
              </a:tblGrid>
              <a:tr h="392030">
                <a:tc>
                  <a:txBody>
                    <a:bodyPr/>
                    <a:lstStyle/>
                    <a:p>
                      <a:pPr algn="ctr"/>
                      <a:r>
                        <a:rPr lang="en-US" dirty="0"/>
                        <a:t>A</a:t>
                      </a:r>
                    </a:p>
                  </a:txBody>
                  <a:tcPr/>
                </a:tc>
                <a:tc>
                  <a:txBody>
                    <a:bodyPr/>
                    <a:lstStyle/>
                    <a:p>
                      <a:pPr algn="ctr"/>
                      <a:r>
                        <a:rPr lang="en-US" dirty="0"/>
                        <a:t>B</a:t>
                      </a:r>
                    </a:p>
                  </a:txBody>
                  <a:tcPr/>
                </a:tc>
                <a:tc>
                  <a:txBody>
                    <a:bodyPr/>
                    <a:lstStyle/>
                    <a:p>
                      <a:pPr algn="ctr"/>
                      <a:r>
                        <a:rPr lang="en-US" dirty="0"/>
                        <a:t>Q</a:t>
                      </a:r>
                    </a:p>
                  </a:txBody>
                  <a:tcPr/>
                </a:tc>
                <a:extLst>
                  <a:ext uri="{0D108BD9-81ED-4DB2-BD59-A6C34878D82A}">
                    <a16:rowId xmlns:a16="http://schemas.microsoft.com/office/drawing/2014/main" val="3588159787"/>
                  </a:ext>
                </a:extLst>
              </a:tr>
              <a:tr h="392030">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061539733"/>
                  </a:ext>
                </a:extLst>
              </a:tr>
              <a:tr h="39203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1244367929"/>
                  </a:ext>
                </a:extLst>
              </a:tr>
              <a:tr h="39203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93639549"/>
                  </a:ext>
                </a:extLst>
              </a:tr>
              <a:tr h="392030">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1222571218"/>
                  </a:ext>
                </a:extLst>
              </a:tr>
            </a:tbl>
          </a:graphicData>
        </a:graphic>
      </p:graphicFrame>
      <p:pic>
        <p:nvPicPr>
          <p:cNvPr id="7" name="Picture 2" descr="NAND gate symbol with two inputs (A and B) and one output (Q).  The NAND symbol looks exactly like the AND symbol except it has a small circle on its output connection indicating that the output is inverted.">
            <a:extLst>
              <a:ext uri="{FF2B5EF4-FFF2-40B4-BE49-F238E27FC236}">
                <a16:creationId xmlns:a16="http://schemas.microsoft.com/office/drawing/2014/main" id="{C7FC88DA-0664-C809-A548-3EB9818B2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804" y="2472587"/>
            <a:ext cx="1524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 CMOS NAND gate implemented with four transistors">
            <a:extLst>
              <a:ext uri="{FF2B5EF4-FFF2-40B4-BE49-F238E27FC236}">
                <a16:creationId xmlns:a16="http://schemas.microsoft.com/office/drawing/2014/main" id="{1CFD4104-B6C9-661E-4C04-91427DDC8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9028" y="2751987"/>
            <a:ext cx="1607773" cy="261745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372F7F4D-0684-1463-47C8-DBB3B25DEA22}"/>
              </a:ext>
            </a:extLst>
          </p:cNvPr>
          <p:cNvCxnSpPr/>
          <p:nvPr/>
        </p:nvCxnSpPr>
        <p:spPr>
          <a:xfrm>
            <a:off x="457200" y="5029200"/>
            <a:ext cx="5715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662B992F-5694-15E5-3A3D-DD3D12554C0F}"/>
              </a:ext>
            </a:extLst>
          </p:cNvPr>
          <p:cNvSpPr>
            <a:spLocks noGrp="1"/>
          </p:cNvSpPr>
          <p:nvPr>
            <p:ph type="title"/>
          </p:nvPr>
        </p:nvSpPr>
        <p:spPr/>
        <p:txBody>
          <a:bodyPr/>
          <a:lstStyle/>
          <a:p>
            <a:r>
              <a:rPr lang="en-US" dirty="0"/>
              <a:t>VLSI CMOS</a:t>
            </a:r>
            <a:br>
              <a:rPr lang="en-US" dirty="0"/>
            </a:br>
            <a:r>
              <a:rPr lang="en-US" dirty="0"/>
              <a:t>NAND</a:t>
            </a:r>
          </a:p>
        </p:txBody>
      </p:sp>
      <p:pic>
        <p:nvPicPr>
          <p:cNvPr id="4" name="Picture 3" descr="A screenshot of a computer&#10;&#10;AI-generated content may be incorrect.">
            <a:extLst>
              <a:ext uri="{FF2B5EF4-FFF2-40B4-BE49-F238E27FC236}">
                <a16:creationId xmlns:a16="http://schemas.microsoft.com/office/drawing/2014/main" id="{218EA80E-A355-BB59-9795-15B7FBC01145}"/>
              </a:ext>
            </a:extLst>
          </p:cNvPr>
          <p:cNvPicPr>
            <a:picLocks noChangeAspect="1"/>
          </p:cNvPicPr>
          <p:nvPr/>
        </p:nvPicPr>
        <p:blipFill>
          <a:blip r:embed="rId4"/>
          <a:stretch>
            <a:fillRect/>
          </a:stretch>
        </p:blipFill>
        <p:spPr>
          <a:xfrm>
            <a:off x="6003860" y="379927"/>
            <a:ext cx="5694052" cy="6098146"/>
          </a:xfrm>
          <a:prstGeom prst="rect">
            <a:avLst/>
          </a:prstGeom>
        </p:spPr>
      </p:pic>
    </p:spTree>
    <p:extLst>
      <p:ext uri="{BB962C8B-B14F-4D97-AF65-F5344CB8AC3E}">
        <p14:creationId xmlns:p14="http://schemas.microsoft.com/office/powerpoint/2010/main" val="3020287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CF063-0398-F4B4-0A69-6DB807C1786C}"/>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F115BE5-624A-554E-0050-143262E76772}"/>
              </a:ext>
            </a:extLst>
          </p:cNvPr>
          <p:cNvGraphicFramePr>
            <a:graphicFrameLocks noGrp="1"/>
          </p:cNvGraphicFramePr>
          <p:nvPr/>
        </p:nvGraphicFramePr>
        <p:xfrm>
          <a:off x="1097871" y="3255636"/>
          <a:ext cx="1981866" cy="1960150"/>
        </p:xfrm>
        <a:graphic>
          <a:graphicData uri="http://schemas.openxmlformats.org/drawingml/2006/table">
            <a:tbl>
              <a:tblPr firstRow="1" bandRow="1">
                <a:tableStyleId>{5C22544A-7EE6-4342-B048-85BDC9FD1C3A}</a:tableStyleId>
              </a:tblPr>
              <a:tblGrid>
                <a:gridCol w="660622">
                  <a:extLst>
                    <a:ext uri="{9D8B030D-6E8A-4147-A177-3AD203B41FA5}">
                      <a16:colId xmlns:a16="http://schemas.microsoft.com/office/drawing/2014/main" val="1071248141"/>
                    </a:ext>
                  </a:extLst>
                </a:gridCol>
                <a:gridCol w="660622">
                  <a:extLst>
                    <a:ext uri="{9D8B030D-6E8A-4147-A177-3AD203B41FA5}">
                      <a16:colId xmlns:a16="http://schemas.microsoft.com/office/drawing/2014/main" val="2618565763"/>
                    </a:ext>
                  </a:extLst>
                </a:gridCol>
                <a:gridCol w="660622">
                  <a:extLst>
                    <a:ext uri="{9D8B030D-6E8A-4147-A177-3AD203B41FA5}">
                      <a16:colId xmlns:a16="http://schemas.microsoft.com/office/drawing/2014/main" val="2416198014"/>
                    </a:ext>
                  </a:extLst>
                </a:gridCol>
              </a:tblGrid>
              <a:tr h="392030">
                <a:tc>
                  <a:txBody>
                    <a:bodyPr/>
                    <a:lstStyle/>
                    <a:p>
                      <a:pPr algn="ctr"/>
                      <a:r>
                        <a:rPr lang="en-US" dirty="0"/>
                        <a:t>A</a:t>
                      </a:r>
                    </a:p>
                  </a:txBody>
                  <a:tcPr/>
                </a:tc>
                <a:tc>
                  <a:txBody>
                    <a:bodyPr/>
                    <a:lstStyle/>
                    <a:p>
                      <a:pPr algn="ctr"/>
                      <a:r>
                        <a:rPr lang="en-US" dirty="0"/>
                        <a:t>B</a:t>
                      </a:r>
                    </a:p>
                  </a:txBody>
                  <a:tcPr/>
                </a:tc>
                <a:tc>
                  <a:txBody>
                    <a:bodyPr/>
                    <a:lstStyle/>
                    <a:p>
                      <a:pPr algn="ctr"/>
                      <a:r>
                        <a:rPr lang="en-US" dirty="0"/>
                        <a:t>Q</a:t>
                      </a:r>
                    </a:p>
                  </a:txBody>
                  <a:tcPr/>
                </a:tc>
                <a:extLst>
                  <a:ext uri="{0D108BD9-81ED-4DB2-BD59-A6C34878D82A}">
                    <a16:rowId xmlns:a16="http://schemas.microsoft.com/office/drawing/2014/main" val="3588159787"/>
                  </a:ext>
                </a:extLst>
              </a:tr>
              <a:tr h="392030">
                <a:tc>
                  <a:txBody>
                    <a:bodyPr/>
                    <a:lstStyle/>
                    <a:p>
                      <a:pPr algn="ctr"/>
                      <a:r>
                        <a:rPr lang="en-US" dirty="0"/>
                        <a:t>0</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3061539733"/>
                  </a:ext>
                </a:extLst>
              </a:tr>
              <a:tr h="392030">
                <a:tc>
                  <a:txBody>
                    <a:bodyPr/>
                    <a:lstStyle/>
                    <a:p>
                      <a:pPr algn="ctr"/>
                      <a:r>
                        <a:rPr lang="en-US" dirty="0"/>
                        <a:t>0</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1244367929"/>
                  </a:ext>
                </a:extLst>
              </a:tr>
              <a:tr h="392030">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a16="http://schemas.microsoft.com/office/drawing/2014/main" val="93639549"/>
                  </a:ext>
                </a:extLst>
              </a:tr>
              <a:tr h="392030">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1222571218"/>
                  </a:ext>
                </a:extLst>
              </a:tr>
            </a:tbl>
          </a:graphicData>
        </a:graphic>
      </p:graphicFrame>
      <p:pic>
        <p:nvPicPr>
          <p:cNvPr id="7" name="Picture 2" descr="NAND gate symbol with two inputs (A and B) and one output (Q).  The NAND symbol looks exactly like the AND symbol except it has a small circle on its output connection indicating that the output is inverted.">
            <a:extLst>
              <a:ext uri="{FF2B5EF4-FFF2-40B4-BE49-F238E27FC236}">
                <a16:creationId xmlns:a16="http://schemas.microsoft.com/office/drawing/2014/main" id="{51C82BCA-E183-2E40-0BA3-532714C55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804" y="2472587"/>
            <a:ext cx="1524000" cy="63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 schematic of a CMOS NAND gate implemented with four transistors">
            <a:extLst>
              <a:ext uri="{FF2B5EF4-FFF2-40B4-BE49-F238E27FC236}">
                <a16:creationId xmlns:a16="http://schemas.microsoft.com/office/drawing/2014/main" id="{6C8F8917-308F-8E41-AF54-22E4909E1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9028" y="2751987"/>
            <a:ext cx="1607773" cy="261745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2C384ABD-284C-95EB-D885-1EA5A5D6A510}"/>
              </a:ext>
            </a:extLst>
          </p:cNvPr>
          <p:cNvCxnSpPr/>
          <p:nvPr/>
        </p:nvCxnSpPr>
        <p:spPr>
          <a:xfrm>
            <a:off x="427299" y="4207397"/>
            <a:ext cx="5715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23A9D283-B584-D148-8823-FE0E3320C7F2}"/>
              </a:ext>
            </a:extLst>
          </p:cNvPr>
          <p:cNvSpPr>
            <a:spLocks noGrp="1"/>
          </p:cNvSpPr>
          <p:nvPr>
            <p:ph type="title"/>
          </p:nvPr>
        </p:nvSpPr>
        <p:spPr/>
        <p:txBody>
          <a:bodyPr/>
          <a:lstStyle/>
          <a:p>
            <a:r>
              <a:rPr lang="en-US" dirty="0"/>
              <a:t>VLSI CMOS</a:t>
            </a:r>
            <a:br>
              <a:rPr lang="en-US" dirty="0"/>
            </a:br>
            <a:r>
              <a:rPr lang="en-US" dirty="0"/>
              <a:t>NAND</a:t>
            </a:r>
          </a:p>
        </p:txBody>
      </p:sp>
      <p:pic>
        <p:nvPicPr>
          <p:cNvPr id="4" name="Picture 3" descr="This is a screen of a screen shot if the VLSI layout tool from this course building a NAND gate.  It is more complex and used four transistors.  It is showing one of the input as as 1 and the other as zero, showing each transistor and its currrnet state and the output of 1.">
            <a:extLst>
              <a:ext uri="{FF2B5EF4-FFF2-40B4-BE49-F238E27FC236}">
                <a16:creationId xmlns:a16="http://schemas.microsoft.com/office/drawing/2014/main" id="{0DC0CE44-3EBD-7208-C149-4658D20D3079}"/>
              </a:ext>
            </a:extLst>
          </p:cNvPr>
          <p:cNvPicPr>
            <a:picLocks noChangeAspect="1"/>
          </p:cNvPicPr>
          <p:nvPr/>
        </p:nvPicPr>
        <p:blipFill>
          <a:blip r:embed="rId4"/>
          <a:stretch>
            <a:fillRect/>
          </a:stretch>
        </p:blipFill>
        <p:spPr>
          <a:xfrm>
            <a:off x="6003860" y="379927"/>
            <a:ext cx="5694052" cy="6098146"/>
          </a:xfrm>
          <a:prstGeom prst="rect">
            <a:avLst/>
          </a:prstGeom>
        </p:spPr>
      </p:pic>
    </p:spTree>
    <p:extLst>
      <p:ext uri="{BB962C8B-B14F-4D97-AF65-F5344CB8AC3E}">
        <p14:creationId xmlns:p14="http://schemas.microsoft.com/office/powerpoint/2010/main" val="2647679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2EFD07-F694-345C-4B2F-4614FA7D9DCC}"/>
              </a:ext>
            </a:extLst>
          </p:cNvPr>
          <p:cNvSpPr>
            <a:spLocks noGrp="1"/>
          </p:cNvSpPr>
          <p:nvPr>
            <p:ph type="title"/>
          </p:nvPr>
        </p:nvSpPr>
        <p:spPr/>
        <p:txBody>
          <a:bodyPr/>
          <a:lstStyle/>
          <a:p>
            <a:r>
              <a:rPr lang="en-US" dirty="0"/>
              <a:t>Summary</a:t>
            </a:r>
          </a:p>
        </p:txBody>
      </p:sp>
      <p:sp>
        <p:nvSpPr>
          <p:cNvPr id="6" name="Content Placeholder 5">
            <a:extLst>
              <a:ext uri="{FF2B5EF4-FFF2-40B4-BE49-F238E27FC236}">
                <a16:creationId xmlns:a16="http://schemas.microsoft.com/office/drawing/2014/main" id="{9904836A-9389-B0FF-C342-D7DD46B32F59}"/>
              </a:ext>
            </a:extLst>
          </p:cNvPr>
          <p:cNvSpPr>
            <a:spLocks noGrp="1"/>
          </p:cNvSpPr>
          <p:nvPr>
            <p:ph idx="1"/>
          </p:nvPr>
        </p:nvSpPr>
        <p:spPr/>
        <p:txBody>
          <a:bodyPr>
            <a:normAutofit/>
          </a:bodyPr>
          <a:lstStyle/>
          <a:p>
            <a:r>
              <a:rPr lang="en-US"/>
              <a:t>Semiconductors</a:t>
            </a:r>
            <a:endParaRPr lang="en-US" dirty="0"/>
          </a:p>
          <a:p>
            <a:r>
              <a:rPr lang="en-US" dirty="0"/>
              <a:t>Tuning tubes and transistor for digital applications (as compared to amplifier applications)</a:t>
            </a:r>
          </a:p>
          <a:p>
            <a:r>
              <a:rPr lang="en-US" dirty="0"/>
              <a:t>Building gates from transistors</a:t>
            </a:r>
          </a:p>
          <a:p>
            <a:r>
              <a:rPr lang="en-US" dirty="0"/>
              <a:t>Implementations using NMOS and CMOS logic (heat and power)</a:t>
            </a:r>
          </a:p>
          <a:p>
            <a:r>
              <a:rPr lang="en-US" dirty="0"/>
              <a:t>Number of transistors on a chip over time</a:t>
            </a:r>
          </a:p>
          <a:p>
            <a:r>
              <a:rPr lang="en-US" dirty="0"/>
              <a:t>Photo lithography</a:t>
            </a:r>
          </a:p>
          <a:p>
            <a:r>
              <a:rPr lang="en-US" dirty="0"/>
              <a:t>Designing VLSI chips</a:t>
            </a:r>
          </a:p>
        </p:txBody>
      </p:sp>
    </p:spTree>
    <p:extLst>
      <p:ext uri="{BB962C8B-B14F-4D97-AF65-F5344CB8AC3E}">
        <p14:creationId xmlns:p14="http://schemas.microsoft.com/office/powerpoint/2010/main" val="2697238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AE3D-C70D-220E-82A8-C1D64A900A0F}"/>
              </a:ext>
            </a:extLst>
          </p:cNvPr>
          <p:cNvSpPr>
            <a:spLocks noGrp="1"/>
          </p:cNvSpPr>
          <p:nvPr>
            <p:ph type="title"/>
          </p:nvPr>
        </p:nvSpPr>
        <p:spPr/>
        <p:txBody>
          <a:bodyPr/>
          <a:lstStyle/>
          <a:p>
            <a:r>
              <a:rPr lang="en-US" dirty="0"/>
              <a:t>Acknowledgements / Contributions</a:t>
            </a:r>
          </a:p>
        </p:txBody>
      </p:sp>
      <p:sp>
        <p:nvSpPr>
          <p:cNvPr id="7" name="TextBox 6">
            <a:extLst>
              <a:ext uri="{FF2B5EF4-FFF2-40B4-BE49-F238E27FC236}">
                <a16:creationId xmlns:a16="http://schemas.microsoft.com/office/drawing/2014/main" id="{D1725F2C-A6DC-4096-AD36-A6A5AF1FFD40}"/>
              </a:ext>
            </a:extLst>
          </p:cNvPr>
          <p:cNvSpPr txBox="1"/>
          <p:nvPr/>
        </p:nvSpPr>
        <p:spPr>
          <a:xfrm>
            <a:off x="838201" y="1502688"/>
            <a:ext cx="5055704" cy="2492990"/>
          </a:xfrm>
          <a:prstGeom prst="rect">
            <a:avLst/>
          </a:prstGeom>
          <a:noFill/>
        </p:spPr>
        <p:txBody>
          <a:bodyPr wrap="square" rtlCol="0">
            <a:spAutoFit/>
          </a:bodyPr>
          <a:lstStyle/>
          <a:p>
            <a:r>
              <a:rPr lang="en-US" sz="1200" dirty="0"/>
              <a:t>These slides are Copyright 2025-  Charles R. Severance (</a:t>
            </a:r>
            <a:r>
              <a:rPr lang="en-US" sz="1200" dirty="0" err="1"/>
              <a:t>online.dr-chuck.com</a:t>
            </a:r>
            <a:r>
              <a:rPr lang="en-US" sz="1200" dirty="0"/>
              <a:t>) as part of www.ca4e.com and made available under a Creative Commons Attribution 4.0 License.  Please maintain this last slide in all copies of the document to comply with the attribution requirements of the license.  If you make a change, feel free to add your name and organization to the list of contributors on this page as you republish the materials.</a:t>
            </a:r>
          </a:p>
          <a:p>
            <a:endParaRPr lang="en-US" sz="1200" dirty="0"/>
          </a:p>
          <a:p>
            <a:r>
              <a:rPr lang="en-US" sz="1200" dirty="0"/>
              <a:t>Initial Development: Charles Severance, University of Michigan School of Information</a:t>
            </a:r>
          </a:p>
          <a:p>
            <a:endParaRPr lang="en-US" sz="1200" dirty="0"/>
          </a:p>
          <a:p>
            <a:r>
              <a:rPr lang="en-US" sz="1200" b="1" dirty="0"/>
              <a:t>Insert new Contributors and Translators here including names and dates</a:t>
            </a:r>
          </a:p>
          <a:p>
            <a:endParaRPr lang="en-US" sz="1200" dirty="0"/>
          </a:p>
          <a:p>
            <a:endParaRPr lang="en-US" sz="1200" dirty="0"/>
          </a:p>
        </p:txBody>
      </p:sp>
      <p:sp>
        <p:nvSpPr>
          <p:cNvPr id="8" name="TextBox 7">
            <a:extLst>
              <a:ext uri="{FF2B5EF4-FFF2-40B4-BE49-F238E27FC236}">
                <a16:creationId xmlns:a16="http://schemas.microsoft.com/office/drawing/2014/main" id="{A5B0D5A1-502A-F6A1-76FD-6D954B37EE94}"/>
              </a:ext>
            </a:extLst>
          </p:cNvPr>
          <p:cNvSpPr txBox="1"/>
          <p:nvPr/>
        </p:nvSpPr>
        <p:spPr>
          <a:xfrm>
            <a:off x="6298097" y="1502688"/>
            <a:ext cx="5055704" cy="461665"/>
          </a:xfrm>
          <a:prstGeom prst="rect">
            <a:avLst/>
          </a:prstGeom>
          <a:noFill/>
        </p:spPr>
        <p:txBody>
          <a:bodyPr wrap="square" rtlCol="0">
            <a:spAutoFit/>
          </a:bodyPr>
          <a:lstStyle/>
          <a:p>
            <a:r>
              <a:rPr lang="en-US" sz="1200" b="1" dirty="0"/>
              <a:t>Continue new Contributors and Translators here</a:t>
            </a:r>
          </a:p>
          <a:p>
            <a:endParaRPr lang="en-US" sz="1200" dirty="0"/>
          </a:p>
        </p:txBody>
      </p:sp>
    </p:spTree>
    <p:extLst>
      <p:ext uri="{BB962C8B-B14F-4D97-AF65-F5344CB8AC3E}">
        <p14:creationId xmlns:p14="http://schemas.microsoft.com/office/powerpoint/2010/main" val="2963881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BE0F9-BA14-A320-9722-E6D9E7E93820}"/>
              </a:ext>
            </a:extLst>
          </p:cNvPr>
          <p:cNvSpPr>
            <a:spLocks noGrp="1"/>
          </p:cNvSpPr>
          <p:nvPr>
            <p:ph type="title"/>
          </p:nvPr>
        </p:nvSpPr>
        <p:spPr/>
        <p:txBody>
          <a:bodyPr/>
          <a:lstStyle/>
          <a:p>
            <a:r>
              <a:rPr lang="en-US" dirty="0"/>
              <a:t>Valves / Tubes / Vacuum Tubes</a:t>
            </a:r>
          </a:p>
        </p:txBody>
      </p:sp>
      <p:sp>
        <p:nvSpPr>
          <p:cNvPr id="3" name="Content Placeholder 2">
            <a:extLst>
              <a:ext uri="{FF2B5EF4-FFF2-40B4-BE49-F238E27FC236}">
                <a16:creationId xmlns:a16="http://schemas.microsoft.com/office/drawing/2014/main" id="{E249B857-7423-805D-C5AB-71999ECE0069}"/>
              </a:ext>
            </a:extLst>
          </p:cNvPr>
          <p:cNvSpPr>
            <a:spLocks noGrp="1"/>
          </p:cNvSpPr>
          <p:nvPr>
            <p:ph idx="1"/>
          </p:nvPr>
        </p:nvSpPr>
        <p:spPr>
          <a:xfrm>
            <a:off x="838200" y="1825625"/>
            <a:ext cx="6517193" cy="4351338"/>
          </a:xfrm>
        </p:spPr>
        <p:txBody>
          <a:bodyPr/>
          <a:lstStyle/>
          <a:p>
            <a:r>
              <a:rPr lang="en-US" dirty="0"/>
              <a:t>The first purely electronic devices to store data and do computations were called "Valves" in the UK</a:t>
            </a:r>
          </a:p>
          <a:p>
            <a:pPr lvl="1"/>
            <a:r>
              <a:rPr lang="en-US" dirty="0"/>
              <a:t>About 1000 times faster than physical relays</a:t>
            </a:r>
          </a:p>
          <a:p>
            <a:r>
              <a:rPr lang="en-US" dirty="0"/>
              <a:t>Designed to amplify analog signals</a:t>
            </a:r>
          </a:p>
          <a:p>
            <a:r>
              <a:rPr lang="en-US" dirty="0"/>
              <a:t>Early application long distance analog telephone calls – needed an amplifier every 10 miles or so</a:t>
            </a:r>
          </a:p>
          <a:p>
            <a:r>
              <a:rPr lang="en-US" dirty="0"/>
              <a:t>Tube was invented in 1912 Dr. Lee Deforest</a:t>
            </a:r>
          </a:p>
        </p:txBody>
      </p:sp>
      <p:pic>
        <p:nvPicPr>
          <p:cNvPr id="50" name="Picture 49" descr="A telephone pole with 30 glass insulators for 3 wires.  Photo by Dr. Chuck.  ">
            <a:extLst>
              <a:ext uri="{FF2B5EF4-FFF2-40B4-BE49-F238E27FC236}">
                <a16:creationId xmlns:a16="http://schemas.microsoft.com/office/drawing/2014/main" id="{1A5C0E9C-A83E-AEFF-6081-03C9A561899F}"/>
              </a:ext>
            </a:extLst>
          </p:cNvPr>
          <p:cNvPicPr>
            <a:picLocks noChangeAspect="1"/>
          </p:cNvPicPr>
          <p:nvPr/>
        </p:nvPicPr>
        <p:blipFill>
          <a:blip r:embed="rId2"/>
          <a:stretch>
            <a:fillRect/>
          </a:stretch>
        </p:blipFill>
        <p:spPr>
          <a:xfrm rot="5400000">
            <a:off x="8382273" y="983722"/>
            <a:ext cx="1880169" cy="1410127"/>
          </a:xfrm>
          <a:prstGeom prst="rect">
            <a:avLst/>
          </a:prstGeom>
        </p:spPr>
      </p:pic>
      <p:pic>
        <p:nvPicPr>
          <p:cNvPr id="58" name="Picture 57" descr="A close up of a vacuum tube.">
            <a:extLst>
              <a:ext uri="{FF2B5EF4-FFF2-40B4-BE49-F238E27FC236}">
                <a16:creationId xmlns:a16="http://schemas.microsoft.com/office/drawing/2014/main" id="{81EED50B-4AC6-343E-B237-AE3B58463016}"/>
              </a:ext>
            </a:extLst>
          </p:cNvPr>
          <p:cNvPicPr>
            <a:picLocks noChangeAspect="1"/>
          </p:cNvPicPr>
          <p:nvPr/>
        </p:nvPicPr>
        <p:blipFill>
          <a:blip r:embed="rId3"/>
          <a:stretch>
            <a:fillRect/>
          </a:stretch>
        </p:blipFill>
        <p:spPr>
          <a:xfrm>
            <a:off x="10493760" y="748701"/>
            <a:ext cx="908450" cy="1912526"/>
          </a:xfrm>
          <a:prstGeom prst="rect">
            <a:avLst/>
          </a:prstGeom>
        </p:spPr>
      </p:pic>
      <p:sp>
        <p:nvSpPr>
          <p:cNvPr id="60" name="TextBox 59">
            <a:extLst>
              <a:ext uri="{FF2B5EF4-FFF2-40B4-BE49-F238E27FC236}">
                <a16:creationId xmlns:a16="http://schemas.microsoft.com/office/drawing/2014/main" id="{CF1F32C8-7988-E4D0-844F-5396463C345A}"/>
              </a:ext>
            </a:extLst>
          </p:cNvPr>
          <p:cNvSpPr txBox="1"/>
          <p:nvPr/>
        </p:nvSpPr>
        <p:spPr>
          <a:xfrm>
            <a:off x="5463513" y="5901398"/>
            <a:ext cx="6094476" cy="369332"/>
          </a:xfrm>
          <a:prstGeom prst="rect">
            <a:avLst/>
          </a:prstGeom>
          <a:noFill/>
        </p:spPr>
        <p:txBody>
          <a:bodyPr wrap="square">
            <a:spAutoFit/>
          </a:bodyPr>
          <a:lstStyle/>
          <a:p>
            <a:pPr algn="r"/>
            <a:r>
              <a:rPr lang="en-US" dirty="0"/>
              <a:t>https://</a:t>
            </a:r>
            <a:r>
              <a:rPr lang="en-US" dirty="0" err="1"/>
              <a:t>en.wikipedia.org</a:t>
            </a:r>
            <a:r>
              <a:rPr lang="en-US" dirty="0"/>
              <a:t>/wiki/</a:t>
            </a:r>
            <a:r>
              <a:rPr lang="en-US" dirty="0" err="1"/>
              <a:t>Vacuum_tube</a:t>
            </a:r>
            <a:endParaRPr lang="en-US" dirty="0"/>
          </a:p>
        </p:txBody>
      </p:sp>
      <p:grpSp>
        <p:nvGrpSpPr>
          <p:cNvPr id="5" name="Group 4" descr="A schematic of a vacuum tube amplifer showing the  cathode, anode, and grid.  It is showing a flow of electorns from the cathid to the and through and affected by the grid.  A small input wave form is shown on the grid and an amplified waveform is shown on the output anode.">
            <a:extLst>
              <a:ext uri="{FF2B5EF4-FFF2-40B4-BE49-F238E27FC236}">
                <a16:creationId xmlns:a16="http://schemas.microsoft.com/office/drawing/2014/main" id="{CEB7E79C-2316-63CE-2540-CF2436FB9A87}"/>
              </a:ext>
            </a:extLst>
          </p:cNvPr>
          <p:cNvGrpSpPr/>
          <p:nvPr/>
        </p:nvGrpSpPr>
        <p:grpSpPr>
          <a:xfrm>
            <a:off x="7768269" y="2835782"/>
            <a:ext cx="4214503" cy="2712097"/>
            <a:chOff x="7768269" y="2835782"/>
            <a:chExt cx="4214503" cy="2712097"/>
          </a:xfrm>
        </p:grpSpPr>
        <p:sp>
          <p:nvSpPr>
            <p:cNvPr id="67" name="Right Arrow 66">
              <a:extLst>
                <a:ext uri="{FF2B5EF4-FFF2-40B4-BE49-F238E27FC236}">
                  <a16:creationId xmlns:a16="http://schemas.microsoft.com/office/drawing/2014/main" id="{754158E9-138C-8756-626D-C7760C542A24}"/>
                </a:ext>
              </a:extLst>
            </p:cNvPr>
            <p:cNvSpPr/>
            <p:nvPr/>
          </p:nvSpPr>
          <p:spPr>
            <a:xfrm rot="16200000">
              <a:off x="9623749" y="3916809"/>
              <a:ext cx="438528" cy="644989"/>
            </a:xfrm>
            <a:prstGeom prst="rightArrow">
              <a:avLst>
                <a:gd name="adj1" fmla="val 50000"/>
                <a:gd name="adj2" fmla="val 35014"/>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1B81F70-64E3-2C82-A583-6D0C56D4311B}"/>
                </a:ext>
              </a:extLst>
            </p:cNvPr>
            <p:cNvSpPr/>
            <p:nvPr/>
          </p:nvSpPr>
          <p:spPr>
            <a:xfrm>
              <a:off x="9286486" y="3700305"/>
              <a:ext cx="1107831" cy="1107831"/>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35AFF37-C9AD-FC5F-55F4-EAB982525207}"/>
                </a:ext>
              </a:extLst>
            </p:cNvPr>
            <p:cNvCxnSpPr>
              <a:cxnSpLocks/>
            </p:cNvCxnSpPr>
            <p:nvPr/>
          </p:nvCxnSpPr>
          <p:spPr>
            <a:xfrm>
              <a:off x="9568476" y="3994273"/>
              <a:ext cx="5438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D607D903-E3A4-A877-F214-632D651712F8}"/>
                </a:ext>
              </a:extLst>
            </p:cNvPr>
            <p:cNvGrpSpPr/>
            <p:nvPr/>
          </p:nvGrpSpPr>
          <p:grpSpPr>
            <a:xfrm>
              <a:off x="9597413" y="4514291"/>
              <a:ext cx="485977" cy="130560"/>
              <a:chOff x="4096796" y="4190231"/>
              <a:chExt cx="4302808" cy="1155969"/>
            </a:xfrm>
          </p:grpSpPr>
          <p:cxnSp>
            <p:nvCxnSpPr>
              <p:cNvPr id="22" name="Straight Connector 21">
                <a:extLst>
                  <a:ext uri="{FF2B5EF4-FFF2-40B4-BE49-F238E27FC236}">
                    <a16:creationId xmlns:a16="http://schemas.microsoft.com/office/drawing/2014/main" id="{DADD4142-B17B-244A-926D-5C34B7E5D30E}"/>
                  </a:ext>
                </a:extLst>
              </p:cNvPr>
              <p:cNvCxnSpPr>
                <a:cxnSpLocks/>
              </p:cNvCxnSpPr>
              <p:nvPr/>
            </p:nvCxnSpPr>
            <p:spPr>
              <a:xfrm flipV="1">
                <a:off x="4553578" y="4190231"/>
                <a:ext cx="3384863" cy="142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593420-0152-7EBB-15D6-9C467CFC5727}"/>
                  </a:ext>
                </a:extLst>
              </p:cNvPr>
              <p:cNvCxnSpPr>
                <a:cxnSpLocks/>
              </p:cNvCxnSpPr>
              <p:nvPr/>
            </p:nvCxnSpPr>
            <p:spPr>
              <a:xfrm flipH="1">
                <a:off x="4096796" y="4190231"/>
                <a:ext cx="461163" cy="11559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CA421DD-0286-65DA-314E-0C661431BEAF}"/>
                  </a:ext>
                </a:extLst>
              </p:cNvPr>
              <p:cNvCxnSpPr>
                <a:cxnSpLocks/>
              </p:cNvCxnSpPr>
              <p:nvPr/>
            </p:nvCxnSpPr>
            <p:spPr>
              <a:xfrm>
                <a:off x="7938441" y="4190231"/>
                <a:ext cx="461163" cy="11559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B94B6FE3-666B-7FDE-ED62-C9A8EF17533C}"/>
                </a:ext>
              </a:extLst>
            </p:cNvPr>
            <p:cNvCxnSpPr>
              <a:cxnSpLocks/>
            </p:cNvCxnSpPr>
            <p:nvPr/>
          </p:nvCxnSpPr>
          <p:spPr>
            <a:xfrm>
              <a:off x="9514024" y="4254220"/>
              <a:ext cx="65275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8FBA8AA-FC58-2DA7-89DA-3BD9A85D82DC}"/>
                </a:ext>
              </a:extLst>
            </p:cNvPr>
            <p:cNvCxnSpPr>
              <a:cxnSpLocks/>
            </p:cNvCxnSpPr>
            <p:nvPr/>
          </p:nvCxnSpPr>
          <p:spPr>
            <a:xfrm>
              <a:off x="8623295" y="4254220"/>
              <a:ext cx="94518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660E417-626E-45E2-EE86-4CCFEE47ED8A}"/>
                </a:ext>
              </a:extLst>
            </p:cNvPr>
            <p:cNvCxnSpPr>
              <a:cxnSpLocks/>
            </p:cNvCxnSpPr>
            <p:nvPr/>
          </p:nvCxnSpPr>
          <p:spPr>
            <a:xfrm>
              <a:off x="9840154" y="3009766"/>
              <a:ext cx="0" cy="9845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A66DEA5-1BE2-99D3-4ECC-0F1E3D0EBD0A}"/>
                </a:ext>
              </a:extLst>
            </p:cNvPr>
            <p:cNvCxnSpPr>
              <a:cxnSpLocks/>
            </p:cNvCxnSpPr>
            <p:nvPr/>
          </p:nvCxnSpPr>
          <p:spPr>
            <a:xfrm>
              <a:off x="9840154" y="4514291"/>
              <a:ext cx="0" cy="5789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A7D7E41-2764-905F-6B9A-84B8AC6B3FAB}"/>
                </a:ext>
              </a:extLst>
            </p:cNvPr>
            <p:cNvSpPr txBox="1"/>
            <p:nvPr/>
          </p:nvSpPr>
          <p:spPr>
            <a:xfrm>
              <a:off x="9498963" y="2915877"/>
              <a:ext cx="300082" cy="369332"/>
            </a:xfrm>
            <a:prstGeom prst="rect">
              <a:avLst/>
            </a:prstGeom>
            <a:noFill/>
          </p:spPr>
          <p:txBody>
            <a:bodyPr wrap="none" rtlCol="0">
              <a:spAutoFit/>
            </a:bodyPr>
            <a:lstStyle/>
            <a:p>
              <a:r>
                <a:rPr lang="en-US" dirty="0"/>
                <a:t>+</a:t>
              </a:r>
            </a:p>
          </p:txBody>
        </p:sp>
        <p:cxnSp>
          <p:nvCxnSpPr>
            <p:cNvPr id="42" name="Straight Connector 41">
              <a:extLst>
                <a:ext uri="{FF2B5EF4-FFF2-40B4-BE49-F238E27FC236}">
                  <a16:creationId xmlns:a16="http://schemas.microsoft.com/office/drawing/2014/main" id="{3B2466F5-EB59-8878-7973-52B7BA9F5FBD}"/>
                </a:ext>
              </a:extLst>
            </p:cNvPr>
            <p:cNvCxnSpPr>
              <a:cxnSpLocks/>
            </p:cNvCxnSpPr>
            <p:nvPr/>
          </p:nvCxnSpPr>
          <p:spPr>
            <a:xfrm>
              <a:off x="9840154" y="3429000"/>
              <a:ext cx="935363" cy="3440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779E178-AEED-5C9A-D3EE-898270FC9B84}"/>
                </a:ext>
              </a:extLst>
            </p:cNvPr>
            <p:cNvSpPr txBox="1"/>
            <p:nvPr/>
          </p:nvSpPr>
          <p:spPr>
            <a:xfrm>
              <a:off x="9618809" y="4963104"/>
              <a:ext cx="499109" cy="584775"/>
            </a:xfrm>
            <a:prstGeom prst="rect">
              <a:avLst/>
            </a:prstGeom>
            <a:noFill/>
          </p:spPr>
          <p:txBody>
            <a:bodyPr wrap="square" rtlCol="0">
              <a:spAutoFit/>
            </a:bodyPr>
            <a:lstStyle/>
            <a:p>
              <a:r>
                <a:rPr lang="en-US" sz="3200" dirty="0">
                  <a:solidFill>
                    <a:schemeClr val="accent1"/>
                  </a:solidFill>
                </a:rPr>
                <a:t>⏚</a:t>
              </a:r>
            </a:p>
          </p:txBody>
        </p:sp>
        <p:pic>
          <p:nvPicPr>
            <p:cNvPr id="47" name="Picture 46" descr="A sound waveform with black background&#10;&#10;AI-generated content may be incorrect.">
              <a:extLst>
                <a:ext uri="{FF2B5EF4-FFF2-40B4-BE49-F238E27FC236}">
                  <a16:creationId xmlns:a16="http://schemas.microsoft.com/office/drawing/2014/main" id="{0E44A89E-B71F-6D0D-A0E3-BE71BC30986C}"/>
                </a:ext>
              </a:extLst>
            </p:cNvPr>
            <p:cNvPicPr>
              <a:picLocks noChangeAspect="1"/>
            </p:cNvPicPr>
            <p:nvPr/>
          </p:nvPicPr>
          <p:blipFill>
            <a:blip r:embed="rId4"/>
            <a:srcRect r="37059"/>
            <a:stretch/>
          </p:blipFill>
          <p:spPr>
            <a:xfrm>
              <a:off x="7768269" y="4025294"/>
              <a:ext cx="1220008" cy="488997"/>
            </a:xfrm>
            <a:prstGeom prst="rect">
              <a:avLst/>
            </a:prstGeom>
          </p:spPr>
        </p:pic>
        <p:pic>
          <p:nvPicPr>
            <p:cNvPr id="48" name="Picture 47" descr="A sound waveform with black background&#10;&#10;AI-generated content may be incorrect.">
              <a:extLst>
                <a:ext uri="{FF2B5EF4-FFF2-40B4-BE49-F238E27FC236}">
                  <a16:creationId xmlns:a16="http://schemas.microsoft.com/office/drawing/2014/main" id="{AC3D72D0-E6F9-0EDA-A0D5-8FEC3CBF3242}"/>
                </a:ext>
              </a:extLst>
            </p:cNvPr>
            <p:cNvPicPr>
              <a:picLocks noChangeAspect="1"/>
            </p:cNvPicPr>
            <p:nvPr/>
          </p:nvPicPr>
          <p:blipFill>
            <a:blip r:embed="rId4"/>
            <a:srcRect r="37059"/>
            <a:stretch/>
          </p:blipFill>
          <p:spPr>
            <a:xfrm>
              <a:off x="10337981" y="2835782"/>
              <a:ext cx="1220008" cy="1255237"/>
            </a:xfrm>
            <a:prstGeom prst="rect">
              <a:avLst/>
            </a:prstGeom>
          </p:spPr>
        </p:pic>
        <p:sp>
          <p:nvSpPr>
            <p:cNvPr id="62" name="TextBox 61">
              <a:extLst>
                <a:ext uri="{FF2B5EF4-FFF2-40B4-BE49-F238E27FC236}">
                  <a16:creationId xmlns:a16="http://schemas.microsoft.com/office/drawing/2014/main" id="{1C5C75D2-8CD2-3B0C-2C15-EECBA98EE07E}"/>
                </a:ext>
              </a:extLst>
            </p:cNvPr>
            <p:cNvSpPr txBox="1"/>
            <p:nvPr/>
          </p:nvSpPr>
          <p:spPr>
            <a:xfrm>
              <a:off x="8019170" y="4460185"/>
              <a:ext cx="684803" cy="369332"/>
            </a:xfrm>
            <a:prstGeom prst="rect">
              <a:avLst/>
            </a:prstGeom>
            <a:noFill/>
          </p:spPr>
          <p:txBody>
            <a:bodyPr wrap="none" rtlCol="0">
              <a:spAutoFit/>
            </a:bodyPr>
            <a:lstStyle/>
            <a:p>
              <a:r>
                <a:rPr lang="en-US" dirty="0"/>
                <a:t>Input</a:t>
              </a:r>
            </a:p>
          </p:txBody>
        </p:sp>
        <p:sp>
          <p:nvSpPr>
            <p:cNvPr id="63" name="TextBox 62">
              <a:extLst>
                <a:ext uri="{FF2B5EF4-FFF2-40B4-BE49-F238E27FC236}">
                  <a16:creationId xmlns:a16="http://schemas.microsoft.com/office/drawing/2014/main" id="{D95C0F8E-26B6-C964-A9F1-043D1BC45648}"/>
                </a:ext>
              </a:extLst>
            </p:cNvPr>
            <p:cNvSpPr txBox="1"/>
            <p:nvPr/>
          </p:nvSpPr>
          <p:spPr>
            <a:xfrm>
              <a:off x="10423502" y="4090853"/>
              <a:ext cx="585417" cy="369332"/>
            </a:xfrm>
            <a:prstGeom prst="rect">
              <a:avLst/>
            </a:prstGeom>
            <a:noFill/>
          </p:spPr>
          <p:txBody>
            <a:bodyPr wrap="none" rtlCol="0">
              <a:spAutoFit/>
            </a:bodyPr>
            <a:lstStyle/>
            <a:p>
              <a:r>
                <a:rPr lang="en-US" dirty="0"/>
                <a:t>Grid</a:t>
              </a:r>
            </a:p>
          </p:txBody>
        </p:sp>
        <p:sp>
          <p:nvSpPr>
            <p:cNvPr id="64" name="TextBox 63">
              <a:extLst>
                <a:ext uri="{FF2B5EF4-FFF2-40B4-BE49-F238E27FC236}">
                  <a16:creationId xmlns:a16="http://schemas.microsoft.com/office/drawing/2014/main" id="{9E228BEB-EA82-732A-8A47-E3D1C8330D19}"/>
                </a:ext>
              </a:extLst>
            </p:cNvPr>
            <p:cNvSpPr txBox="1"/>
            <p:nvPr/>
          </p:nvSpPr>
          <p:spPr>
            <a:xfrm>
              <a:off x="8779238" y="4718204"/>
              <a:ext cx="974434" cy="369332"/>
            </a:xfrm>
            <a:prstGeom prst="rect">
              <a:avLst/>
            </a:prstGeom>
            <a:noFill/>
          </p:spPr>
          <p:txBody>
            <a:bodyPr wrap="none" rtlCol="0">
              <a:spAutoFit/>
            </a:bodyPr>
            <a:lstStyle/>
            <a:p>
              <a:r>
                <a:rPr lang="en-US" dirty="0"/>
                <a:t>Cathode</a:t>
              </a:r>
            </a:p>
          </p:txBody>
        </p:sp>
        <p:sp>
          <p:nvSpPr>
            <p:cNvPr id="65" name="TextBox 64">
              <a:extLst>
                <a:ext uri="{FF2B5EF4-FFF2-40B4-BE49-F238E27FC236}">
                  <a16:creationId xmlns:a16="http://schemas.microsoft.com/office/drawing/2014/main" id="{C6B48605-552D-8C16-7F15-3C66108538AA}"/>
                </a:ext>
              </a:extLst>
            </p:cNvPr>
            <p:cNvSpPr txBox="1"/>
            <p:nvPr/>
          </p:nvSpPr>
          <p:spPr>
            <a:xfrm>
              <a:off x="8764703" y="3477957"/>
              <a:ext cx="798617" cy="369332"/>
            </a:xfrm>
            <a:prstGeom prst="rect">
              <a:avLst/>
            </a:prstGeom>
            <a:noFill/>
          </p:spPr>
          <p:txBody>
            <a:bodyPr wrap="none" rtlCol="0">
              <a:spAutoFit/>
            </a:bodyPr>
            <a:lstStyle/>
            <a:p>
              <a:r>
                <a:rPr lang="en-US" dirty="0"/>
                <a:t>Anode</a:t>
              </a:r>
            </a:p>
          </p:txBody>
        </p:sp>
        <p:sp>
          <p:nvSpPr>
            <p:cNvPr id="66" name="TextBox 65">
              <a:extLst>
                <a:ext uri="{FF2B5EF4-FFF2-40B4-BE49-F238E27FC236}">
                  <a16:creationId xmlns:a16="http://schemas.microsoft.com/office/drawing/2014/main" id="{E85EC367-E4A9-32FF-7F64-7992063CA702}"/>
                </a:ext>
              </a:extLst>
            </p:cNvPr>
            <p:cNvSpPr txBox="1"/>
            <p:nvPr/>
          </p:nvSpPr>
          <p:spPr>
            <a:xfrm>
              <a:off x="11126447" y="2988182"/>
              <a:ext cx="856325" cy="369332"/>
            </a:xfrm>
            <a:prstGeom prst="rect">
              <a:avLst/>
            </a:prstGeom>
            <a:noFill/>
          </p:spPr>
          <p:txBody>
            <a:bodyPr wrap="none" rtlCol="0">
              <a:spAutoFit/>
            </a:bodyPr>
            <a:lstStyle/>
            <a:p>
              <a:r>
                <a:rPr lang="en-US" dirty="0"/>
                <a:t>Output</a:t>
              </a:r>
            </a:p>
          </p:txBody>
        </p:sp>
      </p:grpSp>
    </p:spTree>
    <p:extLst>
      <p:ext uri="{BB962C8B-B14F-4D97-AF65-F5344CB8AC3E}">
        <p14:creationId xmlns:p14="http://schemas.microsoft.com/office/powerpoint/2010/main" val="2469116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C798B-7E70-BEB6-F169-7FBB9E0C0DC5}"/>
              </a:ext>
            </a:extLst>
          </p:cNvPr>
          <p:cNvSpPr>
            <a:spLocks noGrp="1"/>
          </p:cNvSpPr>
          <p:nvPr>
            <p:ph type="title"/>
          </p:nvPr>
        </p:nvSpPr>
        <p:spPr/>
        <p:txBody>
          <a:bodyPr/>
          <a:lstStyle/>
          <a:p>
            <a:r>
              <a:rPr lang="en-US" dirty="0"/>
              <a:t>Building "Digital" Valves / Tubes</a:t>
            </a:r>
          </a:p>
        </p:txBody>
      </p:sp>
      <p:sp>
        <p:nvSpPr>
          <p:cNvPr id="3" name="Content Placeholder 2">
            <a:extLst>
              <a:ext uri="{FF2B5EF4-FFF2-40B4-BE49-F238E27FC236}">
                <a16:creationId xmlns:a16="http://schemas.microsoft.com/office/drawing/2014/main" id="{880C27F6-2B11-EDB6-B9C0-83A0D1C8E882}"/>
              </a:ext>
            </a:extLst>
          </p:cNvPr>
          <p:cNvSpPr>
            <a:spLocks noGrp="1"/>
          </p:cNvSpPr>
          <p:nvPr>
            <p:ph idx="1"/>
          </p:nvPr>
        </p:nvSpPr>
        <p:spPr>
          <a:xfrm>
            <a:off x="838200" y="1825625"/>
            <a:ext cx="4319016" cy="4127111"/>
          </a:xfrm>
        </p:spPr>
        <p:txBody>
          <a:bodyPr>
            <a:normAutofit lnSpcReduction="10000"/>
          </a:bodyPr>
          <a:lstStyle/>
          <a:p>
            <a:r>
              <a:rPr lang="en-US" dirty="0"/>
              <a:t>The design of tubes could be tweaked so to move quickly from low voltage to high voltage as the input voltage increased	</a:t>
            </a:r>
          </a:p>
          <a:p>
            <a:pPr lvl="1"/>
            <a:r>
              <a:rPr lang="en-US" dirty="0"/>
              <a:t>Voltage low = off</a:t>
            </a:r>
          </a:p>
          <a:p>
            <a:pPr lvl="1"/>
            <a:r>
              <a:rPr lang="en-US" dirty="0"/>
              <a:t>Voltage high = on</a:t>
            </a:r>
          </a:p>
          <a:p>
            <a:r>
              <a:rPr lang="en-US" dirty="0"/>
              <a:t>With the correct design, a range of slightly lower input would be lifted on output</a:t>
            </a:r>
          </a:p>
        </p:txBody>
      </p:sp>
      <p:grpSp>
        <p:nvGrpSpPr>
          <p:cNvPr id="4" name="Group 3" descr="See the slide notes for a description of this graph.">
            <a:extLst>
              <a:ext uri="{FF2B5EF4-FFF2-40B4-BE49-F238E27FC236}">
                <a16:creationId xmlns:a16="http://schemas.microsoft.com/office/drawing/2014/main" id="{DD087B12-A7A0-B0F6-4290-DF7400994433}"/>
              </a:ext>
            </a:extLst>
          </p:cNvPr>
          <p:cNvGrpSpPr/>
          <p:nvPr/>
        </p:nvGrpSpPr>
        <p:grpSpPr>
          <a:xfrm>
            <a:off x="6096000" y="1798622"/>
            <a:ext cx="4376463" cy="3655600"/>
            <a:chOff x="6096000" y="1798622"/>
            <a:chExt cx="4376463" cy="3655600"/>
          </a:xfrm>
        </p:grpSpPr>
        <p:cxnSp>
          <p:nvCxnSpPr>
            <p:cNvPr id="5" name="Straight Connector 4">
              <a:extLst>
                <a:ext uri="{FF2B5EF4-FFF2-40B4-BE49-F238E27FC236}">
                  <a16:creationId xmlns:a16="http://schemas.microsoft.com/office/drawing/2014/main" id="{A4797A69-4A3E-F909-C44C-9EE13DC63A93}"/>
                </a:ext>
              </a:extLst>
            </p:cNvPr>
            <p:cNvCxnSpPr/>
            <p:nvPr/>
          </p:nvCxnSpPr>
          <p:spPr>
            <a:xfrm>
              <a:off x="6766560" y="2075688"/>
              <a:ext cx="0" cy="2916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3D57EB2-7307-3AF8-4E58-1786D776AC9E}"/>
                </a:ext>
              </a:extLst>
            </p:cNvPr>
            <p:cNvCxnSpPr>
              <a:cxnSpLocks/>
            </p:cNvCxnSpPr>
            <p:nvPr/>
          </p:nvCxnSpPr>
          <p:spPr>
            <a:xfrm>
              <a:off x="6766560" y="4992624"/>
              <a:ext cx="36392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5246D9BE-68AA-C3BE-7385-5E75B9BF0FCF}"/>
                </a:ext>
              </a:extLst>
            </p:cNvPr>
            <p:cNvSpPr/>
            <p:nvPr/>
          </p:nvSpPr>
          <p:spPr>
            <a:xfrm>
              <a:off x="6867144" y="2404459"/>
              <a:ext cx="3538698" cy="2407964"/>
            </a:xfrm>
            <a:custGeom>
              <a:avLst/>
              <a:gdLst>
                <a:gd name="connsiteX0" fmla="*/ 0 w 3218688"/>
                <a:gd name="connsiteY0" fmla="*/ 2306774 h 2356133"/>
                <a:gd name="connsiteX1" fmla="*/ 868680 w 3218688"/>
                <a:gd name="connsiteY1" fmla="*/ 2297630 h 2356133"/>
                <a:gd name="connsiteX2" fmla="*/ 1344168 w 3218688"/>
                <a:gd name="connsiteY2" fmla="*/ 1721558 h 2356133"/>
                <a:gd name="connsiteX3" fmla="*/ 1901952 w 3218688"/>
                <a:gd name="connsiteY3" fmla="*/ 642566 h 2356133"/>
                <a:gd name="connsiteX4" fmla="*/ 2487168 w 3218688"/>
                <a:gd name="connsiteY4" fmla="*/ 84782 h 2356133"/>
                <a:gd name="connsiteX5" fmla="*/ 3218688 w 3218688"/>
                <a:gd name="connsiteY5" fmla="*/ 11630 h 2356133"/>
                <a:gd name="connsiteX0" fmla="*/ 0 w 3218688"/>
                <a:gd name="connsiteY0" fmla="*/ 2352494 h 2382604"/>
                <a:gd name="connsiteX1" fmla="*/ 868680 w 3218688"/>
                <a:gd name="connsiteY1" fmla="*/ 2297630 h 2382604"/>
                <a:gd name="connsiteX2" fmla="*/ 1344168 w 3218688"/>
                <a:gd name="connsiteY2" fmla="*/ 1721558 h 2382604"/>
                <a:gd name="connsiteX3" fmla="*/ 1901952 w 3218688"/>
                <a:gd name="connsiteY3" fmla="*/ 642566 h 2382604"/>
                <a:gd name="connsiteX4" fmla="*/ 2487168 w 3218688"/>
                <a:gd name="connsiteY4" fmla="*/ 84782 h 2382604"/>
                <a:gd name="connsiteX5" fmla="*/ 3218688 w 3218688"/>
                <a:gd name="connsiteY5" fmla="*/ 11630 h 238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8688" h="2382604">
                  <a:moveTo>
                    <a:pt x="0" y="2352494"/>
                  </a:moveTo>
                  <a:cubicBezTo>
                    <a:pt x="322326" y="2396690"/>
                    <a:pt x="644652" y="2402786"/>
                    <a:pt x="868680" y="2297630"/>
                  </a:cubicBezTo>
                  <a:cubicBezTo>
                    <a:pt x="1092708" y="2192474"/>
                    <a:pt x="1171956" y="1997402"/>
                    <a:pt x="1344168" y="1721558"/>
                  </a:cubicBezTo>
                  <a:cubicBezTo>
                    <a:pt x="1516380" y="1445714"/>
                    <a:pt x="1711452" y="915362"/>
                    <a:pt x="1901952" y="642566"/>
                  </a:cubicBezTo>
                  <a:cubicBezTo>
                    <a:pt x="2092452" y="369770"/>
                    <a:pt x="2267712" y="189938"/>
                    <a:pt x="2487168" y="84782"/>
                  </a:cubicBezTo>
                  <a:cubicBezTo>
                    <a:pt x="2706624" y="-20374"/>
                    <a:pt x="2962656" y="-4372"/>
                    <a:pt x="3218688" y="11630"/>
                  </a:cubicBezTo>
                </a:path>
              </a:pathLst>
            </a:cu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0821B3E8-DBCF-634E-062D-1FBE03CF3C3E}"/>
                </a:ext>
              </a:extLst>
            </p:cNvPr>
            <p:cNvSpPr/>
            <p:nvPr/>
          </p:nvSpPr>
          <p:spPr>
            <a:xfrm>
              <a:off x="6885431" y="2373713"/>
              <a:ext cx="3520411" cy="2472407"/>
            </a:xfrm>
            <a:custGeom>
              <a:avLst/>
              <a:gdLst>
                <a:gd name="connsiteX0" fmla="*/ 0 w 3136392"/>
                <a:gd name="connsiteY0" fmla="*/ 2311176 h 2480509"/>
                <a:gd name="connsiteX1" fmla="*/ 1463040 w 3136392"/>
                <a:gd name="connsiteY1" fmla="*/ 2274600 h 2480509"/>
                <a:gd name="connsiteX2" fmla="*/ 1801368 w 3136392"/>
                <a:gd name="connsiteY2" fmla="*/ 262920 h 2480509"/>
                <a:gd name="connsiteX3" fmla="*/ 3136392 w 3136392"/>
                <a:gd name="connsiteY3" fmla="*/ 6888 h 2480509"/>
                <a:gd name="connsiteX0" fmla="*/ 0 w 3136392"/>
                <a:gd name="connsiteY0" fmla="*/ 2311176 h 2377760"/>
                <a:gd name="connsiteX1" fmla="*/ 1472184 w 3136392"/>
                <a:gd name="connsiteY1" fmla="*/ 2009424 h 2377760"/>
                <a:gd name="connsiteX2" fmla="*/ 1801368 w 3136392"/>
                <a:gd name="connsiteY2" fmla="*/ 262920 h 2377760"/>
                <a:gd name="connsiteX3" fmla="*/ 3136392 w 3136392"/>
                <a:gd name="connsiteY3" fmla="*/ 6888 h 2377760"/>
                <a:gd name="connsiteX0" fmla="*/ 0 w 3136392"/>
                <a:gd name="connsiteY0" fmla="*/ 2430048 h 2480048"/>
                <a:gd name="connsiteX1" fmla="*/ 1472184 w 3136392"/>
                <a:gd name="connsiteY1" fmla="*/ 2009424 h 2480048"/>
                <a:gd name="connsiteX2" fmla="*/ 1801368 w 3136392"/>
                <a:gd name="connsiteY2" fmla="*/ 262920 h 2480048"/>
                <a:gd name="connsiteX3" fmla="*/ 3136392 w 3136392"/>
                <a:gd name="connsiteY3" fmla="*/ 6888 h 2480048"/>
                <a:gd name="connsiteX0" fmla="*/ 0 w 3136392"/>
                <a:gd name="connsiteY0" fmla="*/ 2430048 h 2475723"/>
                <a:gd name="connsiteX1" fmla="*/ 999685 w 3136392"/>
                <a:gd name="connsiteY1" fmla="*/ 1972848 h 2475723"/>
                <a:gd name="connsiteX2" fmla="*/ 1801368 w 3136392"/>
                <a:gd name="connsiteY2" fmla="*/ 262920 h 2475723"/>
                <a:gd name="connsiteX3" fmla="*/ 3136392 w 3136392"/>
                <a:gd name="connsiteY3" fmla="*/ 6888 h 2475723"/>
                <a:gd name="connsiteX0" fmla="*/ 0 w 3136392"/>
                <a:gd name="connsiteY0" fmla="*/ 2426886 h 2472408"/>
                <a:gd name="connsiteX1" fmla="*/ 999685 w 3136392"/>
                <a:gd name="connsiteY1" fmla="*/ 1969686 h 2472408"/>
                <a:gd name="connsiteX2" fmla="*/ 1296283 w 3136392"/>
                <a:gd name="connsiteY2" fmla="*/ 268902 h 2472408"/>
                <a:gd name="connsiteX3" fmla="*/ 3136392 w 3136392"/>
                <a:gd name="connsiteY3" fmla="*/ 3726 h 2472408"/>
              </a:gdLst>
              <a:ahLst/>
              <a:cxnLst>
                <a:cxn ang="0">
                  <a:pos x="connsiteX0" y="connsiteY0"/>
                </a:cxn>
                <a:cxn ang="0">
                  <a:pos x="connsiteX1" y="connsiteY1"/>
                </a:cxn>
                <a:cxn ang="0">
                  <a:pos x="connsiteX2" y="connsiteY2"/>
                </a:cxn>
                <a:cxn ang="0">
                  <a:pos x="connsiteX3" y="connsiteY3"/>
                </a:cxn>
              </a:cxnLst>
              <a:rect l="l" t="t" r="r" b="b"/>
              <a:pathLst>
                <a:path w="3136392" h="2472408">
                  <a:moveTo>
                    <a:pt x="0" y="2426886"/>
                  </a:moveTo>
                  <a:cubicBezTo>
                    <a:pt x="581406" y="2579286"/>
                    <a:pt x="783638" y="2329350"/>
                    <a:pt x="999685" y="1969686"/>
                  </a:cubicBezTo>
                  <a:cubicBezTo>
                    <a:pt x="1215732" y="1610022"/>
                    <a:pt x="1017391" y="646854"/>
                    <a:pt x="1296283" y="268902"/>
                  </a:cubicBezTo>
                  <a:cubicBezTo>
                    <a:pt x="1575175" y="-109050"/>
                    <a:pt x="2889504" y="31158"/>
                    <a:pt x="3136392" y="3726"/>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Brace 11">
              <a:extLst>
                <a:ext uri="{FF2B5EF4-FFF2-40B4-BE49-F238E27FC236}">
                  <a16:creationId xmlns:a16="http://schemas.microsoft.com/office/drawing/2014/main" id="{86E4B132-156B-FCB2-CE45-A5E17AC40BE7}"/>
                </a:ext>
              </a:extLst>
            </p:cNvPr>
            <p:cNvSpPr/>
            <p:nvPr/>
          </p:nvSpPr>
          <p:spPr>
            <a:xfrm rot="16200000">
              <a:off x="8046705" y="1959493"/>
              <a:ext cx="137160" cy="48463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B9150F74-2D3F-3BBB-F117-6378A17BA7D3}"/>
                </a:ext>
              </a:extLst>
            </p:cNvPr>
            <p:cNvSpPr txBox="1"/>
            <p:nvPr/>
          </p:nvSpPr>
          <p:spPr>
            <a:xfrm>
              <a:off x="7561992" y="1798622"/>
              <a:ext cx="1106585" cy="369332"/>
            </a:xfrm>
            <a:prstGeom prst="rect">
              <a:avLst/>
            </a:prstGeom>
            <a:noFill/>
          </p:spPr>
          <p:txBody>
            <a:bodyPr wrap="none" rtlCol="0">
              <a:spAutoFit/>
            </a:bodyPr>
            <a:lstStyle/>
            <a:p>
              <a:r>
                <a:rPr lang="en-US" dirty="0">
                  <a:solidFill>
                    <a:srgbClr val="FF0000"/>
                  </a:solidFill>
                </a:rPr>
                <a:t>Transition</a:t>
              </a:r>
            </a:p>
          </p:txBody>
        </p:sp>
        <p:sp>
          <p:nvSpPr>
            <p:cNvPr id="14" name="TextBox 13">
              <a:extLst>
                <a:ext uri="{FF2B5EF4-FFF2-40B4-BE49-F238E27FC236}">
                  <a16:creationId xmlns:a16="http://schemas.microsoft.com/office/drawing/2014/main" id="{F6D4F634-6A0B-1F5A-F23F-8749901ABE57}"/>
                </a:ext>
              </a:extLst>
            </p:cNvPr>
            <p:cNvSpPr txBox="1"/>
            <p:nvPr/>
          </p:nvSpPr>
          <p:spPr>
            <a:xfrm>
              <a:off x="9423778" y="2924743"/>
              <a:ext cx="1048685" cy="646331"/>
            </a:xfrm>
            <a:prstGeom prst="rect">
              <a:avLst/>
            </a:prstGeom>
            <a:noFill/>
          </p:spPr>
          <p:txBody>
            <a:bodyPr wrap="none" rtlCol="0">
              <a:spAutoFit/>
            </a:bodyPr>
            <a:lstStyle/>
            <a:p>
              <a:r>
                <a:rPr lang="en-US" dirty="0">
                  <a:solidFill>
                    <a:schemeClr val="accent1"/>
                  </a:solidFill>
                </a:rPr>
                <a:t>Audio</a:t>
              </a:r>
            </a:p>
            <a:p>
              <a:r>
                <a:rPr lang="en-US" dirty="0">
                  <a:solidFill>
                    <a:schemeClr val="accent1"/>
                  </a:solidFill>
                </a:rPr>
                <a:t>Amplifier</a:t>
              </a:r>
            </a:p>
          </p:txBody>
        </p:sp>
        <p:sp>
          <p:nvSpPr>
            <p:cNvPr id="15" name="TextBox 14">
              <a:extLst>
                <a:ext uri="{FF2B5EF4-FFF2-40B4-BE49-F238E27FC236}">
                  <a16:creationId xmlns:a16="http://schemas.microsoft.com/office/drawing/2014/main" id="{B5BAFA32-7041-3312-95B6-E98649FC7617}"/>
                </a:ext>
              </a:extLst>
            </p:cNvPr>
            <p:cNvSpPr txBox="1"/>
            <p:nvPr/>
          </p:nvSpPr>
          <p:spPr>
            <a:xfrm>
              <a:off x="7019682" y="3025297"/>
              <a:ext cx="870110" cy="646331"/>
            </a:xfrm>
            <a:prstGeom prst="rect">
              <a:avLst/>
            </a:prstGeom>
            <a:noFill/>
          </p:spPr>
          <p:txBody>
            <a:bodyPr wrap="none" rtlCol="0">
              <a:spAutoFit/>
            </a:bodyPr>
            <a:lstStyle/>
            <a:p>
              <a:r>
                <a:rPr lang="en-US" dirty="0">
                  <a:solidFill>
                    <a:srgbClr val="FF0000"/>
                  </a:solidFill>
                </a:rPr>
                <a:t>Digital</a:t>
              </a:r>
            </a:p>
            <a:p>
              <a:r>
                <a:rPr lang="en-US" dirty="0">
                  <a:solidFill>
                    <a:srgbClr val="FF0000"/>
                  </a:solidFill>
                </a:rPr>
                <a:t>"Valve"</a:t>
              </a:r>
            </a:p>
          </p:txBody>
        </p:sp>
        <p:sp>
          <p:nvSpPr>
            <p:cNvPr id="16" name="TextBox 15">
              <a:extLst>
                <a:ext uri="{FF2B5EF4-FFF2-40B4-BE49-F238E27FC236}">
                  <a16:creationId xmlns:a16="http://schemas.microsoft.com/office/drawing/2014/main" id="{EE3ED635-71FD-4F56-C168-C5D16CDA93A9}"/>
                </a:ext>
              </a:extLst>
            </p:cNvPr>
            <p:cNvSpPr txBox="1"/>
            <p:nvPr/>
          </p:nvSpPr>
          <p:spPr>
            <a:xfrm>
              <a:off x="8121293" y="5084890"/>
              <a:ext cx="1441420" cy="369332"/>
            </a:xfrm>
            <a:prstGeom prst="rect">
              <a:avLst/>
            </a:prstGeom>
            <a:noFill/>
          </p:spPr>
          <p:txBody>
            <a:bodyPr wrap="none" rtlCol="0">
              <a:spAutoFit/>
            </a:bodyPr>
            <a:lstStyle/>
            <a:p>
              <a:r>
                <a:rPr lang="en-US" dirty="0"/>
                <a:t>Input Voltage</a:t>
              </a:r>
            </a:p>
          </p:txBody>
        </p:sp>
        <p:sp>
          <p:nvSpPr>
            <p:cNvPr id="17" name="TextBox 16">
              <a:extLst>
                <a:ext uri="{FF2B5EF4-FFF2-40B4-BE49-F238E27FC236}">
                  <a16:creationId xmlns:a16="http://schemas.microsoft.com/office/drawing/2014/main" id="{4E92C306-821E-E47D-66D6-EE9DFC6ACE40}"/>
                </a:ext>
              </a:extLst>
            </p:cNvPr>
            <p:cNvSpPr txBox="1"/>
            <p:nvPr/>
          </p:nvSpPr>
          <p:spPr>
            <a:xfrm rot="16200000">
              <a:off x="5474195" y="3335416"/>
              <a:ext cx="1612942" cy="369332"/>
            </a:xfrm>
            <a:prstGeom prst="rect">
              <a:avLst/>
            </a:prstGeom>
            <a:noFill/>
          </p:spPr>
          <p:txBody>
            <a:bodyPr wrap="none" rtlCol="0">
              <a:spAutoFit/>
            </a:bodyPr>
            <a:lstStyle/>
            <a:p>
              <a:r>
                <a:rPr lang="en-US" dirty="0"/>
                <a:t>Output Voltage</a:t>
              </a:r>
            </a:p>
          </p:txBody>
        </p:sp>
        <p:sp>
          <p:nvSpPr>
            <p:cNvPr id="20" name="Right Brace 19">
              <a:extLst>
                <a:ext uri="{FF2B5EF4-FFF2-40B4-BE49-F238E27FC236}">
                  <a16:creationId xmlns:a16="http://schemas.microsoft.com/office/drawing/2014/main" id="{C6AF2BBA-DF16-F82B-5676-6BDD7E60D557}"/>
                </a:ext>
              </a:extLst>
            </p:cNvPr>
            <p:cNvSpPr/>
            <p:nvPr/>
          </p:nvSpPr>
          <p:spPr>
            <a:xfrm rot="5400000" flipV="1">
              <a:off x="9309457" y="3371786"/>
              <a:ext cx="181122" cy="2048225"/>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DF3056CE-CA16-AB56-B80A-8F540FF3A34A}"/>
                </a:ext>
              </a:extLst>
            </p:cNvPr>
            <p:cNvSpPr txBox="1"/>
            <p:nvPr/>
          </p:nvSpPr>
          <p:spPr>
            <a:xfrm>
              <a:off x="8772731" y="4489224"/>
              <a:ext cx="1254574" cy="369332"/>
            </a:xfrm>
            <a:prstGeom prst="rect">
              <a:avLst/>
            </a:prstGeom>
            <a:noFill/>
          </p:spPr>
          <p:txBody>
            <a:bodyPr wrap="none" rtlCol="0">
              <a:spAutoFit/>
            </a:bodyPr>
            <a:lstStyle/>
            <a:p>
              <a:r>
                <a:rPr lang="en-US" dirty="0">
                  <a:solidFill>
                    <a:srgbClr val="FF0000"/>
                  </a:solidFill>
                </a:rPr>
                <a:t>Regenerate</a:t>
              </a:r>
            </a:p>
          </p:txBody>
        </p:sp>
        <p:pic>
          <p:nvPicPr>
            <p:cNvPr id="22" name="Picture 21" descr="A sound waveform with black background&#10;&#10;AI-generated content may be incorrect.">
              <a:extLst>
                <a:ext uri="{FF2B5EF4-FFF2-40B4-BE49-F238E27FC236}">
                  <a16:creationId xmlns:a16="http://schemas.microsoft.com/office/drawing/2014/main" id="{BFA6A733-A271-941B-E020-7A2161564E2E}"/>
                </a:ext>
              </a:extLst>
            </p:cNvPr>
            <p:cNvPicPr>
              <a:picLocks noChangeAspect="1"/>
            </p:cNvPicPr>
            <p:nvPr/>
          </p:nvPicPr>
          <p:blipFill>
            <a:blip r:embed="rId3"/>
            <a:srcRect r="37059"/>
            <a:stretch/>
          </p:blipFill>
          <p:spPr>
            <a:xfrm>
              <a:off x="9252455" y="3429899"/>
              <a:ext cx="1220008" cy="488997"/>
            </a:xfrm>
            <a:prstGeom prst="rect">
              <a:avLst/>
            </a:prstGeom>
          </p:spPr>
        </p:pic>
        <p:grpSp>
          <p:nvGrpSpPr>
            <p:cNvPr id="47" name="Group 46">
              <a:extLst>
                <a:ext uri="{FF2B5EF4-FFF2-40B4-BE49-F238E27FC236}">
                  <a16:creationId xmlns:a16="http://schemas.microsoft.com/office/drawing/2014/main" id="{33A685B9-950E-97C1-F9D6-EDD2DA08E055}"/>
                </a:ext>
              </a:extLst>
            </p:cNvPr>
            <p:cNvGrpSpPr/>
            <p:nvPr/>
          </p:nvGrpSpPr>
          <p:grpSpPr>
            <a:xfrm>
              <a:off x="7101371" y="3693306"/>
              <a:ext cx="734091" cy="279132"/>
              <a:chOff x="6885431" y="5702808"/>
              <a:chExt cx="1069849" cy="313944"/>
            </a:xfrm>
          </p:grpSpPr>
          <p:cxnSp>
            <p:nvCxnSpPr>
              <p:cNvPr id="24" name="Straight Connector 23">
                <a:extLst>
                  <a:ext uri="{FF2B5EF4-FFF2-40B4-BE49-F238E27FC236}">
                    <a16:creationId xmlns:a16="http://schemas.microsoft.com/office/drawing/2014/main" id="{F29E3396-A0AE-BCFF-3078-F86049E77607}"/>
                  </a:ext>
                </a:extLst>
              </p:cNvPr>
              <p:cNvCxnSpPr>
                <a:cxnSpLocks/>
              </p:cNvCxnSpPr>
              <p:nvPr/>
            </p:nvCxnSpPr>
            <p:spPr>
              <a:xfrm>
                <a:off x="6885431" y="6016752"/>
                <a:ext cx="1823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001854E-97E1-C8F9-1620-F4A4CD7EF360}"/>
                  </a:ext>
                </a:extLst>
              </p:cNvPr>
              <p:cNvCxnSpPr>
                <a:cxnSpLocks/>
              </p:cNvCxnSpPr>
              <p:nvPr/>
            </p:nvCxnSpPr>
            <p:spPr>
              <a:xfrm>
                <a:off x="7067789" y="5705856"/>
                <a:ext cx="0" cy="3108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B915329-6707-1C92-8D1D-4A858FD03035}"/>
                  </a:ext>
                </a:extLst>
              </p:cNvPr>
              <p:cNvCxnSpPr>
                <a:cxnSpLocks/>
              </p:cNvCxnSpPr>
              <p:nvPr/>
            </p:nvCxnSpPr>
            <p:spPr>
              <a:xfrm>
                <a:off x="7067789" y="5705856"/>
                <a:ext cx="2382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62A619B-42EE-1B30-102F-5EB1ADFEE72D}"/>
                  </a:ext>
                </a:extLst>
              </p:cNvPr>
              <p:cNvCxnSpPr>
                <a:cxnSpLocks/>
              </p:cNvCxnSpPr>
              <p:nvPr/>
            </p:nvCxnSpPr>
            <p:spPr>
              <a:xfrm>
                <a:off x="7306056" y="5705856"/>
                <a:ext cx="0" cy="3108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424F982-3EB6-61E3-D4AB-70B8EAEBABF9}"/>
                  </a:ext>
                </a:extLst>
              </p:cNvPr>
              <p:cNvCxnSpPr>
                <a:cxnSpLocks/>
              </p:cNvCxnSpPr>
              <p:nvPr/>
            </p:nvCxnSpPr>
            <p:spPr>
              <a:xfrm flipV="1">
                <a:off x="7306056" y="6013704"/>
                <a:ext cx="255936" cy="3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FB1755C-3BF1-4FDF-6F65-63BC584FA75A}"/>
                  </a:ext>
                </a:extLst>
              </p:cNvPr>
              <p:cNvCxnSpPr>
                <a:cxnSpLocks/>
              </p:cNvCxnSpPr>
              <p:nvPr/>
            </p:nvCxnSpPr>
            <p:spPr>
              <a:xfrm>
                <a:off x="7561992" y="5702808"/>
                <a:ext cx="0" cy="3108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5F9F064-4DCF-C0C6-6255-B44E4E90F87A}"/>
                  </a:ext>
                </a:extLst>
              </p:cNvPr>
              <p:cNvCxnSpPr>
                <a:cxnSpLocks/>
              </p:cNvCxnSpPr>
              <p:nvPr/>
            </p:nvCxnSpPr>
            <p:spPr>
              <a:xfrm>
                <a:off x="7561992" y="5702808"/>
                <a:ext cx="2382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D3D0234-D350-F862-2F12-244D1312E404}"/>
                  </a:ext>
                </a:extLst>
              </p:cNvPr>
              <p:cNvCxnSpPr>
                <a:cxnSpLocks/>
              </p:cNvCxnSpPr>
              <p:nvPr/>
            </p:nvCxnSpPr>
            <p:spPr>
              <a:xfrm>
                <a:off x="7800259" y="5702808"/>
                <a:ext cx="0" cy="3108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08EA389-B89A-6ECD-AFDA-FD82CEB9BF62}"/>
                  </a:ext>
                </a:extLst>
              </p:cNvPr>
              <p:cNvCxnSpPr>
                <a:cxnSpLocks/>
              </p:cNvCxnSpPr>
              <p:nvPr/>
            </p:nvCxnSpPr>
            <p:spPr>
              <a:xfrm flipH="1">
                <a:off x="7800259" y="6013704"/>
                <a:ext cx="1550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9590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DF1E44-A73E-2C39-F2F1-4A30238B1EAF}"/>
              </a:ext>
            </a:extLst>
          </p:cNvPr>
          <p:cNvSpPr>
            <a:spLocks noGrp="1"/>
          </p:cNvSpPr>
          <p:nvPr>
            <p:ph type="title"/>
          </p:nvPr>
        </p:nvSpPr>
        <p:spPr>
          <a:xfrm>
            <a:off x="640080" y="325369"/>
            <a:ext cx="4368602" cy="1956841"/>
          </a:xfrm>
        </p:spPr>
        <p:txBody>
          <a:bodyPr anchor="b">
            <a:normAutofit/>
          </a:bodyPr>
          <a:lstStyle/>
          <a:p>
            <a:r>
              <a:rPr lang="en-US" sz="5400" dirty="0"/>
              <a:t>Flaws of Valves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EAB591-DA80-BCEB-8C90-F9F3D3351555}"/>
              </a:ext>
            </a:extLst>
          </p:cNvPr>
          <p:cNvSpPr>
            <a:spLocks noGrp="1"/>
          </p:cNvSpPr>
          <p:nvPr>
            <p:ph idx="1"/>
          </p:nvPr>
        </p:nvSpPr>
        <p:spPr>
          <a:xfrm>
            <a:off x="640080" y="2872899"/>
            <a:ext cx="4243589" cy="3320668"/>
          </a:xfrm>
        </p:spPr>
        <p:txBody>
          <a:bodyPr>
            <a:normAutofit/>
          </a:bodyPr>
          <a:lstStyle/>
          <a:p>
            <a:r>
              <a:rPr lang="en-US" sz="2000" dirty="0"/>
              <a:t>Take lots of power per switch / bit</a:t>
            </a:r>
          </a:p>
          <a:p>
            <a:r>
              <a:rPr lang="en-US" sz="2000" dirty="0"/>
              <a:t>Lots of heat because each tube usually had a heater to make it easier to generate ions</a:t>
            </a:r>
          </a:p>
          <a:p>
            <a:r>
              <a:rPr lang="en-US" sz="2000" dirty="0"/>
              <a:t>Physically large</a:t>
            </a:r>
          </a:p>
          <a:p>
            <a:r>
              <a:rPr lang="en-US" sz="2000" dirty="0"/>
              <a:t>Expensive to manufacture</a:t>
            </a:r>
          </a:p>
          <a:p>
            <a:r>
              <a:rPr lang="en-US" sz="2000" dirty="0"/>
              <a:t>Made a soft humming noise</a:t>
            </a:r>
          </a:p>
          <a:p>
            <a:r>
              <a:rPr lang="en-US" sz="2000" dirty="0"/>
              <a:t>Soft electronic glow in the dark</a:t>
            </a:r>
          </a:p>
        </p:txBody>
      </p:sp>
      <p:pic>
        <p:nvPicPr>
          <p:cNvPr id="5" name="Picture 4" descr="A close-up of a vacum tube amplifier.  It has a beautiful bue and orange glow as it is in operation.">
            <a:extLst>
              <a:ext uri="{FF2B5EF4-FFF2-40B4-BE49-F238E27FC236}">
                <a16:creationId xmlns:a16="http://schemas.microsoft.com/office/drawing/2014/main" id="{C76B073A-4751-D6E1-E61B-01D3ED3EC0DF}"/>
              </a:ext>
            </a:extLst>
          </p:cNvPr>
          <p:cNvPicPr>
            <a:picLocks noChangeAspect="1"/>
          </p:cNvPicPr>
          <p:nvPr/>
        </p:nvPicPr>
        <p:blipFill>
          <a:blip r:embed="rId2"/>
          <a:srcRect r="1" b="39185"/>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4BA2867E-D1C2-EC0F-8A28-FDC1FBEC1706}"/>
              </a:ext>
            </a:extLst>
          </p:cNvPr>
          <p:cNvSpPr txBox="1"/>
          <p:nvPr/>
        </p:nvSpPr>
        <p:spPr>
          <a:xfrm>
            <a:off x="7738110" y="6008901"/>
            <a:ext cx="4551426" cy="369332"/>
          </a:xfrm>
          <a:prstGeom prst="rect">
            <a:avLst/>
          </a:prstGeom>
          <a:noFill/>
        </p:spPr>
        <p:txBody>
          <a:bodyPr wrap="square">
            <a:spAutoFit/>
          </a:bodyPr>
          <a:lstStyle/>
          <a:p>
            <a:pPr>
              <a:spcAft>
                <a:spcPts val="600"/>
              </a:spcAft>
            </a:pPr>
            <a:r>
              <a:rPr lang="en-US" dirty="0">
                <a:solidFill>
                  <a:schemeClr val="bg1"/>
                </a:solidFill>
              </a:rPr>
              <a:t>https://</a:t>
            </a:r>
            <a:r>
              <a:rPr lang="en-US" dirty="0" err="1">
                <a:solidFill>
                  <a:schemeClr val="bg1"/>
                </a:solidFill>
              </a:rPr>
              <a:t>en.wikipedia.org</a:t>
            </a:r>
            <a:r>
              <a:rPr lang="en-US" dirty="0">
                <a:solidFill>
                  <a:schemeClr val="bg1"/>
                </a:solidFill>
              </a:rPr>
              <a:t>/wiki/</a:t>
            </a:r>
            <a:r>
              <a:rPr lang="en-US" dirty="0" err="1">
                <a:solidFill>
                  <a:schemeClr val="bg1"/>
                </a:solidFill>
              </a:rPr>
              <a:t>Valve_amplifier</a:t>
            </a:r>
            <a:endParaRPr lang="en-US" dirty="0">
              <a:solidFill>
                <a:schemeClr val="bg1"/>
              </a:solidFill>
            </a:endParaRPr>
          </a:p>
        </p:txBody>
      </p:sp>
    </p:spTree>
    <p:extLst>
      <p:ext uri="{BB962C8B-B14F-4D97-AF65-F5344CB8AC3E}">
        <p14:creationId xmlns:p14="http://schemas.microsoft.com/office/powerpoint/2010/main" val="153324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CFE3-5B27-3F25-AD4D-6B6620B92036}"/>
              </a:ext>
            </a:extLst>
          </p:cNvPr>
          <p:cNvSpPr>
            <a:spLocks noGrp="1"/>
          </p:cNvSpPr>
          <p:nvPr>
            <p:ph type="title"/>
          </p:nvPr>
        </p:nvSpPr>
        <p:spPr/>
        <p:txBody>
          <a:bodyPr/>
          <a:lstStyle/>
          <a:p>
            <a:r>
              <a:rPr lang="en-US" dirty="0"/>
              <a:t>Transistors</a:t>
            </a:r>
          </a:p>
        </p:txBody>
      </p:sp>
      <p:sp>
        <p:nvSpPr>
          <p:cNvPr id="3" name="Content Placeholder 2">
            <a:extLst>
              <a:ext uri="{FF2B5EF4-FFF2-40B4-BE49-F238E27FC236}">
                <a16:creationId xmlns:a16="http://schemas.microsoft.com/office/drawing/2014/main" id="{8C577C38-19F9-61A0-0D8C-C231B9546522}"/>
              </a:ext>
            </a:extLst>
          </p:cNvPr>
          <p:cNvSpPr>
            <a:spLocks noGrp="1"/>
          </p:cNvSpPr>
          <p:nvPr>
            <p:ph idx="1"/>
          </p:nvPr>
        </p:nvSpPr>
        <p:spPr>
          <a:xfrm>
            <a:off x="838200" y="1825625"/>
            <a:ext cx="5855208" cy="4351338"/>
          </a:xfrm>
        </p:spPr>
        <p:txBody>
          <a:bodyPr>
            <a:normAutofit/>
          </a:bodyPr>
          <a:lstStyle/>
          <a:p>
            <a:r>
              <a:rPr lang="en-US" dirty="0"/>
              <a:t>Building a better Triode (Tube)</a:t>
            </a:r>
          </a:p>
          <a:p>
            <a:r>
              <a:rPr lang="en-US" dirty="0"/>
              <a:t>Three kinds of materials </a:t>
            </a:r>
            <a:r>
              <a:rPr lang="en-US" dirty="0" err="1"/>
              <a:t>w.r.t</a:t>
            </a:r>
            <a:r>
              <a:rPr lang="en-US" dirty="0"/>
              <a:t> electricity</a:t>
            </a:r>
          </a:p>
          <a:p>
            <a:pPr lvl="1"/>
            <a:r>
              <a:rPr lang="en-US" dirty="0"/>
              <a:t>Conducting like metal</a:t>
            </a:r>
          </a:p>
          <a:p>
            <a:pPr lvl="1"/>
            <a:r>
              <a:rPr lang="en-US" dirty="0"/>
              <a:t>Insulating like plastic</a:t>
            </a:r>
          </a:p>
          <a:p>
            <a:pPr lvl="1"/>
            <a:r>
              <a:rPr lang="en-US" dirty="0"/>
              <a:t>Certain crystals were "semi-conductors"</a:t>
            </a:r>
          </a:p>
          <a:p>
            <a:r>
              <a:rPr lang="en-US" dirty="0"/>
              <a:t>Semi conductors conduct electricity in certain situations</a:t>
            </a:r>
          </a:p>
          <a:p>
            <a:r>
              <a:rPr lang="en-US" dirty="0"/>
              <a:t>Lot of experimentation with crystal substances like silicon</a:t>
            </a:r>
          </a:p>
        </p:txBody>
      </p:sp>
      <p:pic>
        <p:nvPicPr>
          <p:cNvPr id="5" name="Picture 4" descr="A few early manufactured transistors.  Each transistor has three inputs.">
            <a:extLst>
              <a:ext uri="{FF2B5EF4-FFF2-40B4-BE49-F238E27FC236}">
                <a16:creationId xmlns:a16="http://schemas.microsoft.com/office/drawing/2014/main" id="{AF892666-4CC3-7DD5-5364-EF5A6178A036}"/>
              </a:ext>
            </a:extLst>
          </p:cNvPr>
          <p:cNvPicPr>
            <a:picLocks noChangeAspect="1"/>
          </p:cNvPicPr>
          <p:nvPr/>
        </p:nvPicPr>
        <p:blipFill>
          <a:blip r:embed="rId2"/>
          <a:stretch>
            <a:fillRect/>
          </a:stretch>
        </p:blipFill>
        <p:spPr>
          <a:xfrm>
            <a:off x="8314943" y="3057617"/>
            <a:ext cx="2464410" cy="2066740"/>
          </a:xfrm>
          <a:prstGeom prst="rect">
            <a:avLst/>
          </a:prstGeom>
        </p:spPr>
      </p:pic>
      <p:sp>
        <p:nvSpPr>
          <p:cNvPr id="6" name="TextBox 5">
            <a:extLst>
              <a:ext uri="{FF2B5EF4-FFF2-40B4-BE49-F238E27FC236}">
                <a16:creationId xmlns:a16="http://schemas.microsoft.com/office/drawing/2014/main" id="{1F567DD9-4CFA-D331-76F4-FBAE4BC75CA7}"/>
              </a:ext>
            </a:extLst>
          </p:cNvPr>
          <p:cNvSpPr txBox="1"/>
          <p:nvPr/>
        </p:nvSpPr>
        <p:spPr>
          <a:xfrm>
            <a:off x="5481376" y="5330134"/>
            <a:ext cx="6099348" cy="584775"/>
          </a:xfrm>
          <a:prstGeom prst="rect">
            <a:avLst/>
          </a:prstGeom>
          <a:noFill/>
        </p:spPr>
        <p:txBody>
          <a:bodyPr wrap="square">
            <a:spAutoFit/>
          </a:bodyPr>
          <a:lstStyle/>
          <a:p>
            <a:pPr algn="r"/>
            <a:r>
              <a:rPr lang="en-US" sz="1600" dirty="0"/>
              <a:t>https://</a:t>
            </a:r>
            <a:r>
              <a:rPr lang="en-US" sz="1600" dirty="0" err="1"/>
              <a:t>en.wikipedia.org</a:t>
            </a:r>
            <a:r>
              <a:rPr lang="en-US" sz="1600" dirty="0"/>
              <a:t>/wiki/Transistor</a:t>
            </a:r>
          </a:p>
          <a:p>
            <a:pPr algn="r"/>
            <a:r>
              <a:rPr lang="en-US" sz="1600" dirty="0"/>
              <a:t>https://</a:t>
            </a:r>
            <a:r>
              <a:rPr lang="en-US" sz="1600" dirty="0" err="1"/>
              <a:t>commons.wikimedia.org</a:t>
            </a:r>
            <a:r>
              <a:rPr lang="en-US" sz="1600" dirty="0"/>
              <a:t>/wiki/File:1st-Transistor.jpg</a:t>
            </a:r>
          </a:p>
        </p:txBody>
      </p:sp>
      <p:pic>
        <p:nvPicPr>
          <p:cNvPr id="8" name="Picture 7" descr="The first transistor ever made, built by John Bardeen, William Shockley and Walter H. Brattain of Bell Labs in 1947. Original exhibited in Bell Laboratories.">
            <a:extLst>
              <a:ext uri="{FF2B5EF4-FFF2-40B4-BE49-F238E27FC236}">
                <a16:creationId xmlns:a16="http://schemas.microsoft.com/office/drawing/2014/main" id="{BAF39423-326D-1485-A125-B2DF69AFE84B}"/>
              </a:ext>
            </a:extLst>
          </p:cNvPr>
          <p:cNvPicPr>
            <a:picLocks noChangeAspect="1"/>
          </p:cNvPicPr>
          <p:nvPr/>
        </p:nvPicPr>
        <p:blipFill>
          <a:blip r:embed="rId3"/>
          <a:stretch>
            <a:fillRect/>
          </a:stretch>
        </p:blipFill>
        <p:spPr>
          <a:xfrm>
            <a:off x="7946948" y="451540"/>
            <a:ext cx="3200400" cy="2400300"/>
          </a:xfrm>
          <a:prstGeom prst="rect">
            <a:avLst/>
          </a:prstGeom>
        </p:spPr>
      </p:pic>
    </p:spTree>
    <p:extLst>
      <p:ext uri="{BB962C8B-B14F-4D97-AF65-F5344CB8AC3E}">
        <p14:creationId xmlns:p14="http://schemas.microsoft.com/office/powerpoint/2010/main" val="4157517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0624-A7F1-D320-F7E7-12D05FE81B7C}"/>
              </a:ext>
            </a:extLst>
          </p:cNvPr>
          <p:cNvSpPr>
            <a:spLocks noGrp="1"/>
          </p:cNvSpPr>
          <p:nvPr>
            <p:ph type="title"/>
          </p:nvPr>
        </p:nvSpPr>
        <p:spPr>
          <a:xfrm>
            <a:off x="838200" y="365125"/>
            <a:ext cx="5683180" cy="1325563"/>
          </a:xfrm>
        </p:spPr>
        <p:txBody>
          <a:bodyPr/>
          <a:lstStyle/>
          <a:p>
            <a:r>
              <a:rPr lang="en-US" dirty="0"/>
              <a:t>Nobel Prize!</a:t>
            </a:r>
          </a:p>
        </p:txBody>
      </p:sp>
      <p:sp>
        <p:nvSpPr>
          <p:cNvPr id="3" name="Content Placeholder 2">
            <a:extLst>
              <a:ext uri="{FF2B5EF4-FFF2-40B4-BE49-F238E27FC236}">
                <a16:creationId xmlns:a16="http://schemas.microsoft.com/office/drawing/2014/main" id="{B1F6C5DD-2403-E228-126C-1F8C7C4FDB58}"/>
              </a:ext>
            </a:extLst>
          </p:cNvPr>
          <p:cNvSpPr>
            <a:spLocks noGrp="1"/>
          </p:cNvSpPr>
          <p:nvPr>
            <p:ph idx="1"/>
          </p:nvPr>
        </p:nvSpPr>
        <p:spPr>
          <a:xfrm>
            <a:off x="838200" y="1825625"/>
            <a:ext cx="5683180" cy="3711015"/>
          </a:xfrm>
        </p:spPr>
        <p:txBody>
          <a:bodyPr>
            <a:normAutofit fontScale="92500" lnSpcReduction="10000"/>
          </a:bodyPr>
          <a:lstStyle/>
          <a:p>
            <a:r>
              <a:rPr lang="en-US" dirty="0"/>
              <a:t>Transistors are constructed by layering crystals with carefully designed impurities</a:t>
            </a:r>
          </a:p>
          <a:p>
            <a:pPr lvl="1"/>
            <a:r>
              <a:rPr lang="en-US" dirty="0"/>
              <a:t>Silicon with N-Doping</a:t>
            </a:r>
          </a:p>
          <a:p>
            <a:pPr lvl="1"/>
            <a:r>
              <a:rPr lang="en-US" dirty="0"/>
              <a:t>Silicon with P-Doping</a:t>
            </a:r>
          </a:p>
          <a:p>
            <a:r>
              <a:rPr lang="en-US" dirty="0"/>
              <a:t>When voltages are applied to the crystals, sub-atomic stuff happens at the boundaries between the different types of crystals that affect the flow of electrons through the crystals</a:t>
            </a:r>
          </a:p>
          <a:p>
            <a:pPr lvl="1"/>
            <a:endParaRPr lang="en-US" dirty="0"/>
          </a:p>
        </p:txBody>
      </p:sp>
      <p:grpSp>
        <p:nvGrpSpPr>
          <p:cNvPr id="4" name="Group 3" descr="A schematic of a vacuum tube amplifer showing the  cathode, anode, and grid.  It is showing a flow of electorns from the cathid to the and through and affected by the grid.  A small input wave form is shown on the grid and an amplified waveform is shown on the output anode.">
            <a:extLst>
              <a:ext uri="{FF2B5EF4-FFF2-40B4-BE49-F238E27FC236}">
                <a16:creationId xmlns:a16="http://schemas.microsoft.com/office/drawing/2014/main" id="{5A4BCB24-DBA1-7403-CF90-A9572CDFE906}"/>
              </a:ext>
            </a:extLst>
          </p:cNvPr>
          <p:cNvGrpSpPr/>
          <p:nvPr/>
        </p:nvGrpSpPr>
        <p:grpSpPr>
          <a:xfrm>
            <a:off x="7336190" y="514620"/>
            <a:ext cx="4214503" cy="2712097"/>
            <a:chOff x="7768269" y="2835782"/>
            <a:chExt cx="4214503" cy="2712097"/>
          </a:xfrm>
        </p:grpSpPr>
        <p:sp>
          <p:nvSpPr>
            <p:cNvPr id="5" name="Right Arrow 4">
              <a:extLst>
                <a:ext uri="{FF2B5EF4-FFF2-40B4-BE49-F238E27FC236}">
                  <a16:creationId xmlns:a16="http://schemas.microsoft.com/office/drawing/2014/main" id="{56E4CFA4-EAAE-1CD9-8AB5-28840E5F6165}"/>
                </a:ext>
              </a:extLst>
            </p:cNvPr>
            <p:cNvSpPr/>
            <p:nvPr/>
          </p:nvSpPr>
          <p:spPr>
            <a:xfrm rot="16200000">
              <a:off x="9623749" y="3916809"/>
              <a:ext cx="438528" cy="644989"/>
            </a:xfrm>
            <a:prstGeom prst="rightArrow">
              <a:avLst>
                <a:gd name="adj1" fmla="val 50000"/>
                <a:gd name="adj2" fmla="val 35014"/>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4B5C048-B66B-A8BB-169D-0FDB03B007E1}"/>
                </a:ext>
              </a:extLst>
            </p:cNvPr>
            <p:cNvSpPr/>
            <p:nvPr/>
          </p:nvSpPr>
          <p:spPr>
            <a:xfrm>
              <a:off x="9286486" y="3700305"/>
              <a:ext cx="1107831" cy="1107831"/>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2E7C2F3-B19C-9EBB-D4B0-5FA917F22C22}"/>
                </a:ext>
              </a:extLst>
            </p:cNvPr>
            <p:cNvCxnSpPr>
              <a:cxnSpLocks/>
            </p:cNvCxnSpPr>
            <p:nvPr/>
          </p:nvCxnSpPr>
          <p:spPr>
            <a:xfrm>
              <a:off x="9568476" y="3994273"/>
              <a:ext cx="5438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F39C861-3033-58C5-6A86-A0BDD6397E7D}"/>
                </a:ext>
              </a:extLst>
            </p:cNvPr>
            <p:cNvGrpSpPr/>
            <p:nvPr/>
          </p:nvGrpSpPr>
          <p:grpSpPr>
            <a:xfrm>
              <a:off x="9597413" y="4514291"/>
              <a:ext cx="485977" cy="130560"/>
              <a:chOff x="4096796" y="4190231"/>
              <a:chExt cx="4302808" cy="1155969"/>
            </a:xfrm>
          </p:grpSpPr>
          <p:cxnSp>
            <p:nvCxnSpPr>
              <p:cNvPr id="23" name="Straight Connector 22">
                <a:extLst>
                  <a:ext uri="{FF2B5EF4-FFF2-40B4-BE49-F238E27FC236}">
                    <a16:creationId xmlns:a16="http://schemas.microsoft.com/office/drawing/2014/main" id="{D31FBD6E-F38E-B05B-B0F8-903138AC4127}"/>
                  </a:ext>
                </a:extLst>
              </p:cNvPr>
              <p:cNvCxnSpPr>
                <a:cxnSpLocks/>
              </p:cNvCxnSpPr>
              <p:nvPr/>
            </p:nvCxnSpPr>
            <p:spPr>
              <a:xfrm flipV="1">
                <a:off x="4553578" y="4190231"/>
                <a:ext cx="3384863" cy="142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A2C56F5-659E-F4FC-F504-BFF63EF964C2}"/>
                  </a:ext>
                </a:extLst>
              </p:cNvPr>
              <p:cNvCxnSpPr>
                <a:cxnSpLocks/>
              </p:cNvCxnSpPr>
              <p:nvPr/>
            </p:nvCxnSpPr>
            <p:spPr>
              <a:xfrm flipH="1">
                <a:off x="4096796" y="4190231"/>
                <a:ext cx="461163" cy="11559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A20B541-A0C5-5EF5-0200-E17403F146F2}"/>
                  </a:ext>
                </a:extLst>
              </p:cNvPr>
              <p:cNvCxnSpPr>
                <a:cxnSpLocks/>
              </p:cNvCxnSpPr>
              <p:nvPr/>
            </p:nvCxnSpPr>
            <p:spPr>
              <a:xfrm>
                <a:off x="7938441" y="4190231"/>
                <a:ext cx="461163" cy="11559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EBB46174-1A0F-C17D-5D52-3DAE4B3CAC03}"/>
                </a:ext>
              </a:extLst>
            </p:cNvPr>
            <p:cNvCxnSpPr>
              <a:cxnSpLocks/>
            </p:cNvCxnSpPr>
            <p:nvPr/>
          </p:nvCxnSpPr>
          <p:spPr>
            <a:xfrm>
              <a:off x="9514024" y="4254220"/>
              <a:ext cx="65275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D78516-DC8C-7E0B-F7C3-D225E9894D28}"/>
                </a:ext>
              </a:extLst>
            </p:cNvPr>
            <p:cNvCxnSpPr>
              <a:cxnSpLocks/>
            </p:cNvCxnSpPr>
            <p:nvPr/>
          </p:nvCxnSpPr>
          <p:spPr>
            <a:xfrm>
              <a:off x="8623295" y="4254220"/>
              <a:ext cx="94518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F6EBD06-A24E-D4E5-C3C5-4FD961D27CEC}"/>
                </a:ext>
              </a:extLst>
            </p:cNvPr>
            <p:cNvCxnSpPr>
              <a:cxnSpLocks/>
            </p:cNvCxnSpPr>
            <p:nvPr/>
          </p:nvCxnSpPr>
          <p:spPr>
            <a:xfrm>
              <a:off x="9840154" y="3009766"/>
              <a:ext cx="0" cy="9845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5CBF181-632E-555A-BA65-D7D0757EE941}"/>
                </a:ext>
              </a:extLst>
            </p:cNvPr>
            <p:cNvCxnSpPr>
              <a:cxnSpLocks/>
            </p:cNvCxnSpPr>
            <p:nvPr/>
          </p:nvCxnSpPr>
          <p:spPr>
            <a:xfrm>
              <a:off x="9840154" y="4514291"/>
              <a:ext cx="0" cy="5789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C7FC2C3-B82E-60F1-BBB2-15404BAD81D5}"/>
                </a:ext>
              </a:extLst>
            </p:cNvPr>
            <p:cNvSpPr txBox="1"/>
            <p:nvPr/>
          </p:nvSpPr>
          <p:spPr>
            <a:xfrm>
              <a:off x="9498963" y="2915877"/>
              <a:ext cx="300082" cy="369332"/>
            </a:xfrm>
            <a:prstGeom prst="rect">
              <a:avLst/>
            </a:prstGeom>
            <a:noFill/>
          </p:spPr>
          <p:txBody>
            <a:bodyPr wrap="none" rtlCol="0">
              <a:spAutoFit/>
            </a:bodyPr>
            <a:lstStyle/>
            <a:p>
              <a:r>
                <a:rPr lang="en-US" dirty="0"/>
                <a:t>+</a:t>
              </a:r>
            </a:p>
          </p:txBody>
        </p:sp>
        <p:cxnSp>
          <p:nvCxnSpPr>
            <p:cNvPr id="14" name="Straight Connector 13">
              <a:extLst>
                <a:ext uri="{FF2B5EF4-FFF2-40B4-BE49-F238E27FC236}">
                  <a16:creationId xmlns:a16="http://schemas.microsoft.com/office/drawing/2014/main" id="{60A1ED5F-C08A-2EFD-A388-1BE8C86E5F1B}"/>
                </a:ext>
              </a:extLst>
            </p:cNvPr>
            <p:cNvCxnSpPr>
              <a:cxnSpLocks/>
            </p:cNvCxnSpPr>
            <p:nvPr/>
          </p:nvCxnSpPr>
          <p:spPr>
            <a:xfrm>
              <a:off x="9840154" y="3429000"/>
              <a:ext cx="935363" cy="3440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ADCDA11-6DD7-0E92-4382-5251C619A94C}"/>
                </a:ext>
              </a:extLst>
            </p:cNvPr>
            <p:cNvSpPr txBox="1"/>
            <p:nvPr/>
          </p:nvSpPr>
          <p:spPr>
            <a:xfrm>
              <a:off x="9618809" y="4963104"/>
              <a:ext cx="499109" cy="584775"/>
            </a:xfrm>
            <a:prstGeom prst="rect">
              <a:avLst/>
            </a:prstGeom>
            <a:noFill/>
          </p:spPr>
          <p:txBody>
            <a:bodyPr wrap="square" rtlCol="0">
              <a:spAutoFit/>
            </a:bodyPr>
            <a:lstStyle/>
            <a:p>
              <a:r>
                <a:rPr lang="en-US" sz="3200" dirty="0">
                  <a:solidFill>
                    <a:schemeClr val="accent1"/>
                  </a:solidFill>
                </a:rPr>
                <a:t>⏚</a:t>
              </a:r>
            </a:p>
          </p:txBody>
        </p:sp>
        <p:pic>
          <p:nvPicPr>
            <p:cNvPr id="16" name="Picture 15" descr="A sound waveform with black background&#10;&#10;AI-generated content may be incorrect.">
              <a:extLst>
                <a:ext uri="{FF2B5EF4-FFF2-40B4-BE49-F238E27FC236}">
                  <a16:creationId xmlns:a16="http://schemas.microsoft.com/office/drawing/2014/main" id="{E855C7E5-64E1-1324-3E64-CE6ECE4723CC}"/>
                </a:ext>
              </a:extLst>
            </p:cNvPr>
            <p:cNvPicPr>
              <a:picLocks noChangeAspect="1"/>
            </p:cNvPicPr>
            <p:nvPr/>
          </p:nvPicPr>
          <p:blipFill>
            <a:blip r:embed="rId2"/>
            <a:srcRect r="37059"/>
            <a:stretch/>
          </p:blipFill>
          <p:spPr>
            <a:xfrm>
              <a:off x="7768269" y="4025294"/>
              <a:ext cx="1220008" cy="488997"/>
            </a:xfrm>
            <a:prstGeom prst="rect">
              <a:avLst/>
            </a:prstGeom>
          </p:spPr>
        </p:pic>
        <p:pic>
          <p:nvPicPr>
            <p:cNvPr id="17" name="Picture 16" descr="A sound waveform with black background&#10;&#10;AI-generated content may be incorrect.">
              <a:extLst>
                <a:ext uri="{FF2B5EF4-FFF2-40B4-BE49-F238E27FC236}">
                  <a16:creationId xmlns:a16="http://schemas.microsoft.com/office/drawing/2014/main" id="{F3E0692D-32FE-9E2C-C8B3-3FEAC558D160}"/>
                </a:ext>
              </a:extLst>
            </p:cNvPr>
            <p:cNvPicPr>
              <a:picLocks noChangeAspect="1"/>
            </p:cNvPicPr>
            <p:nvPr/>
          </p:nvPicPr>
          <p:blipFill>
            <a:blip r:embed="rId2"/>
            <a:srcRect r="37059"/>
            <a:stretch/>
          </p:blipFill>
          <p:spPr>
            <a:xfrm>
              <a:off x="10337981" y="2835782"/>
              <a:ext cx="1220008" cy="1255237"/>
            </a:xfrm>
            <a:prstGeom prst="rect">
              <a:avLst/>
            </a:prstGeom>
          </p:spPr>
        </p:pic>
        <p:sp>
          <p:nvSpPr>
            <p:cNvPr id="18" name="TextBox 17">
              <a:extLst>
                <a:ext uri="{FF2B5EF4-FFF2-40B4-BE49-F238E27FC236}">
                  <a16:creationId xmlns:a16="http://schemas.microsoft.com/office/drawing/2014/main" id="{4C7CB2EB-8FBD-EC0D-55E6-45A08E3245F2}"/>
                </a:ext>
              </a:extLst>
            </p:cNvPr>
            <p:cNvSpPr txBox="1"/>
            <p:nvPr/>
          </p:nvSpPr>
          <p:spPr>
            <a:xfrm>
              <a:off x="8019170" y="4460185"/>
              <a:ext cx="684803" cy="369332"/>
            </a:xfrm>
            <a:prstGeom prst="rect">
              <a:avLst/>
            </a:prstGeom>
            <a:noFill/>
          </p:spPr>
          <p:txBody>
            <a:bodyPr wrap="none" rtlCol="0">
              <a:spAutoFit/>
            </a:bodyPr>
            <a:lstStyle/>
            <a:p>
              <a:r>
                <a:rPr lang="en-US" dirty="0"/>
                <a:t>Input</a:t>
              </a:r>
            </a:p>
          </p:txBody>
        </p:sp>
        <p:sp>
          <p:nvSpPr>
            <p:cNvPr id="19" name="TextBox 18">
              <a:extLst>
                <a:ext uri="{FF2B5EF4-FFF2-40B4-BE49-F238E27FC236}">
                  <a16:creationId xmlns:a16="http://schemas.microsoft.com/office/drawing/2014/main" id="{4DD6904A-AA46-A472-EBB3-C869F6DF9267}"/>
                </a:ext>
              </a:extLst>
            </p:cNvPr>
            <p:cNvSpPr txBox="1"/>
            <p:nvPr/>
          </p:nvSpPr>
          <p:spPr>
            <a:xfrm>
              <a:off x="10423502" y="4090853"/>
              <a:ext cx="585417" cy="369332"/>
            </a:xfrm>
            <a:prstGeom prst="rect">
              <a:avLst/>
            </a:prstGeom>
            <a:noFill/>
          </p:spPr>
          <p:txBody>
            <a:bodyPr wrap="none" rtlCol="0">
              <a:spAutoFit/>
            </a:bodyPr>
            <a:lstStyle/>
            <a:p>
              <a:r>
                <a:rPr lang="en-US" dirty="0"/>
                <a:t>Grid</a:t>
              </a:r>
            </a:p>
          </p:txBody>
        </p:sp>
        <p:sp>
          <p:nvSpPr>
            <p:cNvPr id="20" name="TextBox 19">
              <a:extLst>
                <a:ext uri="{FF2B5EF4-FFF2-40B4-BE49-F238E27FC236}">
                  <a16:creationId xmlns:a16="http://schemas.microsoft.com/office/drawing/2014/main" id="{8BF509F0-EB77-8BB2-C1F2-78BE10E3E0C0}"/>
                </a:ext>
              </a:extLst>
            </p:cNvPr>
            <p:cNvSpPr txBox="1"/>
            <p:nvPr/>
          </p:nvSpPr>
          <p:spPr>
            <a:xfrm>
              <a:off x="8779238" y="4718204"/>
              <a:ext cx="974434" cy="369332"/>
            </a:xfrm>
            <a:prstGeom prst="rect">
              <a:avLst/>
            </a:prstGeom>
            <a:noFill/>
          </p:spPr>
          <p:txBody>
            <a:bodyPr wrap="none" rtlCol="0">
              <a:spAutoFit/>
            </a:bodyPr>
            <a:lstStyle/>
            <a:p>
              <a:r>
                <a:rPr lang="en-US" dirty="0"/>
                <a:t>Cathode</a:t>
              </a:r>
            </a:p>
          </p:txBody>
        </p:sp>
        <p:sp>
          <p:nvSpPr>
            <p:cNvPr id="21" name="TextBox 20">
              <a:extLst>
                <a:ext uri="{FF2B5EF4-FFF2-40B4-BE49-F238E27FC236}">
                  <a16:creationId xmlns:a16="http://schemas.microsoft.com/office/drawing/2014/main" id="{9D37B2AA-36E2-5C03-F51F-ECC5AE0BF1B1}"/>
                </a:ext>
              </a:extLst>
            </p:cNvPr>
            <p:cNvSpPr txBox="1"/>
            <p:nvPr/>
          </p:nvSpPr>
          <p:spPr>
            <a:xfrm>
              <a:off x="8764703" y="3477957"/>
              <a:ext cx="798617" cy="369332"/>
            </a:xfrm>
            <a:prstGeom prst="rect">
              <a:avLst/>
            </a:prstGeom>
            <a:noFill/>
          </p:spPr>
          <p:txBody>
            <a:bodyPr wrap="none" rtlCol="0">
              <a:spAutoFit/>
            </a:bodyPr>
            <a:lstStyle/>
            <a:p>
              <a:r>
                <a:rPr lang="en-US" dirty="0"/>
                <a:t>Anode</a:t>
              </a:r>
            </a:p>
          </p:txBody>
        </p:sp>
        <p:sp>
          <p:nvSpPr>
            <p:cNvPr id="22" name="TextBox 21">
              <a:extLst>
                <a:ext uri="{FF2B5EF4-FFF2-40B4-BE49-F238E27FC236}">
                  <a16:creationId xmlns:a16="http://schemas.microsoft.com/office/drawing/2014/main" id="{EEF58B91-07AB-D2A3-2CFC-3696949E56E1}"/>
                </a:ext>
              </a:extLst>
            </p:cNvPr>
            <p:cNvSpPr txBox="1"/>
            <p:nvPr/>
          </p:nvSpPr>
          <p:spPr>
            <a:xfrm>
              <a:off x="11126447" y="2988182"/>
              <a:ext cx="856325" cy="369332"/>
            </a:xfrm>
            <a:prstGeom prst="rect">
              <a:avLst/>
            </a:prstGeom>
            <a:noFill/>
          </p:spPr>
          <p:txBody>
            <a:bodyPr wrap="none" rtlCol="0">
              <a:spAutoFit/>
            </a:bodyPr>
            <a:lstStyle/>
            <a:p>
              <a:r>
                <a:rPr lang="en-US" dirty="0"/>
                <a:t>Output</a:t>
              </a:r>
            </a:p>
          </p:txBody>
        </p:sp>
      </p:grpSp>
      <p:sp>
        <p:nvSpPr>
          <p:cNvPr id="26" name="Rectangle 25">
            <a:extLst>
              <a:ext uri="{FF2B5EF4-FFF2-40B4-BE49-F238E27FC236}">
                <a16:creationId xmlns:a16="http://schemas.microsoft.com/office/drawing/2014/main" id="{1BBCA666-F364-10AF-0F24-45E944183AAA}"/>
              </a:ext>
            </a:extLst>
          </p:cNvPr>
          <p:cNvSpPr/>
          <p:nvPr/>
        </p:nvSpPr>
        <p:spPr>
          <a:xfrm>
            <a:off x="9035817" y="4356301"/>
            <a:ext cx="744515" cy="36471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a:t>
            </a:r>
          </a:p>
        </p:txBody>
      </p:sp>
      <p:sp>
        <p:nvSpPr>
          <p:cNvPr id="27" name="Rectangle 26">
            <a:extLst>
              <a:ext uri="{FF2B5EF4-FFF2-40B4-BE49-F238E27FC236}">
                <a16:creationId xmlns:a16="http://schemas.microsoft.com/office/drawing/2014/main" id="{FA0EB1CD-2C54-9F1B-3AE4-8C193AD0280B}"/>
              </a:ext>
            </a:extLst>
          </p:cNvPr>
          <p:cNvSpPr/>
          <p:nvPr/>
        </p:nvSpPr>
        <p:spPr>
          <a:xfrm>
            <a:off x="9035817" y="5075297"/>
            <a:ext cx="744515" cy="36471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a:t>
            </a:r>
          </a:p>
        </p:txBody>
      </p:sp>
      <p:sp>
        <p:nvSpPr>
          <p:cNvPr id="28" name="Rectangle 27">
            <a:extLst>
              <a:ext uri="{FF2B5EF4-FFF2-40B4-BE49-F238E27FC236}">
                <a16:creationId xmlns:a16="http://schemas.microsoft.com/office/drawing/2014/main" id="{3CB976A5-3CF9-778A-8FCE-EC49671B9823}"/>
              </a:ext>
            </a:extLst>
          </p:cNvPr>
          <p:cNvSpPr/>
          <p:nvPr/>
        </p:nvSpPr>
        <p:spPr>
          <a:xfrm>
            <a:off x="9035817" y="4718422"/>
            <a:ext cx="744515" cy="364713"/>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t>
            </a:r>
          </a:p>
        </p:txBody>
      </p:sp>
      <p:cxnSp>
        <p:nvCxnSpPr>
          <p:cNvPr id="32" name="Straight Connector 31">
            <a:extLst>
              <a:ext uri="{FF2B5EF4-FFF2-40B4-BE49-F238E27FC236}">
                <a16:creationId xmlns:a16="http://schemas.microsoft.com/office/drawing/2014/main" id="{8274820B-14E9-7435-805A-8D0AEFA9E6A6}"/>
              </a:ext>
            </a:extLst>
          </p:cNvPr>
          <p:cNvCxnSpPr>
            <a:cxnSpLocks/>
          </p:cNvCxnSpPr>
          <p:nvPr/>
        </p:nvCxnSpPr>
        <p:spPr>
          <a:xfrm>
            <a:off x="9131241" y="4356301"/>
            <a:ext cx="5438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7956F8D-522B-D4FA-D75C-2A1028CE844E}"/>
              </a:ext>
            </a:extLst>
          </p:cNvPr>
          <p:cNvCxnSpPr>
            <a:cxnSpLocks/>
          </p:cNvCxnSpPr>
          <p:nvPr/>
        </p:nvCxnSpPr>
        <p:spPr>
          <a:xfrm>
            <a:off x="8191216" y="4910827"/>
            <a:ext cx="84460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5D55292-5D56-39C9-DB88-E2EC6BC07790}"/>
              </a:ext>
            </a:extLst>
          </p:cNvPr>
          <p:cNvCxnSpPr>
            <a:cxnSpLocks/>
            <a:endCxn id="26" idx="0"/>
          </p:cNvCxnSpPr>
          <p:nvPr/>
        </p:nvCxnSpPr>
        <p:spPr>
          <a:xfrm flipH="1">
            <a:off x="9408075" y="3626002"/>
            <a:ext cx="3361" cy="7302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EDB248F-5939-37F3-A4E3-457911B5F7DB}"/>
              </a:ext>
            </a:extLst>
          </p:cNvPr>
          <p:cNvSpPr txBox="1"/>
          <p:nvPr/>
        </p:nvSpPr>
        <p:spPr>
          <a:xfrm>
            <a:off x="9070245" y="3532113"/>
            <a:ext cx="300082" cy="369332"/>
          </a:xfrm>
          <a:prstGeom prst="rect">
            <a:avLst/>
          </a:prstGeom>
          <a:noFill/>
        </p:spPr>
        <p:txBody>
          <a:bodyPr wrap="none" rtlCol="0">
            <a:spAutoFit/>
          </a:bodyPr>
          <a:lstStyle/>
          <a:p>
            <a:r>
              <a:rPr lang="en-US" dirty="0"/>
              <a:t>+</a:t>
            </a:r>
          </a:p>
        </p:txBody>
      </p:sp>
      <p:cxnSp>
        <p:nvCxnSpPr>
          <p:cNvPr id="39" name="Straight Connector 38">
            <a:extLst>
              <a:ext uri="{FF2B5EF4-FFF2-40B4-BE49-F238E27FC236}">
                <a16:creationId xmlns:a16="http://schemas.microsoft.com/office/drawing/2014/main" id="{37BD642A-D203-BE03-9C46-B19DFC859365}"/>
              </a:ext>
            </a:extLst>
          </p:cNvPr>
          <p:cNvCxnSpPr>
            <a:cxnSpLocks/>
          </p:cNvCxnSpPr>
          <p:nvPr/>
        </p:nvCxnSpPr>
        <p:spPr>
          <a:xfrm>
            <a:off x="9411436" y="4045236"/>
            <a:ext cx="935363" cy="3440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7428C8B-93A5-8119-6819-4BD331349B1C}"/>
              </a:ext>
            </a:extLst>
          </p:cNvPr>
          <p:cNvSpPr txBox="1"/>
          <p:nvPr/>
        </p:nvSpPr>
        <p:spPr>
          <a:xfrm>
            <a:off x="9191377" y="5363655"/>
            <a:ext cx="499109" cy="584775"/>
          </a:xfrm>
          <a:prstGeom prst="rect">
            <a:avLst/>
          </a:prstGeom>
          <a:noFill/>
        </p:spPr>
        <p:txBody>
          <a:bodyPr wrap="square" rtlCol="0">
            <a:spAutoFit/>
          </a:bodyPr>
          <a:lstStyle/>
          <a:p>
            <a:r>
              <a:rPr lang="en-US" sz="3200" dirty="0">
                <a:solidFill>
                  <a:schemeClr val="accent1"/>
                </a:solidFill>
              </a:rPr>
              <a:t>⏚</a:t>
            </a:r>
          </a:p>
        </p:txBody>
      </p:sp>
      <p:pic>
        <p:nvPicPr>
          <p:cNvPr id="41" name="Picture 40" descr="A sound waveform">
            <a:extLst>
              <a:ext uri="{FF2B5EF4-FFF2-40B4-BE49-F238E27FC236}">
                <a16:creationId xmlns:a16="http://schemas.microsoft.com/office/drawing/2014/main" id="{684A69FF-BA57-6E60-B063-CDDEEAE1D648}"/>
              </a:ext>
            </a:extLst>
          </p:cNvPr>
          <p:cNvPicPr>
            <a:picLocks noChangeAspect="1"/>
          </p:cNvPicPr>
          <p:nvPr/>
        </p:nvPicPr>
        <p:blipFill>
          <a:blip r:embed="rId2"/>
          <a:srcRect r="37059"/>
          <a:stretch/>
        </p:blipFill>
        <p:spPr>
          <a:xfrm>
            <a:off x="7339551" y="4661626"/>
            <a:ext cx="1220008" cy="488997"/>
          </a:xfrm>
          <a:prstGeom prst="rect">
            <a:avLst/>
          </a:prstGeom>
        </p:spPr>
      </p:pic>
      <p:pic>
        <p:nvPicPr>
          <p:cNvPr id="42" name="Picture 41" descr="An aplified sound waveform&#10;&#10;">
            <a:extLst>
              <a:ext uri="{FF2B5EF4-FFF2-40B4-BE49-F238E27FC236}">
                <a16:creationId xmlns:a16="http://schemas.microsoft.com/office/drawing/2014/main" id="{4F6FD644-244A-15B9-7769-7F17ED93DF59}"/>
              </a:ext>
            </a:extLst>
          </p:cNvPr>
          <p:cNvPicPr>
            <a:picLocks noChangeAspect="1"/>
          </p:cNvPicPr>
          <p:nvPr/>
        </p:nvPicPr>
        <p:blipFill>
          <a:blip r:embed="rId2"/>
          <a:srcRect r="37059"/>
          <a:stretch/>
        </p:blipFill>
        <p:spPr>
          <a:xfrm>
            <a:off x="9909263" y="3452018"/>
            <a:ext cx="1220008" cy="1255237"/>
          </a:xfrm>
          <a:prstGeom prst="rect">
            <a:avLst/>
          </a:prstGeom>
        </p:spPr>
      </p:pic>
      <p:sp>
        <p:nvSpPr>
          <p:cNvPr id="43" name="TextBox 42">
            <a:extLst>
              <a:ext uri="{FF2B5EF4-FFF2-40B4-BE49-F238E27FC236}">
                <a16:creationId xmlns:a16="http://schemas.microsoft.com/office/drawing/2014/main" id="{E2CEFA35-8EF1-23AD-48E1-7CAA4E23A9DC}"/>
              </a:ext>
            </a:extLst>
          </p:cNvPr>
          <p:cNvSpPr txBox="1"/>
          <p:nvPr/>
        </p:nvSpPr>
        <p:spPr>
          <a:xfrm>
            <a:off x="7590452" y="5076421"/>
            <a:ext cx="684803" cy="369332"/>
          </a:xfrm>
          <a:prstGeom prst="rect">
            <a:avLst/>
          </a:prstGeom>
          <a:noFill/>
        </p:spPr>
        <p:txBody>
          <a:bodyPr wrap="none" rtlCol="0">
            <a:spAutoFit/>
          </a:bodyPr>
          <a:lstStyle/>
          <a:p>
            <a:r>
              <a:rPr lang="en-US" dirty="0"/>
              <a:t>Input</a:t>
            </a:r>
          </a:p>
        </p:txBody>
      </p:sp>
      <p:sp>
        <p:nvSpPr>
          <p:cNvPr id="44" name="TextBox 43">
            <a:extLst>
              <a:ext uri="{FF2B5EF4-FFF2-40B4-BE49-F238E27FC236}">
                <a16:creationId xmlns:a16="http://schemas.microsoft.com/office/drawing/2014/main" id="{71D0E773-2363-EA37-3F23-0242F0323B51}"/>
              </a:ext>
            </a:extLst>
          </p:cNvPr>
          <p:cNvSpPr txBox="1"/>
          <p:nvPr/>
        </p:nvSpPr>
        <p:spPr>
          <a:xfrm>
            <a:off x="9812827" y="4711161"/>
            <a:ext cx="1265283" cy="369332"/>
          </a:xfrm>
          <a:prstGeom prst="rect">
            <a:avLst/>
          </a:prstGeom>
          <a:noFill/>
        </p:spPr>
        <p:txBody>
          <a:bodyPr wrap="none" rtlCol="0">
            <a:spAutoFit/>
          </a:bodyPr>
          <a:lstStyle/>
          <a:p>
            <a:r>
              <a:rPr lang="en-US" dirty="0"/>
              <a:t>Base / Gate</a:t>
            </a:r>
          </a:p>
        </p:txBody>
      </p:sp>
      <p:sp>
        <p:nvSpPr>
          <p:cNvPr id="45" name="TextBox 44">
            <a:extLst>
              <a:ext uri="{FF2B5EF4-FFF2-40B4-BE49-F238E27FC236}">
                <a16:creationId xmlns:a16="http://schemas.microsoft.com/office/drawing/2014/main" id="{8B96E2EF-0879-8DEE-2C4A-0DC0B6743EFD}"/>
              </a:ext>
            </a:extLst>
          </p:cNvPr>
          <p:cNvSpPr txBox="1"/>
          <p:nvPr/>
        </p:nvSpPr>
        <p:spPr>
          <a:xfrm>
            <a:off x="9840468" y="5242205"/>
            <a:ext cx="1025602" cy="369332"/>
          </a:xfrm>
          <a:prstGeom prst="rect">
            <a:avLst/>
          </a:prstGeom>
          <a:noFill/>
        </p:spPr>
        <p:txBody>
          <a:bodyPr wrap="none" rtlCol="0">
            <a:spAutoFit/>
          </a:bodyPr>
          <a:lstStyle/>
          <a:p>
            <a:r>
              <a:rPr lang="en-US" dirty="0"/>
              <a:t>Collector</a:t>
            </a:r>
          </a:p>
        </p:txBody>
      </p:sp>
      <p:sp>
        <p:nvSpPr>
          <p:cNvPr id="46" name="TextBox 45">
            <a:extLst>
              <a:ext uri="{FF2B5EF4-FFF2-40B4-BE49-F238E27FC236}">
                <a16:creationId xmlns:a16="http://schemas.microsoft.com/office/drawing/2014/main" id="{AE36F433-2606-055D-378E-B8E3545CB04C}"/>
              </a:ext>
            </a:extLst>
          </p:cNvPr>
          <p:cNvSpPr txBox="1"/>
          <p:nvPr/>
        </p:nvSpPr>
        <p:spPr>
          <a:xfrm>
            <a:off x="7944213" y="4072212"/>
            <a:ext cx="877804" cy="369332"/>
          </a:xfrm>
          <a:prstGeom prst="rect">
            <a:avLst/>
          </a:prstGeom>
          <a:noFill/>
        </p:spPr>
        <p:txBody>
          <a:bodyPr wrap="none" rtlCol="0">
            <a:spAutoFit/>
          </a:bodyPr>
          <a:lstStyle/>
          <a:p>
            <a:r>
              <a:rPr lang="en-US" dirty="0"/>
              <a:t>Emitter</a:t>
            </a:r>
          </a:p>
        </p:txBody>
      </p:sp>
      <p:sp>
        <p:nvSpPr>
          <p:cNvPr id="47" name="TextBox 46">
            <a:extLst>
              <a:ext uri="{FF2B5EF4-FFF2-40B4-BE49-F238E27FC236}">
                <a16:creationId xmlns:a16="http://schemas.microsoft.com/office/drawing/2014/main" id="{1B19E0DA-4D47-6D1D-7557-6771B1DB16AB}"/>
              </a:ext>
            </a:extLst>
          </p:cNvPr>
          <p:cNvSpPr txBox="1"/>
          <p:nvPr/>
        </p:nvSpPr>
        <p:spPr>
          <a:xfrm>
            <a:off x="10697729" y="3604418"/>
            <a:ext cx="856325" cy="369332"/>
          </a:xfrm>
          <a:prstGeom prst="rect">
            <a:avLst/>
          </a:prstGeom>
          <a:noFill/>
        </p:spPr>
        <p:txBody>
          <a:bodyPr wrap="none" rtlCol="0">
            <a:spAutoFit/>
          </a:bodyPr>
          <a:lstStyle/>
          <a:p>
            <a:r>
              <a:rPr lang="en-US" dirty="0"/>
              <a:t>Output</a:t>
            </a:r>
          </a:p>
        </p:txBody>
      </p:sp>
      <p:cxnSp>
        <p:nvCxnSpPr>
          <p:cNvPr id="54" name="Straight Connector 53">
            <a:extLst>
              <a:ext uri="{FF2B5EF4-FFF2-40B4-BE49-F238E27FC236}">
                <a16:creationId xmlns:a16="http://schemas.microsoft.com/office/drawing/2014/main" id="{50363771-8BAF-FA9B-7F36-BB439B5795EF}"/>
              </a:ext>
            </a:extLst>
          </p:cNvPr>
          <p:cNvCxnSpPr>
            <a:cxnSpLocks/>
          </p:cNvCxnSpPr>
          <p:nvPr/>
        </p:nvCxnSpPr>
        <p:spPr>
          <a:xfrm>
            <a:off x="9131241" y="5453910"/>
            <a:ext cx="5438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EBB7CB3-8ED5-9602-EFE1-5CEFFDCF0445}"/>
              </a:ext>
            </a:extLst>
          </p:cNvPr>
          <p:cNvCxnSpPr>
            <a:cxnSpLocks/>
          </p:cNvCxnSpPr>
          <p:nvPr/>
        </p:nvCxnSpPr>
        <p:spPr>
          <a:xfrm flipV="1">
            <a:off x="9013369" y="4774033"/>
            <a:ext cx="0" cy="2476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C57436F8-5A70-9FFC-A8C9-36D1DBF8C714}"/>
              </a:ext>
            </a:extLst>
          </p:cNvPr>
          <p:cNvSpPr/>
          <p:nvPr/>
        </p:nvSpPr>
        <p:spPr>
          <a:xfrm>
            <a:off x="9037053" y="4695204"/>
            <a:ext cx="744515" cy="65520"/>
          </a:xfrm>
          <a:prstGeom prst="rect">
            <a:avLst/>
          </a:prstGeom>
          <a:blipFill>
            <a:blip r:embed="rId3"/>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Rectangle 60">
            <a:extLst>
              <a:ext uri="{FF2B5EF4-FFF2-40B4-BE49-F238E27FC236}">
                <a16:creationId xmlns:a16="http://schemas.microsoft.com/office/drawing/2014/main" id="{895253C8-9F1B-9496-594C-B6E8675A5C89}"/>
              </a:ext>
            </a:extLst>
          </p:cNvPr>
          <p:cNvSpPr/>
          <p:nvPr/>
        </p:nvSpPr>
        <p:spPr>
          <a:xfrm>
            <a:off x="9039103" y="5057325"/>
            <a:ext cx="744515" cy="65520"/>
          </a:xfrm>
          <a:prstGeom prst="rect">
            <a:avLst/>
          </a:prstGeom>
          <a:blipFill>
            <a:blip r:embed="rId3"/>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TextBox 62">
            <a:extLst>
              <a:ext uri="{FF2B5EF4-FFF2-40B4-BE49-F238E27FC236}">
                <a16:creationId xmlns:a16="http://schemas.microsoft.com/office/drawing/2014/main" id="{854B985D-C89C-3162-294E-2D0C5F1F67EA}"/>
              </a:ext>
            </a:extLst>
          </p:cNvPr>
          <p:cNvSpPr txBox="1"/>
          <p:nvPr/>
        </p:nvSpPr>
        <p:spPr>
          <a:xfrm>
            <a:off x="954888" y="5656042"/>
            <a:ext cx="6099348" cy="369332"/>
          </a:xfrm>
          <a:prstGeom prst="rect">
            <a:avLst/>
          </a:prstGeom>
          <a:noFill/>
        </p:spPr>
        <p:txBody>
          <a:bodyPr wrap="square">
            <a:spAutoFit/>
          </a:bodyPr>
          <a:lstStyle/>
          <a:p>
            <a:r>
              <a:rPr lang="en-US" dirty="0"/>
              <a:t>https://</a:t>
            </a:r>
            <a:r>
              <a:rPr lang="en-US" dirty="0" err="1"/>
              <a:t>en.wikipedia.org</a:t>
            </a:r>
            <a:r>
              <a:rPr lang="en-US" dirty="0"/>
              <a:t>/wiki/</a:t>
            </a:r>
            <a:r>
              <a:rPr lang="en-US" dirty="0" err="1"/>
              <a:t>Nobel_Prize_in_Physics</a:t>
            </a:r>
            <a:endParaRPr lang="en-US" dirty="0"/>
          </a:p>
        </p:txBody>
      </p:sp>
      <p:pic>
        <p:nvPicPr>
          <p:cNvPr id="65" name="Picture 64" descr="A close up of a  Nobel prize medal.">
            <a:extLst>
              <a:ext uri="{FF2B5EF4-FFF2-40B4-BE49-F238E27FC236}">
                <a16:creationId xmlns:a16="http://schemas.microsoft.com/office/drawing/2014/main" id="{40073C81-8236-75FC-20C9-398CD4EBAB7D}"/>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5039197" y="347548"/>
            <a:ext cx="1347117" cy="1325563"/>
          </a:xfrm>
          <a:prstGeom prst="rect">
            <a:avLst/>
          </a:prstGeom>
        </p:spPr>
      </p:pic>
    </p:spTree>
    <p:extLst>
      <p:ext uri="{BB962C8B-B14F-4D97-AF65-F5344CB8AC3E}">
        <p14:creationId xmlns:p14="http://schemas.microsoft.com/office/powerpoint/2010/main" val="532609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34F49-014A-D1BD-E528-87FB3E6C5F6C}"/>
              </a:ext>
            </a:extLst>
          </p:cNvPr>
          <p:cNvSpPr>
            <a:spLocks noGrp="1"/>
          </p:cNvSpPr>
          <p:nvPr>
            <p:ph type="title"/>
          </p:nvPr>
        </p:nvSpPr>
        <p:spPr/>
        <p:txBody>
          <a:bodyPr/>
          <a:lstStyle/>
          <a:p>
            <a:r>
              <a:rPr lang="en-US" dirty="0"/>
              <a:t>Transistor Radios</a:t>
            </a:r>
          </a:p>
        </p:txBody>
      </p:sp>
      <p:sp>
        <p:nvSpPr>
          <p:cNvPr id="3" name="Content Placeholder 2">
            <a:extLst>
              <a:ext uri="{FF2B5EF4-FFF2-40B4-BE49-F238E27FC236}">
                <a16:creationId xmlns:a16="http://schemas.microsoft.com/office/drawing/2014/main" id="{72A1BB83-94E6-8794-4EC9-97D921FFFA2E}"/>
              </a:ext>
            </a:extLst>
          </p:cNvPr>
          <p:cNvSpPr>
            <a:spLocks noGrp="1"/>
          </p:cNvSpPr>
          <p:nvPr>
            <p:ph idx="1"/>
          </p:nvPr>
        </p:nvSpPr>
        <p:spPr>
          <a:xfrm>
            <a:off x="838200" y="1825625"/>
            <a:ext cx="4813092" cy="4351338"/>
          </a:xfrm>
        </p:spPr>
        <p:txBody>
          <a:bodyPr/>
          <a:lstStyle/>
          <a:p>
            <a:r>
              <a:rPr lang="en-US" dirty="0"/>
              <a:t>Once amplifier style transistors were available, during the 1940's there was an effort to build small, battery-powered "transistor radios"</a:t>
            </a:r>
          </a:p>
          <a:p>
            <a:r>
              <a:rPr lang="en-US" dirty="0"/>
              <a:t>Often the marketing included the number of transistors – "The Sony TR-826 radio has eight transistors!"</a:t>
            </a:r>
          </a:p>
        </p:txBody>
      </p:sp>
      <p:pic>
        <p:nvPicPr>
          <p:cNvPr id="5" name="Picture 4" descr="Pocket transistor radio, late 1960s to 1970s, with 7 germanium transistors, that received long wave and medium wave (AM broadcast) bands. View with back open, showing parts. Powered by 2 button cells supplying 3V (removed).">
            <a:extLst>
              <a:ext uri="{FF2B5EF4-FFF2-40B4-BE49-F238E27FC236}">
                <a16:creationId xmlns:a16="http://schemas.microsoft.com/office/drawing/2014/main" id="{F982FDCD-139D-000C-6D0F-D95FDA8DE44B}"/>
              </a:ext>
            </a:extLst>
          </p:cNvPr>
          <p:cNvPicPr>
            <a:picLocks noChangeAspect="1"/>
          </p:cNvPicPr>
          <p:nvPr/>
        </p:nvPicPr>
        <p:blipFill>
          <a:blip r:embed="rId3"/>
          <a:stretch>
            <a:fillRect/>
          </a:stretch>
        </p:blipFill>
        <p:spPr>
          <a:xfrm>
            <a:off x="8773247" y="1027906"/>
            <a:ext cx="3418753" cy="3567395"/>
          </a:xfrm>
          <a:prstGeom prst="rect">
            <a:avLst/>
          </a:prstGeom>
        </p:spPr>
      </p:pic>
      <p:sp>
        <p:nvSpPr>
          <p:cNvPr id="7" name="TextBox 6">
            <a:extLst>
              <a:ext uri="{FF2B5EF4-FFF2-40B4-BE49-F238E27FC236}">
                <a16:creationId xmlns:a16="http://schemas.microsoft.com/office/drawing/2014/main" id="{5545B85C-E33B-D946-D2C6-198240F13053}"/>
              </a:ext>
            </a:extLst>
          </p:cNvPr>
          <p:cNvSpPr txBox="1"/>
          <p:nvPr/>
        </p:nvSpPr>
        <p:spPr>
          <a:xfrm>
            <a:off x="6779377" y="5242387"/>
            <a:ext cx="5051759" cy="374891"/>
          </a:xfrm>
          <a:prstGeom prst="rect">
            <a:avLst/>
          </a:prstGeom>
          <a:noFill/>
        </p:spPr>
        <p:txBody>
          <a:bodyPr wrap="square">
            <a:spAutoFit/>
          </a:bodyPr>
          <a:lstStyle/>
          <a:p>
            <a:pPr algn="ctr"/>
            <a:r>
              <a:rPr lang="en-US" dirty="0"/>
              <a:t>https://</a:t>
            </a:r>
            <a:r>
              <a:rPr lang="en-US" dirty="0" err="1"/>
              <a:t>en.wikipedia.org</a:t>
            </a:r>
            <a:r>
              <a:rPr lang="en-US" dirty="0"/>
              <a:t>/wiki/</a:t>
            </a:r>
            <a:r>
              <a:rPr lang="en-US" dirty="0" err="1"/>
              <a:t>Transistor_radio</a:t>
            </a:r>
            <a:endParaRPr lang="en-US" dirty="0"/>
          </a:p>
        </p:txBody>
      </p:sp>
      <p:pic>
        <p:nvPicPr>
          <p:cNvPr id="9" name="Picture 8" descr="Ebay photo of a Sony TR-826 vintage AM radio.">
            <a:extLst>
              <a:ext uri="{FF2B5EF4-FFF2-40B4-BE49-F238E27FC236}">
                <a16:creationId xmlns:a16="http://schemas.microsoft.com/office/drawing/2014/main" id="{E3D135A3-0DD2-EEBE-F441-2DBBE7C34393}"/>
              </a:ext>
            </a:extLst>
          </p:cNvPr>
          <p:cNvPicPr>
            <a:picLocks noChangeAspect="1"/>
          </p:cNvPicPr>
          <p:nvPr/>
        </p:nvPicPr>
        <p:blipFill>
          <a:blip r:embed="rId4"/>
          <a:stretch>
            <a:fillRect/>
          </a:stretch>
        </p:blipFill>
        <p:spPr>
          <a:xfrm>
            <a:off x="6311153" y="1410982"/>
            <a:ext cx="2310606" cy="2310606"/>
          </a:xfrm>
          <a:prstGeom prst="rect">
            <a:avLst/>
          </a:prstGeom>
        </p:spPr>
      </p:pic>
    </p:spTree>
    <p:extLst>
      <p:ext uri="{BB962C8B-B14F-4D97-AF65-F5344CB8AC3E}">
        <p14:creationId xmlns:p14="http://schemas.microsoft.com/office/powerpoint/2010/main" val="975807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A8AF9-0A8D-BF58-5EC0-E487989AED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ADCF2-0893-6073-788A-CA6252B0991F}"/>
              </a:ext>
            </a:extLst>
          </p:cNvPr>
          <p:cNvSpPr>
            <a:spLocks noGrp="1"/>
          </p:cNvSpPr>
          <p:nvPr>
            <p:ph type="title"/>
          </p:nvPr>
        </p:nvSpPr>
        <p:spPr/>
        <p:txBody>
          <a:bodyPr/>
          <a:lstStyle/>
          <a:p>
            <a:r>
              <a:rPr lang="en-US" dirty="0"/>
              <a:t>Building "Digital" Transistors</a:t>
            </a:r>
          </a:p>
        </p:txBody>
      </p:sp>
      <p:sp>
        <p:nvSpPr>
          <p:cNvPr id="3" name="Content Placeholder 2">
            <a:extLst>
              <a:ext uri="{FF2B5EF4-FFF2-40B4-BE49-F238E27FC236}">
                <a16:creationId xmlns:a16="http://schemas.microsoft.com/office/drawing/2014/main" id="{6479C77C-752A-562F-0E8C-721111505517}"/>
              </a:ext>
            </a:extLst>
          </p:cNvPr>
          <p:cNvSpPr>
            <a:spLocks noGrp="1"/>
          </p:cNvSpPr>
          <p:nvPr>
            <p:ph idx="1"/>
          </p:nvPr>
        </p:nvSpPr>
        <p:spPr>
          <a:xfrm>
            <a:off x="838200" y="1825625"/>
            <a:ext cx="4319016" cy="4127111"/>
          </a:xfrm>
        </p:spPr>
        <p:txBody>
          <a:bodyPr>
            <a:normAutofit fontScale="85000" lnSpcReduction="20000"/>
          </a:bodyPr>
          <a:lstStyle/>
          <a:p>
            <a:r>
              <a:rPr lang="en-US" dirty="0"/>
              <a:t>The design of transistors could be tweaked so to move quickly from low voltage to high voltage as the input voltage increased</a:t>
            </a:r>
          </a:p>
          <a:p>
            <a:pPr lvl="1"/>
            <a:r>
              <a:rPr lang="en-US" dirty="0"/>
              <a:t>Voltage low = off</a:t>
            </a:r>
          </a:p>
          <a:p>
            <a:pPr lvl="1"/>
            <a:r>
              <a:rPr lang="en-US" dirty="0"/>
              <a:t>Voltage high = on</a:t>
            </a:r>
          </a:p>
          <a:p>
            <a:r>
              <a:rPr lang="en-US" dirty="0"/>
              <a:t>With the correct design, a range of slightly lower input would be lifted on output</a:t>
            </a:r>
          </a:p>
          <a:p>
            <a:r>
              <a:rPr lang="en-US" dirty="0"/>
              <a:t>AI: Difference between a Bipolar Junction Transistor and NMOS transistor</a:t>
            </a:r>
          </a:p>
        </p:txBody>
      </p:sp>
      <p:grpSp>
        <p:nvGrpSpPr>
          <p:cNvPr id="42" name="Group 41" descr="See the slide notes for a description of this graph.">
            <a:extLst>
              <a:ext uri="{FF2B5EF4-FFF2-40B4-BE49-F238E27FC236}">
                <a16:creationId xmlns:a16="http://schemas.microsoft.com/office/drawing/2014/main" id="{CBF43BD9-11A5-78AD-E88D-B221B1B1EE89}"/>
              </a:ext>
            </a:extLst>
          </p:cNvPr>
          <p:cNvGrpSpPr/>
          <p:nvPr/>
        </p:nvGrpSpPr>
        <p:grpSpPr>
          <a:xfrm>
            <a:off x="6096000" y="1798622"/>
            <a:ext cx="5175474" cy="3655600"/>
            <a:chOff x="6096000" y="1798622"/>
            <a:chExt cx="5175474" cy="3655600"/>
          </a:xfrm>
        </p:grpSpPr>
        <p:cxnSp>
          <p:nvCxnSpPr>
            <p:cNvPr id="5" name="Straight Connector 4">
              <a:extLst>
                <a:ext uri="{FF2B5EF4-FFF2-40B4-BE49-F238E27FC236}">
                  <a16:creationId xmlns:a16="http://schemas.microsoft.com/office/drawing/2014/main" id="{C7B6B824-F1EB-8906-219E-AD8F7452B9B6}"/>
                </a:ext>
              </a:extLst>
            </p:cNvPr>
            <p:cNvCxnSpPr/>
            <p:nvPr/>
          </p:nvCxnSpPr>
          <p:spPr>
            <a:xfrm>
              <a:off x="6766560" y="2075688"/>
              <a:ext cx="0" cy="29169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A66A64F-BEA0-F5AB-B71E-563EE77D608C}"/>
                </a:ext>
              </a:extLst>
            </p:cNvPr>
            <p:cNvCxnSpPr>
              <a:cxnSpLocks/>
            </p:cNvCxnSpPr>
            <p:nvPr/>
          </p:nvCxnSpPr>
          <p:spPr>
            <a:xfrm>
              <a:off x="6766560" y="4992624"/>
              <a:ext cx="363928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1450E500-B2C0-1DFA-7575-DCE2694679A4}"/>
                </a:ext>
              </a:extLst>
            </p:cNvPr>
            <p:cNvSpPr/>
            <p:nvPr/>
          </p:nvSpPr>
          <p:spPr>
            <a:xfrm>
              <a:off x="6867144" y="2404459"/>
              <a:ext cx="3538698" cy="2407964"/>
            </a:xfrm>
            <a:custGeom>
              <a:avLst/>
              <a:gdLst>
                <a:gd name="connsiteX0" fmla="*/ 0 w 3218688"/>
                <a:gd name="connsiteY0" fmla="*/ 2306774 h 2356133"/>
                <a:gd name="connsiteX1" fmla="*/ 868680 w 3218688"/>
                <a:gd name="connsiteY1" fmla="*/ 2297630 h 2356133"/>
                <a:gd name="connsiteX2" fmla="*/ 1344168 w 3218688"/>
                <a:gd name="connsiteY2" fmla="*/ 1721558 h 2356133"/>
                <a:gd name="connsiteX3" fmla="*/ 1901952 w 3218688"/>
                <a:gd name="connsiteY3" fmla="*/ 642566 h 2356133"/>
                <a:gd name="connsiteX4" fmla="*/ 2487168 w 3218688"/>
                <a:gd name="connsiteY4" fmla="*/ 84782 h 2356133"/>
                <a:gd name="connsiteX5" fmla="*/ 3218688 w 3218688"/>
                <a:gd name="connsiteY5" fmla="*/ 11630 h 2356133"/>
                <a:gd name="connsiteX0" fmla="*/ 0 w 3218688"/>
                <a:gd name="connsiteY0" fmla="*/ 2352494 h 2382604"/>
                <a:gd name="connsiteX1" fmla="*/ 868680 w 3218688"/>
                <a:gd name="connsiteY1" fmla="*/ 2297630 h 2382604"/>
                <a:gd name="connsiteX2" fmla="*/ 1344168 w 3218688"/>
                <a:gd name="connsiteY2" fmla="*/ 1721558 h 2382604"/>
                <a:gd name="connsiteX3" fmla="*/ 1901952 w 3218688"/>
                <a:gd name="connsiteY3" fmla="*/ 642566 h 2382604"/>
                <a:gd name="connsiteX4" fmla="*/ 2487168 w 3218688"/>
                <a:gd name="connsiteY4" fmla="*/ 84782 h 2382604"/>
                <a:gd name="connsiteX5" fmla="*/ 3218688 w 3218688"/>
                <a:gd name="connsiteY5" fmla="*/ 11630 h 238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8688" h="2382604">
                  <a:moveTo>
                    <a:pt x="0" y="2352494"/>
                  </a:moveTo>
                  <a:cubicBezTo>
                    <a:pt x="322326" y="2396690"/>
                    <a:pt x="644652" y="2402786"/>
                    <a:pt x="868680" y="2297630"/>
                  </a:cubicBezTo>
                  <a:cubicBezTo>
                    <a:pt x="1092708" y="2192474"/>
                    <a:pt x="1171956" y="1997402"/>
                    <a:pt x="1344168" y="1721558"/>
                  </a:cubicBezTo>
                  <a:cubicBezTo>
                    <a:pt x="1516380" y="1445714"/>
                    <a:pt x="1711452" y="915362"/>
                    <a:pt x="1901952" y="642566"/>
                  </a:cubicBezTo>
                  <a:cubicBezTo>
                    <a:pt x="2092452" y="369770"/>
                    <a:pt x="2267712" y="189938"/>
                    <a:pt x="2487168" y="84782"/>
                  </a:cubicBezTo>
                  <a:cubicBezTo>
                    <a:pt x="2706624" y="-20374"/>
                    <a:pt x="2962656" y="-4372"/>
                    <a:pt x="3218688" y="11630"/>
                  </a:cubicBez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05E2791C-BF91-9F1C-7F79-2A69D4697CEB}"/>
                </a:ext>
              </a:extLst>
            </p:cNvPr>
            <p:cNvSpPr/>
            <p:nvPr/>
          </p:nvSpPr>
          <p:spPr>
            <a:xfrm>
              <a:off x="6885431" y="2373713"/>
              <a:ext cx="3520411" cy="2472407"/>
            </a:xfrm>
            <a:custGeom>
              <a:avLst/>
              <a:gdLst>
                <a:gd name="connsiteX0" fmla="*/ 0 w 3136392"/>
                <a:gd name="connsiteY0" fmla="*/ 2311176 h 2480509"/>
                <a:gd name="connsiteX1" fmla="*/ 1463040 w 3136392"/>
                <a:gd name="connsiteY1" fmla="*/ 2274600 h 2480509"/>
                <a:gd name="connsiteX2" fmla="*/ 1801368 w 3136392"/>
                <a:gd name="connsiteY2" fmla="*/ 262920 h 2480509"/>
                <a:gd name="connsiteX3" fmla="*/ 3136392 w 3136392"/>
                <a:gd name="connsiteY3" fmla="*/ 6888 h 2480509"/>
                <a:gd name="connsiteX0" fmla="*/ 0 w 3136392"/>
                <a:gd name="connsiteY0" fmla="*/ 2311176 h 2377760"/>
                <a:gd name="connsiteX1" fmla="*/ 1472184 w 3136392"/>
                <a:gd name="connsiteY1" fmla="*/ 2009424 h 2377760"/>
                <a:gd name="connsiteX2" fmla="*/ 1801368 w 3136392"/>
                <a:gd name="connsiteY2" fmla="*/ 262920 h 2377760"/>
                <a:gd name="connsiteX3" fmla="*/ 3136392 w 3136392"/>
                <a:gd name="connsiteY3" fmla="*/ 6888 h 2377760"/>
                <a:gd name="connsiteX0" fmla="*/ 0 w 3136392"/>
                <a:gd name="connsiteY0" fmla="*/ 2430048 h 2480048"/>
                <a:gd name="connsiteX1" fmla="*/ 1472184 w 3136392"/>
                <a:gd name="connsiteY1" fmla="*/ 2009424 h 2480048"/>
                <a:gd name="connsiteX2" fmla="*/ 1801368 w 3136392"/>
                <a:gd name="connsiteY2" fmla="*/ 262920 h 2480048"/>
                <a:gd name="connsiteX3" fmla="*/ 3136392 w 3136392"/>
                <a:gd name="connsiteY3" fmla="*/ 6888 h 2480048"/>
                <a:gd name="connsiteX0" fmla="*/ 0 w 3136392"/>
                <a:gd name="connsiteY0" fmla="*/ 2430048 h 2475723"/>
                <a:gd name="connsiteX1" fmla="*/ 999685 w 3136392"/>
                <a:gd name="connsiteY1" fmla="*/ 1972848 h 2475723"/>
                <a:gd name="connsiteX2" fmla="*/ 1801368 w 3136392"/>
                <a:gd name="connsiteY2" fmla="*/ 262920 h 2475723"/>
                <a:gd name="connsiteX3" fmla="*/ 3136392 w 3136392"/>
                <a:gd name="connsiteY3" fmla="*/ 6888 h 2475723"/>
                <a:gd name="connsiteX0" fmla="*/ 0 w 3136392"/>
                <a:gd name="connsiteY0" fmla="*/ 2426886 h 2472408"/>
                <a:gd name="connsiteX1" fmla="*/ 999685 w 3136392"/>
                <a:gd name="connsiteY1" fmla="*/ 1969686 h 2472408"/>
                <a:gd name="connsiteX2" fmla="*/ 1296283 w 3136392"/>
                <a:gd name="connsiteY2" fmla="*/ 268902 h 2472408"/>
                <a:gd name="connsiteX3" fmla="*/ 3136392 w 3136392"/>
                <a:gd name="connsiteY3" fmla="*/ 3726 h 2472408"/>
              </a:gdLst>
              <a:ahLst/>
              <a:cxnLst>
                <a:cxn ang="0">
                  <a:pos x="connsiteX0" y="connsiteY0"/>
                </a:cxn>
                <a:cxn ang="0">
                  <a:pos x="connsiteX1" y="connsiteY1"/>
                </a:cxn>
                <a:cxn ang="0">
                  <a:pos x="connsiteX2" y="connsiteY2"/>
                </a:cxn>
                <a:cxn ang="0">
                  <a:pos x="connsiteX3" y="connsiteY3"/>
                </a:cxn>
              </a:cxnLst>
              <a:rect l="l" t="t" r="r" b="b"/>
              <a:pathLst>
                <a:path w="3136392" h="2472408">
                  <a:moveTo>
                    <a:pt x="0" y="2426886"/>
                  </a:moveTo>
                  <a:cubicBezTo>
                    <a:pt x="581406" y="2579286"/>
                    <a:pt x="783638" y="2329350"/>
                    <a:pt x="999685" y="1969686"/>
                  </a:cubicBezTo>
                  <a:cubicBezTo>
                    <a:pt x="1215732" y="1610022"/>
                    <a:pt x="1017391" y="646854"/>
                    <a:pt x="1296283" y="268902"/>
                  </a:cubicBezTo>
                  <a:cubicBezTo>
                    <a:pt x="1575175" y="-109050"/>
                    <a:pt x="2889504" y="31158"/>
                    <a:pt x="3136392" y="3726"/>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Brace 11">
              <a:extLst>
                <a:ext uri="{FF2B5EF4-FFF2-40B4-BE49-F238E27FC236}">
                  <a16:creationId xmlns:a16="http://schemas.microsoft.com/office/drawing/2014/main" id="{945A7260-FC1E-FE65-A2CE-93D58A52E88F}"/>
                </a:ext>
              </a:extLst>
            </p:cNvPr>
            <p:cNvSpPr/>
            <p:nvPr/>
          </p:nvSpPr>
          <p:spPr>
            <a:xfrm rot="16200000">
              <a:off x="8046705" y="1959493"/>
              <a:ext cx="137160" cy="48463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650D6EA8-9A71-0518-806D-CD728806CB2E}"/>
                </a:ext>
              </a:extLst>
            </p:cNvPr>
            <p:cNvSpPr txBox="1"/>
            <p:nvPr/>
          </p:nvSpPr>
          <p:spPr>
            <a:xfrm>
              <a:off x="7561992" y="1798622"/>
              <a:ext cx="1106585" cy="369332"/>
            </a:xfrm>
            <a:prstGeom prst="rect">
              <a:avLst/>
            </a:prstGeom>
            <a:noFill/>
          </p:spPr>
          <p:txBody>
            <a:bodyPr wrap="none" rtlCol="0">
              <a:spAutoFit/>
            </a:bodyPr>
            <a:lstStyle/>
            <a:p>
              <a:r>
                <a:rPr lang="en-US" dirty="0">
                  <a:solidFill>
                    <a:srgbClr val="FF0000"/>
                  </a:solidFill>
                </a:rPr>
                <a:t>Transition</a:t>
              </a:r>
            </a:p>
          </p:txBody>
        </p:sp>
        <p:sp>
          <p:nvSpPr>
            <p:cNvPr id="14" name="TextBox 13">
              <a:extLst>
                <a:ext uri="{FF2B5EF4-FFF2-40B4-BE49-F238E27FC236}">
                  <a16:creationId xmlns:a16="http://schemas.microsoft.com/office/drawing/2014/main" id="{5BA50E94-471C-CE85-8A2F-4557F1E00D5D}"/>
                </a:ext>
              </a:extLst>
            </p:cNvPr>
            <p:cNvSpPr txBox="1"/>
            <p:nvPr/>
          </p:nvSpPr>
          <p:spPr>
            <a:xfrm>
              <a:off x="9423778" y="2924743"/>
              <a:ext cx="1048685" cy="646331"/>
            </a:xfrm>
            <a:prstGeom prst="rect">
              <a:avLst/>
            </a:prstGeom>
            <a:noFill/>
            <a:ln>
              <a:solidFill>
                <a:schemeClr val="tx1"/>
              </a:solidFill>
            </a:ln>
          </p:spPr>
          <p:txBody>
            <a:bodyPr wrap="none" rtlCol="0">
              <a:spAutoFit/>
            </a:bodyPr>
            <a:lstStyle/>
            <a:p>
              <a:r>
                <a:rPr lang="en-US" dirty="0"/>
                <a:t>Audio</a:t>
              </a:r>
            </a:p>
            <a:p>
              <a:r>
                <a:rPr lang="en-US" dirty="0"/>
                <a:t>Amplifier</a:t>
              </a:r>
            </a:p>
          </p:txBody>
        </p:sp>
        <p:sp>
          <p:nvSpPr>
            <p:cNvPr id="15" name="TextBox 14">
              <a:extLst>
                <a:ext uri="{FF2B5EF4-FFF2-40B4-BE49-F238E27FC236}">
                  <a16:creationId xmlns:a16="http://schemas.microsoft.com/office/drawing/2014/main" id="{39E89FC5-2665-6407-4053-567CA5A2E5DC}"/>
                </a:ext>
              </a:extLst>
            </p:cNvPr>
            <p:cNvSpPr txBox="1"/>
            <p:nvPr/>
          </p:nvSpPr>
          <p:spPr>
            <a:xfrm>
              <a:off x="7019682" y="3025297"/>
              <a:ext cx="870110" cy="646331"/>
            </a:xfrm>
            <a:prstGeom prst="rect">
              <a:avLst/>
            </a:prstGeom>
            <a:noFill/>
          </p:spPr>
          <p:txBody>
            <a:bodyPr wrap="none" rtlCol="0">
              <a:spAutoFit/>
            </a:bodyPr>
            <a:lstStyle/>
            <a:p>
              <a:r>
                <a:rPr lang="en-US" dirty="0">
                  <a:solidFill>
                    <a:srgbClr val="FF0000"/>
                  </a:solidFill>
                </a:rPr>
                <a:t>Digital</a:t>
              </a:r>
            </a:p>
            <a:p>
              <a:r>
                <a:rPr lang="en-US" dirty="0">
                  <a:solidFill>
                    <a:srgbClr val="FF0000"/>
                  </a:solidFill>
                </a:rPr>
                <a:t>"Valve"</a:t>
              </a:r>
            </a:p>
          </p:txBody>
        </p:sp>
        <p:sp>
          <p:nvSpPr>
            <p:cNvPr id="16" name="TextBox 15">
              <a:extLst>
                <a:ext uri="{FF2B5EF4-FFF2-40B4-BE49-F238E27FC236}">
                  <a16:creationId xmlns:a16="http://schemas.microsoft.com/office/drawing/2014/main" id="{F396E3C1-9535-1A5A-6688-8A4E2CAA3336}"/>
                </a:ext>
              </a:extLst>
            </p:cNvPr>
            <p:cNvSpPr txBox="1"/>
            <p:nvPr/>
          </p:nvSpPr>
          <p:spPr>
            <a:xfrm>
              <a:off x="8121293" y="5084890"/>
              <a:ext cx="1441420" cy="369332"/>
            </a:xfrm>
            <a:prstGeom prst="rect">
              <a:avLst/>
            </a:prstGeom>
            <a:noFill/>
          </p:spPr>
          <p:txBody>
            <a:bodyPr wrap="none" rtlCol="0">
              <a:spAutoFit/>
            </a:bodyPr>
            <a:lstStyle/>
            <a:p>
              <a:r>
                <a:rPr lang="en-US" dirty="0"/>
                <a:t>Input Voltage</a:t>
              </a:r>
            </a:p>
          </p:txBody>
        </p:sp>
        <p:sp>
          <p:nvSpPr>
            <p:cNvPr id="17" name="TextBox 16">
              <a:extLst>
                <a:ext uri="{FF2B5EF4-FFF2-40B4-BE49-F238E27FC236}">
                  <a16:creationId xmlns:a16="http://schemas.microsoft.com/office/drawing/2014/main" id="{CE4C17F2-B12C-ED52-D116-442BAD51323B}"/>
                </a:ext>
              </a:extLst>
            </p:cNvPr>
            <p:cNvSpPr txBox="1"/>
            <p:nvPr/>
          </p:nvSpPr>
          <p:spPr>
            <a:xfrm rot="16200000">
              <a:off x="5474195" y="3335416"/>
              <a:ext cx="1612942" cy="369332"/>
            </a:xfrm>
            <a:prstGeom prst="rect">
              <a:avLst/>
            </a:prstGeom>
            <a:noFill/>
          </p:spPr>
          <p:txBody>
            <a:bodyPr wrap="none" rtlCol="0">
              <a:spAutoFit/>
            </a:bodyPr>
            <a:lstStyle/>
            <a:p>
              <a:r>
                <a:rPr lang="en-US" dirty="0"/>
                <a:t>Output Voltage</a:t>
              </a:r>
            </a:p>
          </p:txBody>
        </p:sp>
        <p:sp>
          <p:nvSpPr>
            <p:cNvPr id="20" name="Right Brace 19">
              <a:extLst>
                <a:ext uri="{FF2B5EF4-FFF2-40B4-BE49-F238E27FC236}">
                  <a16:creationId xmlns:a16="http://schemas.microsoft.com/office/drawing/2014/main" id="{84623298-6B86-1674-B3CE-AD4C0B4CA8E0}"/>
                </a:ext>
              </a:extLst>
            </p:cNvPr>
            <p:cNvSpPr/>
            <p:nvPr/>
          </p:nvSpPr>
          <p:spPr>
            <a:xfrm rot="5400000" flipV="1">
              <a:off x="9309457" y="3371786"/>
              <a:ext cx="181122" cy="2048225"/>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3BF6A08C-8BE8-386F-64D7-CE796EC56DA6}"/>
                </a:ext>
              </a:extLst>
            </p:cNvPr>
            <p:cNvSpPr txBox="1"/>
            <p:nvPr/>
          </p:nvSpPr>
          <p:spPr>
            <a:xfrm>
              <a:off x="8772731" y="4489224"/>
              <a:ext cx="1254574" cy="369332"/>
            </a:xfrm>
            <a:prstGeom prst="rect">
              <a:avLst/>
            </a:prstGeom>
            <a:noFill/>
          </p:spPr>
          <p:txBody>
            <a:bodyPr wrap="none" rtlCol="0">
              <a:spAutoFit/>
            </a:bodyPr>
            <a:lstStyle/>
            <a:p>
              <a:r>
                <a:rPr lang="en-US" dirty="0">
                  <a:solidFill>
                    <a:srgbClr val="FF0000"/>
                  </a:solidFill>
                </a:rPr>
                <a:t>Regenerate</a:t>
              </a:r>
            </a:p>
          </p:txBody>
        </p:sp>
        <p:pic>
          <p:nvPicPr>
            <p:cNvPr id="22" name="Picture 21" descr="A sound waveform">
              <a:extLst>
                <a:ext uri="{FF2B5EF4-FFF2-40B4-BE49-F238E27FC236}">
                  <a16:creationId xmlns:a16="http://schemas.microsoft.com/office/drawing/2014/main" id="{4BCBF2D0-BA44-6F98-3F49-FDD2AA63DA64}"/>
                </a:ext>
              </a:extLst>
            </p:cNvPr>
            <p:cNvPicPr>
              <a:picLocks noChangeAspect="1"/>
            </p:cNvPicPr>
            <p:nvPr/>
          </p:nvPicPr>
          <p:blipFill>
            <a:blip r:embed="rId3"/>
            <a:srcRect r="37059"/>
            <a:stretch/>
          </p:blipFill>
          <p:spPr>
            <a:xfrm>
              <a:off x="9252455" y="3429899"/>
              <a:ext cx="1220008" cy="488997"/>
            </a:xfrm>
            <a:prstGeom prst="rect">
              <a:avLst/>
            </a:prstGeom>
          </p:spPr>
        </p:pic>
        <p:grpSp>
          <p:nvGrpSpPr>
            <p:cNvPr id="47" name="Group 46" descr="A square wave">
              <a:extLst>
                <a:ext uri="{FF2B5EF4-FFF2-40B4-BE49-F238E27FC236}">
                  <a16:creationId xmlns:a16="http://schemas.microsoft.com/office/drawing/2014/main" id="{B3592D63-ACE8-B46E-1C6B-EAA36989CEE2}"/>
                </a:ext>
              </a:extLst>
            </p:cNvPr>
            <p:cNvGrpSpPr/>
            <p:nvPr/>
          </p:nvGrpSpPr>
          <p:grpSpPr>
            <a:xfrm>
              <a:off x="7101371" y="3693306"/>
              <a:ext cx="734091" cy="279132"/>
              <a:chOff x="6885431" y="5702808"/>
              <a:chExt cx="1069849" cy="313944"/>
            </a:xfrm>
          </p:grpSpPr>
          <p:cxnSp>
            <p:nvCxnSpPr>
              <p:cNvPr id="24" name="Straight Connector 23">
                <a:extLst>
                  <a:ext uri="{FF2B5EF4-FFF2-40B4-BE49-F238E27FC236}">
                    <a16:creationId xmlns:a16="http://schemas.microsoft.com/office/drawing/2014/main" id="{50F711AF-9E35-2BDE-7F61-53AE98873594}"/>
                  </a:ext>
                </a:extLst>
              </p:cNvPr>
              <p:cNvCxnSpPr>
                <a:cxnSpLocks/>
              </p:cNvCxnSpPr>
              <p:nvPr/>
            </p:nvCxnSpPr>
            <p:spPr>
              <a:xfrm>
                <a:off x="6885431" y="6016752"/>
                <a:ext cx="18235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2B25AC3-4A05-2D1C-2370-43D6C77BDBD5}"/>
                  </a:ext>
                </a:extLst>
              </p:cNvPr>
              <p:cNvCxnSpPr>
                <a:cxnSpLocks/>
              </p:cNvCxnSpPr>
              <p:nvPr/>
            </p:nvCxnSpPr>
            <p:spPr>
              <a:xfrm>
                <a:off x="7067789" y="5705856"/>
                <a:ext cx="0" cy="3108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63D8CCF-A8D3-317A-37AE-7DB8CDB6C404}"/>
                  </a:ext>
                </a:extLst>
              </p:cNvPr>
              <p:cNvCxnSpPr>
                <a:cxnSpLocks/>
              </p:cNvCxnSpPr>
              <p:nvPr/>
            </p:nvCxnSpPr>
            <p:spPr>
              <a:xfrm>
                <a:off x="7067789" y="5705856"/>
                <a:ext cx="2382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68B16E4-5A62-01C9-5717-EFEE4F3274F0}"/>
                  </a:ext>
                </a:extLst>
              </p:cNvPr>
              <p:cNvCxnSpPr>
                <a:cxnSpLocks/>
              </p:cNvCxnSpPr>
              <p:nvPr/>
            </p:nvCxnSpPr>
            <p:spPr>
              <a:xfrm>
                <a:off x="7306056" y="5705856"/>
                <a:ext cx="0" cy="3108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17D002-7C0B-0B60-0608-C9A531913155}"/>
                  </a:ext>
                </a:extLst>
              </p:cNvPr>
              <p:cNvCxnSpPr>
                <a:cxnSpLocks/>
              </p:cNvCxnSpPr>
              <p:nvPr/>
            </p:nvCxnSpPr>
            <p:spPr>
              <a:xfrm flipV="1">
                <a:off x="7306056" y="6013704"/>
                <a:ext cx="255936" cy="3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441966D-3535-82B1-678B-DEE23D1E03E5}"/>
                  </a:ext>
                </a:extLst>
              </p:cNvPr>
              <p:cNvCxnSpPr>
                <a:cxnSpLocks/>
              </p:cNvCxnSpPr>
              <p:nvPr/>
            </p:nvCxnSpPr>
            <p:spPr>
              <a:xfrm>
                <a:off x="7561992" y="5702808"/>
                <a:ext cx="0" cy="3108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650837D-8F4C-0ACE-FA23-5C9CE6724C53}"/>
                  </a:ext>
                </a:extLst>
              </p:cNvPr>
              <p:cNvCxnSpPr>
                <a:cxnSpLocks/>
              </p:cNvCxnSpPr>
              <p:nvPr/>
            </p:nvCxnSpPr>
            <p:spPr>
              <a:xfrm>
                <a:off x="7561992" y="5702808"/>
                <a:ext cx="2382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B45D1CB-8E6C-C505-A0C6-02B2EE472C3E}"/>
                  </a:ext>
                </a:extLst>
              </p:cNvPr>
              <p:cNvCxnSpPr>
                <a:cxnSpLocks/>
              </p:cNvCxnSpPr>
              <p:nvPr/>
            </p:nvCxnSpPr>
            <p:spPr>
              <a:xfrm>
                <a:off x="7800259" y="5702808"/>
                <a:ext cx="0" cy="3108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5BF7BE5-79D7-73AB-DABE-174FEFAEE766}"/>
                  </a:ext>
                </a:extLst>
              </p:cNvPr>
              <p:cNvCxnSpPr>
                <a:cxnSpLocks/>
              </p:cNvCxnSpPr>
              <p:nvPr/>
            </p:nvCxnSpPr>
            <p:spPr>
              <a:xfrm flipH="1">
                <a:off x="7800259" y="6013704"/>
                <a:ext cx="15502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descr="A bipolor transitor schema with emitter, collector and base.  This is showing a amplifier oriented transistor tuned to amplify signal with as little distortion as possible.">
              <a:extLst>
                <a:ext uri="{FF2B5EF4-FFF2-40B4-BE49-F238E27FC236}">
                  <a16:creationId xmlns:a16="http://schemas.microsoft.com/office/drawing/2014/main" id="{CE30BC61-A0DC-3155-C4FF-72D7DE4744BB}"/>
                </a:ext>
              </a:extLst>
            </p:cNvPr>
            <p:cNvGrpSpPr/>
            <p:nvPr/>
          </p:nvGrpSpPr>
          <p:grpSpPr>
            <a:xfrm>
              <a:off x="10680164" y="3114989"/>
              <a:ext cx="591310" cy="808172"/>
              <a:chOff x="7666056" y="2280976"/>
              <a:chExt cx="839968" cy="1148024"/>
            </a:xfrm>
          </p:grpSpPr>
          <p:cxnSp>
            <p:nvCxnSpPr>
              <p:cNvPr id="7" name="Straight Connector 6">
                <a:extLst>
                  <a:ext uri="{FF2B5EF4-FFF2-40B4-BE49-F238E27FC236}">
                    <a16:creationId xmlns:a16="http://schemas.microsoft.com/office/drawing/2014/main" id="{E880B30C-F3E5-8054-11E0-4E52CFF5749D}"/>
                  </a:ext>
                </a:extLst>
              </p:cNvPr>
              <p:cNvCxnSpPr>
                <a:cxnSpLocks/>
              </p:cNvCxnSpPr>
              <p:nvPr/>
            </p:nvCxnSpPr>
            <p:spPr>
              <a:xfrm>
                <a:off x="8288026" y="2280976"/>
                <a:ext cx="0" cy="215374"/>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9137301-4FC5-1409-DD97-71D9A1973462}"/>
                  </a:ext>
                </a:extLst>
              </p:cNvPr>
              <p:cNvSpPr/>
              <p:nvPr/>
            </p:nvSpPr>
            <p:spPr>
              <a:xfrm>
                <a:off x="7773560" y="2466704"/>
                <a:ext cx="732464" cy="755967"/>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8D8B8DE-451B-CA21-1EC2-869332456742}"/>
                  </a:ext>
                </a:extLst>
              </p:cNvPr>
              <p:cNvCxnSpPr>
                <a:cxnSpLocks/>
              </p:cNvCxnSpPr>
              <p:nvPr/>
            </p:nvCxnSpPr>
            <p:spPr>
              <a:xfrm>
                <a:off x="8012997" y="2615326"/>
                <a:ext cx="0" cy="4974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871480-B06A-514E-30A6-27340E9089CB}"/>
                  </a:ext>
                </a:extLst>
              </p:cNvPr>
              <p:cNvCxnSpPr>
                <a:cxnSpLocks/>
              </p:cNvCxnSpPr>
              <p:nvPr/>
            </p:nvCxnSpPr>
            <p:spPr>
              <a:xfrm flipH="1">
                <a:off x="8012997" y="2496350"/>
                <a:ext cx="275029" cy="2379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F0E929-3B43-C1B6-E0C9-473AA13E800E}"/>
                  </a:ext>
                </a:extLst>
              </p:cNvPr>
              <p:cNvCxnSpPr>
                <a:cxnSpLocks/>
              </p:cNvCxnSpPr>
              <p:nvPr/>
            </p:nvCxnSpPr>
            <p:spPr>
              <a:xfrm flipH="1" flipV="1">
                <a:off x="8012997" y="2979675"/>
                <a:ext cx="275029" cy="213316"/>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AAFEBF3-14FA-7572-DEBB-507C646B26F1}"/>
                  </a:ext>
                </a:extLst>
              </p:cNvPr>
              <p:cNvCxnSpPr>
                <a:cxnSpLocks/>
              </p:cNvCxnSpPr>
              <p:nvPr/>
            </p:nvCxnSpPr>
            <p:spPr>
              <a:xfrm flipV="1">
                <a:off x="8288026" y="3192991"/>
                <a:ext cx="0" cy="2360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6D9131-9FF8-CDD6-604D-4B678CF72688}"/>
                  </a:ext>
                </a:extLst>
              </p:cNvPr>
              <p:cNvCxnSpPr>
                <a:cxnSpLocks/>
              </p:cNvCxnSpPr>
              <p:nvPr/>
            </p:nvCxnSpPr>
            <p:spPr>
              <a:xfrm flipH="1">
                <a:off x="7666056" y="2844687"/>
                <a:ext cx="346941" cy="0"/>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26" descr="A transitor schema with emitter, collector and base.  This is showing a digital oriented NMOS style transistor tuned to operate as an on / off switch.">
              <a:extLst>
                <a:ext uri="{FF2B5EF4-FFF2-40B4-BE49-F238E27FC236}">
                  <a16:creationId xmlns:a16="http://schemas.microsoft.com/office/drawing/2014/main" id="{6847A46B-D5AB-0CC6-0E97-07DB4B49C96C}"/>
                </a:ext>
              </a:extLst>
            </p:cNvPr>
            <p:cNvGrpSpPr/>
            <p:nvPr/>
          </p:nvGrpSpPr>
          <p:grpSpPr>
            <a:xfrm>
              <a:off x="7015557" y="2167954"/>
              <a:ext cx="645435" cy="719897"/>
              <a:chOff x="9033468" y="2344020"/>
              <a:chExt cx="2502035" cy="2790688"/>
            </a:xfrm>
          </p:grpSpPr>
          <p:cxnSp>
            <p:nvCxnSpPr>
              <p:cNvPr id="29" name="Straight Connector 28">
                <a:extLst>
                  <a:ext uri="{FF2B5EF4-FFF2-40B4-BE49-F238E27FC236}">
                    <a16:creationId xmlns:a16="http://schemas.microsoft.com/office/drawing/2014/main" id="{ED641E3A-DD77-53EE-34D9-8980F181AD7D}"/>
                  </a:ext>
                </a:extLst>
              </p:cNvPr>
              <p:cNvCxnSpPr>
                <a:cxnSpLocks/>
              </p:cNvCxnSpPr>
              <p:nvPr/>
            </p:nvCxnSpPr>
            <p:spPr>
              <a:xfrm>
                <a:off x="10771041" y="2344020"/>
                <a:ext cx="0" cy="1096223"/>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CDD16FF5-EC31-4F59-2C7D-568DC602BE97}"/>
                  </a:ext>
                </a:extLst>
              </p:cNvPr>
              <p:cNvSpPr/>
              <p:nvPr/>
            </p:nvSpPr>
            <p:spPr>
              <a:xfrm>
                <a:off x="9384607" y="2714725"/>
                <a:ext cx="2150896" cy="221991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6AC7F4BA-4158-0210-78FC-86FCBA6E1F9B}"/>
                  </a:ext>
                </a:extLst>
              </p:cNvPr>
              <p:cNvCxnSpPr>
                <a:cxnSpLocks/>
              </p:cNvCxnSpPr>
              <p:nvPr/>
            </p:nvCxnSpPr>
            <p:spPr>
              <a:xfrm>
                <a:off x="10238440" y="3151157"/>
                <a:ext cx="0" cy="14608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27FBC76-B684-D6D3-F365-310516AE6F6B}"/>
                  </a:ext>
                </a:extLst>
              </p:cNvPr>
              <p:cNvCxnSpPr>
                <a:cxnSpLocks/>
              </p:cNvCxnSpPr>
              <p:nvPr/>
            </p:nvCxnSpPr>
            <p:spPr>
              <a:xfrm flipH="1" flipV="1">
                <a:off x="10238440" y="3440243"/>
                <a:ext cx="532601" cy="40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093210A-9F01-C00B-CF3A-20035F82DB8E}"/>
                  </a:ext>
                </a:extLst>
              </p:cNvPr>
              <p:cNvCxnSpPr>
                <a:cxnSpLocks/>
              </p:cNvCxnSpPr>
              <p:nvPr/>
            </p:nvCxnSpPr>
            <p:spPr>
              <a:xfrm flipV="1">
                <a:off x="10763924" y="4221078"/>
                <a:ext cx="0" cy="9136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CB7FAFF-6246-B244-4860-ABD6C8262348}"/>
                  </a:ext>
                </a:extLst>
              </p:cNvPr>
              <p:cNvCxnSpPr>
                <a:cxnSpLocks/>
              </p:cNvCxnSpPr>
              <p:nvPr/>
            </p:nvCxnSpPr>
            <p:spPr>
              <a:xfrm flipH="1">
                <a:off x="9033468" y="3824681"/>
                <a:ext cx="1045871" cy="0"/>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C9E6ABF-F813-1BD8-314D-ED8B2E5F8C80}"/>
                  </a:ext>
                </a:extLst>
              </p:cNvPr>
              <p:cNvCxnSpPr>
                <a:cxnSpLocks/>
              </p:cNvCxnSpPr>
              <p:nvPr/>
            </p:nvCxnSpPr>
            <p:spPr>
              <a:xfrm>
                <a:off x="10079339" y="3429000"/>
                <a:ext cx="0" cy="7920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C71DAD5-2EA5-683D-2D1B-580904F543C5}"/>
                  </a:ext>
                </a:extLst>
              </p:cNvPr>
              <p:cNvCxnSpPr>
                <a:cxnSpLocks/>
              </p:cNvCxnSpPr>
              <p:nvPr/>
            </p:nvCxnSpPr>
            <p:spPr>
              <a:xfrm flipH="1" flipV="1">
                <a:off x="10238440" y="4221380"/>
                <a:ext cx="532601" cy="40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29345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1659</TotalTime>
  <Words>1909</Words>
  <Application>Microsoft Macintosh PowerPoint</Application>
  <PresentationFormat>Widescreen</PresentationFormat>
  <Paragraphs>367</Paragraphs>
  <Slides>29</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Solid State Computing</vt:lpstr>
      <vt:lpstr>Outline </vt:lpstr>
      <vt:lpstr>Valves / Tubes / Vacuum Tubes</vt:lpstr>
      <vt:lpstr>Building "Digital" Valves / Tubes</vt:lpstr>
      <vt:lpstr>Flaws of Valves</vt:lpstr>
      <vt:lpstr>Transistors</vt:lpstr>
      <vt:lpstr>Nobel Prize!</vt:lpstr>
      <vt:lpstr>Transistor Radios</vt:lpstr>
      <vt:lpstr>Building "Digital" Transistors</vt:lpstr>
      <vt:lpstr>Two Kinds of "Digital" Transistors</vt:lpstr>
      <vt:lpstr>We use transistors to implement "gates"</vt:lpstr>
      <vt:lpstr>Not gates over time..</vt:lpstr>
      <vt:lpstr>Layout a CMOS NOT Gate (Demo)</vt:lpstr>
      <vt:lpstr>Digital Logic</vt:lpstr>
      <vt:lpstr>Classic Mathematical Logic Gates</vt:lpstr>
      <vt:lpstr>NAND and NOR Fewer transistors </vt:lpstr>
      <vt:lpstr>Layout a CMOS NAND Gate</vt:lpstr>
      <vt:lpstr>Sneak Peek: Digital Logic Design</vt:lpstr>
      <vt:lpstr>Scale Over Time</vt:lpstr>
      <vt:lpstr>Very Large Scale Integration (VLSI)</vt:lpstr>
      <vt:lpstr>Photo Lithography</vt:lpstr>
      <vt:lpstr>Growth of transistor count</vt:lpstr>
      <vt:lpstr>Lets do some VLSI design</vt:lpstr>
      <vt:lpstr>VLSI CMOS Not</vt:lpstr>
      <vt:lpstr>VLSI Layers – Photo Lithography</vt:lpstr>
      <vt:lpstr>VLSI CMOS NAND</vt:lpstr>
      <vt:lpstr>VLSI CMOS NAND</vt:lpstr>
      <vt:lpstr>Summary</vt:lpstr>
      <vt:lpstr>Acknowledgements / Contributions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Orientation</dc:title>
  <dc:creator>Severance, Charles</dc:creator>
  <cp:lastModifiedBy>Severance, Charles</cp:lastModifiedBy>
  <cp:revision>96</cp:revision>
  <dcterms:created xsi:type="dcterms:W3CDTF">2023-02-25T13:30:24Z</dcterms:created>
  <dcterms:modified xsi:type="dcterms:W3CDTF">2025-09-15T01:48:10Z</dcterms:modified>
</cp:coreProperties>
</file>