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34" r:id="rId3"/>
    <p:sldId id="345" r:id="rId4"/>
    <p:sldId id="393" r:id="rId5"/>
    <p:sldId id="347" r:id="rId6"/>
    <p:sldId id="357" r:id="rId7"/>
    <p:sldId id="392" r:id="rId8"/>
    <p:sldId id="348" r:id="rId9"/>
    <p:sldId id="351" r:id="rId10"/>
    <p:sldId id="384" r:id="rId11"/>
    <p:sldId id="385" r:id="rId12"/>
    <p:sldId id="359" r:id="rId13"/>
    <p:sldId id="386" r:id="rId14"/>
    <p:sldId id="387" r:id="rId15"/>
    <p:sldId id="389" r:id="rId16"/>
    <p:sldId id="361" r:id="rId17"/>
    <p:sldId id="390" r:id="rId18"/>
    <p:sldId id="360" r:id="rId19"/>
    <p:sldId id="362" r:id="rId20"/>
    <p:sldId id="352"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6"/>
    <p:restoredTop sz="82192"/>
  </p:normalViewPr>
  <p:slideViewPr>
    <p:cSldViewPr snapToGrid="0">
      <p:cViewPr varScale="1">
        <p:scale>
          <a:sx n="103" d="100"/>
          <a:sy n="103" d="100"/>
        </p:scale>
        <p:origin x="984" y="184"/>
      </p:cViewPr>
      <p:guideLst/>
    </p:cSldViewPr>
  </p:slideViewPr>
  <p:notesTextViewPr>
    <p:cViewPr>
      <p:scale>
        <a:sx n="1" d="1"/>
        <a:sy n="1" d="1"/>
      </p:scale>
      <p:origin x="0" y="0"/>
    </p:cViewPr>
  </p:notesTextViewPr>
  <p:notesViewPr>
    <p:cSldViewPr snapToGrid="0">
      <p:cViewPr varScale="1">
        <p:scale>
          <a:sx n="81" d="100"/>
          <a:sy n="81" d="100"/>
        </p:scale>
        <p:origin x="56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4C8C0-0C1E-D447-A6DA-5BF9E732D1EF}"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414A0-4E43-B244-BF62-FDB8F38845D2}" type="slidenum">
              <a:rPr lang="en-US" smtClean="0"/>
              <a:t>‹#›</a:t>
            </a:fld>
            <a:endParaRPr lang="en-US"/>
          </a:p>
        </p:txBody>
      </p:sp>
    </p:spTree>
    <p:extLst>
      <p:ext uri="{BB962C8B-B14F-4D97-AF65-F5344CB8AC3E}">
        <p14:creationId xmlns:p14="http://schemas.microsoft.com/office/powerpoint/2010/main" val="53312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414A0-4E43-B244-BF62-FDB8F38845D2}" type="slidenum">
              <a:rPr lang="en-US" smtClean="0"/>
              <a:t>1</a:t>
            </a:fld>
            <a:endParaRPr lang="en-US"/>
          </a:p>
        </p:txBody>
      </p:sp>
    </p:spTree>
    <p:extLst>
      <p:ext uri="{BB962C8B-B14F-4D97-AF65-F5344CB8AC3E}">
        <p14:creationId xmlns:p14="http://schemas.microsoft.com/office/powerpoint/2010/main" val="184925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BJT = </a:t>
            </a:r>
            <a:r>
              <a:rPr lang="en-US" dirty="0" err="1"/>
              <a:t>Biploar</a:t>
            </a:r>
            <a:r>
              <a:rPr lang="en-US" dirty="0"/>
              <a:t> Junction Transistor</a:t>
            </a:r>
          </a:p>
          <a:p>
            <a:r>
              <a:rPr lang="en-US" dirty="0"/>
              <a:t>PMOS = P-channel Metal-Oxide-Semiconductor</a:t>
            </a:r>
          </a:p>
          <a:p>
            <a:r>
              <a:rPr lang="en-US" dirty="0"/>
              <a:t>NMOS = N-channel Metal-Oxide-Semiconductor</a:t>
            </a:r>
          </a:p>
          <a:p>
            <a:r>
              <a:rPr lang="en-US" dirty="0"/>
              <a:t>CMOS = Complimentary Metal-Oxide-Semiconductor</a:t>
            </a:r>
          </a:p>
          <a:p>
            <a:r>
              <a:rPr lang="en-US" dirty="0"/>
              <a:t>VLSI = Very Lage Scale Integration</a:t>
            </a:r>
          </a:p>
        </p:txBody>
      </p:sp>
      <p:sp>
        <p:nvSpPr>
          <p:cNvPr id="4" name="Slide Number Placeholder 3"/>
          <p:cNvSpPr>
            <a:spLocks noGrp="1"/>
          </p:cNvSpPr>
          <p:nvPr>
            <p:ph type="sldNum" sz="quarter" idx="5"/>
          </p:nvPr>
        </p:nvSpPr>
        <p:spPr/>
        <p:txBody>
          <a:bodyPr/>
          <a:lstStyle/>
          <a:p>
            <a:fld id="{9F4414A0-4E43-B244-BF62-FDB8F38845D2}" type="slidenum">
              <a:rPr lang="en-US" smtClean="0"/>
              <a:t>2</a:t>
            </a:fld>
            <a:endParaRPr lang="en-US"/>
          </a:p>
        </p:txBody>
      </p:sp>
    </p:spTree>
    <p:extLst>
      <p:ext uri="{BB962C8B-B14F-4D97-AF65-F5344CB8AC3E}">
        <p14:creationId xmlns:p14="http://schemas.microsoft.com/office/powerpoint/2010/main" val="20166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414A0-4E43-B244-BF62-FDB8F38845D2}" type="slidenum">
              <a:rPr lang="en-US" smtClean="0"/>
              <a:t>4</a:t>
            </a:fld>
            <a:endParaRPr lang="en-US"/>
          </a:p>
        </p:txBody>
      </p:sp>
    </p:spTree>
    <p:extLst>
      <p:ext uri="{BB962C8B-B14F-4D97-AF65-F5344CB8AC3E}">
        <p14:creationId xmlns:p14="http://schemas.microsoft.com/office/powerpoint/2010/main" val="338484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Intel 4004 microprocessors chip - exterior view.</a:t>
            </a:r>
          </a:p>
          <a:p>
            <a:endParaRPr lang="en-US"/>
          </a:p>
          <a:p>
            <a:r>
              <a:rPr lang="en-US"/>
              <a:t>A </a:t>
            </a:r>
            <a:r>
              <a:rPr lang="en-US" dirty="0"/>
              <a:t>picture of the internal layout of the Intel 4004 circuitry taken with a microscope showing gates and wires.</a:t>
            </a:r>
          </a:p>
        </p:txBody>
      </p:sp>
      <p:sp>
        <p:nvSpPr>
          <p:cNvPr id="4" name="Slide Number Placeholder 3"/>
          <p:cNvSpPr>
            <a:spLocks noGrp="1"/>
          </p:cNvSpPr>
          <p:nvPr>
            <p:ph type="sldNum" sz="quarter" idx="5"/>
          </p:nvPr>
        </p:nvSpPr>
        <p:spPr/>
        <p:txBody>
          <a:bodyPr/>
          <a:lstStyle/>
          <a:p>
            <a:fld id="{9F4414A0-4E43-B244-BF62-FDB8F38845D2}" type="slidenum">
              <a:rPr lang="en-US" smtClean="0"/>
              <a:t>5</a:t>
            </a:fld>
            <a:endParaRPr lang="en-US"/>
          </a:p>
        </p:txBody>
      </p:sp>
    </p:spTree>
    <p:extLst>
      <p:ext uri="{BB962C8B-B14F-4D97-AF65-F5344CB8AC3E}">
        <p14:creationId xmlns:p14="http://schemas.microsoft.com/office/powerpoint/2010/main" val="4641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photo mask. This photo mask has 20 copies of the same circuit pattern or design.  It represents one layer in a chip manufacturing process.</a:t>
            </a:r>
          </a:p>
          <a:p>
            <a:endParaRPr lang="en-US" dirty="0"/>
          </a:p>
          <a:p>
            <a:r>
              <a:rPr lang="en-US" dirty="0"/>
              <a:t>A schematic illustration of a photomask (top) being reduced and projected onto an Integrated Circuit layer (bottom) for printing</a:t>
            </a:r>
          </a:p>
          <a:p>
            <a:endParaRPr lang="en-US" dirty="0"/>
          </a:p>
          <a:p>
            <a:r>
              <a:rPr lang="en-US" dirty="0"/>
              <a:t>NAND gate with 4 inputs in transistor-transistor logic; 7 transistors on the chip as viewed on a microscope.</a:t>
            </a:r>
          </a:p>
          <a:p>
            <a:endParaRPr lang="en-US" dirty="0"/>
          </a:p>
          <a:p>
            <a:r>
              <a:rPr lang="en-US" dirty="0"/>
              <a:t>A close-up of a TI 74LS51 chip installed in a circuit board</a:t>
            </a:r>
          </a:p>
          <a:p>
            <a:endParaRPr lang="en-US" dirty="0"/>
          </a:p>
          <a:p>
            <a:r>
              <a:rPr lang="en-US" dirty="0"/>
              <a:t>A semiconductor device manufacturing facility at HP Labs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4414A0-4E43-B244-BF62-FDB8F38845D2}" type="slidenum">
              <a:rPr lang="en-US" smtClean="0"/>
              <a:t>6</a:t>
            </a:fld>
            <a:endParaRPr lang="en-US"/>
          </a:p>
        </p:txBody>
      </p:sp>
    </p:spTree>
    <p:extLst>
      <p:ext uri="{BB962C8B-B14F-4D97-AF65-F5344CB8AC3E}">
        <p14:creationId xmlns:p14="http://schemas.microsoft.com/office/powerpoint/2010/main" val="42838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FFF8E-F3D8-3F2D-EBC2-A67E4326E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3BA98-9601-C476-FBD4-0EEEC5289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7A5AB-D73D-9EB0-E7AE-954A98455EDE}"/>
              </a:ext>
            </a:extLst>
          </p:cNvPr>
          <p:cNvSpPr>
            <a:spLocks noGrp="1"/>
          </p:cNvSpPr>
          <p:nvPr>
            <p:ph type="body" idx="1"/>
          </p:nvPr>
        </p:nvSpPr>
        <p:spPr/>
        <p:txBody>
          <a:bodyPr/>
          <a:lstStyle/>
          <a:p>
            <a:r>
              <a:rPr lang="en-US" dirty="0"/>
              <a:t>A Fairchild 2N161e transistor.  It is a metal cylinder about 1/4 inch in diameter and 1/4 inch tall.  It has three wires coming out of the base.  The Fairchild 2N1613 Transistor was produced and commercially available in 1962.  It was the first planar transistor ever produced and was a great step forward in mass-producing individual transistors.</a:t>
            </a:r>
          </a:p>
          <a:p>
            <a:endParaRPr lang="en-US" dirty="0"/>
          </a:p>
          <a:p>
            <a:r>
              <a:rPr lang="en-US" dirty="0"/>
              <a:t>Complete Rockwell silicon wafer (1986) it is round and about 4 inches in diameter with very intricate almost microscopic electrical traces and transistors.   It has about 120 chips and each chip is about 1/4 inch on a side.</a:t>
            </a:r>
          </a:p>
          <a:p>
            <a:endParaRPr lang="en-US" dirty="0"/>
          </a:p>
          <a:p>
            <a:r>
              <a:rPr lang="en-US" dirty="0"/>
              <a:t>Close up of a single 1/4 inch processor from the Rockwell silicon wafer (1986).    It was taken with a microscope at about a 10X magnification and you still cannot see any individual wires because they are so small.</a:t>
            </a:r>
          </a:p>
          <a:p>
            <a:endParaRPr lang="en-US" dirty="0"/>
          </a:p>
          <a:p>
            <a:r>
              <a:rPr lang="en-US" dirty="0"/>
              <a:t>Close up of the edge of s single 1/4 inch processor from the Rockwell silicon wafer (1986).   It was taken with a microscope at about a 30X magnification, and you scan finally see contacts and a few wires.  It also has a “Copyright 1986 Rockwell International Corp” marking printed on the chip.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Photos courtesy of </a:t>
            </a:r>
            <a:r>
              <a:rPr lang="en-US" sz="1200" dirty="0" err="1">
                <a:solidFill>
                  <a:schemeClr val="bg1"/>
                </a:solidFill>
              </a:rPr>
              <a:t>ebay</a:t>
            </a:r>
            <a:r>
              <a:rPr lang="en-US" sz="1200" dirty="0">
                <a:solidFill>
                  <a:schemeClr val="bg1"/>
                </a:solidFill>
              </a:rPr>
              <a:t> user </a:t>
            </a:r>
            <a:r>
              <a:rPr lang="en-US" sz="1200" b="1" dirty="0" err="1">
                <a:solidFill>
                  <a:schemeClr val="bg1"/>
                </a:solidFill>
                <a:effectLst/>
                <a:latin typeface="Helvetica" pitchFamily="2" charset="0"/>
              </a:rPr>
              <a:t>kaijusears</a:t>
            </a:r>
            <a:endParaRPr lang="en-US" sz="1200" dirty="0">
              <a:solidFill>
                <a:schemeClr val="bg1"/>
              </a:solidFill>
              <a:effectLst/>
              <a:latin typeface="Helvetica" pitchFamily="2"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F1274BD-D63D-AA7A-F6BF-7A07024A84A1}"/>
              </a:ext>
            </a:extLst>
          </p:cNvPr>
          <p:cNvSpPr>
            <a:spLocks noGrp="1"/>
          </p:cNvSpPr>
          <p:nvPr>
            <p:ph type="sldNum" sz="quarter" idx="5"/>
          </p:nvPr>
        </p:nvSpPr>
        <p:spPr/>
        <p:txBody>
          <a:bodyPr/>
          <a:lstStyle/>
          <a:p>
            <a:fld id="{9F4414A0-4E43-B244-BF62-FDB8F38845D2}" type="slidenum">
              <a:rPr lang="en-US" smtClean="0"/>
              <a:t>7</a:t>
            </a:fld>
            <a:endParaRPr lang="en-US"/>
          </a:p>
        </p:txBody>
      </p:sp>
    </p:spTree>
    <p:extLst>
      <p:ext uri="{BB962C8B-B14F-4D97-AF65-F5344CB8AC3E}">
        <p14:creationId xmlns:p14="http://schemas.microsoft.com/office/powerpoint/2010/main" val="274580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414A0-4E43-B244-BF62-FDB8F38845D2}" type="slidenum">
              <a:rPr lang="en-US" smtClean="0"/>
              <a:t>10</a:t>
            </a:fld>
            <a:endParaRPr lang="en-US"/>
          </a:p>
        </p:txBody>
      </p:sp>
    </p:spTree>
    <p:extLst>
      <p:ext uri="{BB962C8B-B14F-4D97-AF65-F5344CB8AC3E}">
        <p14:creationId xmlns:p14="http://schemas.microsoft.com/office/powerpoint/2010/main" val="199297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picture with the left diagram showing P+ Silicon connecting directly to N+ Silicon with a Via which is not allowed.  One the right the N+ and P+ are not touching be a short metal segment and two Vias are used to move current from the P+ to the N+.</a:t>
            </a:r>
          </a:p>
        </p:txBody>
      </p:sp>
      <p:sp>
        <p:nvSpPr>
          <p:cNvPr id="4" name="Slide Number Placeholder 3"/>
          <p:cNvSpPr>
            <a:spLocks noGrp="1"/>
          </p:cNvSpPr>
          <p:nvPr>
            <p:ph type="sldNum" sz="quarter" idx="5"/>
          </p:nvPr>
        </p:nvSpPr>
        <p:spPr/>
        <p:txBody>
          <a:bodyPr/>
          <a:lstStyle/>
          <a:p>
            <a:fld id="{9F4414A0-4E43-B244-BF62-FDB8F38845D2}" type="slidenum">
              <a:rPr lang="en-US" smtClean="0"/>
              <a:t>15</a:t>
            </a:fld>
            <a:endParaRPr lang="en-US"/>
          </a:p>
        </p:txBody>
      </p:sp>
    </p:spTree>
    <p:extLst>
      <p:ext uri="{BB962C8B-B14F-4D97-AF65-F5344CB8AC3E}">
        <p14:creationId xmlns:p14="http://schemas.microsoft.com/office/powerpoint/2010/main" val="393382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414A0-4E43-B244-BF62-FDB8F38845D2}" type="slidenum">
              <a:rPr lang="en-US" smtClean="0"/>
              <a:t>16</a:t>
            </a:fld>
            <a:endParaRPr lang="en-US"/>
          </a:p>
        </p:txBody>
      </p:sp>
    </p:spTree>
    <p:extLst>
      <p:ext uri="{BB962C8B-B14F-4D97-AF65-F5344CB8AC3E}">
        <p14:creationId xmlns:p14="http://schemas.microsoft.com/office/powerpoint/2010/main" val="3681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7EEE-A3CF-443A-2482-35E18D99A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7F8B9C-F5BA-17F9-0A1A-E9665612F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8F8FBE-FBBE-A0CC-FC42-3FF15B01058C}"/>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1D2E2043-136C-34E3-9B5E-AC338246D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856A4-24F1-F505-9F17-D7CBFCAEE78C}"/>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215249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AD7-CB39-F4FD-60C8-BAB75817C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BE9A8A-5BCD-ACF0-C136-CDF4EF43F4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72173-7BCD-6D53-45A8-FCA73BB2689E}"/>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B5F32C7C-335D-7160-23CE-C24A4F786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CEB18-C173-EFB3-1C85-A031B29843EC}"/>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72618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DC207-D54F-2803-D3CC-9C09125C69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2E1E2-9E3B-784D-3CE4-2296C22F6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6E86C-E00B-BD36-A411-67778DF47318}"/>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9B6F92B7-B14D-6AB6-B8C9-06EE3BCF4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8E9E8-5085-B615-86BC-FA6AF9D53953}"/>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7590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BEDB-C75D-A176-F1E1-2D61BD641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0EA41-92F4-D93D-5DF9-8B79882ED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330B2-BD20-D788-65A6-746C9CD144E3}"/>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06741D4E-2093-22B2-0224-6CCBB3626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B169-B36C-E793-5F8A-BFAD72B3E39E}"/>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32271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088F-0963-1409-208E-743C84B47A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88810C-6BA9-7DB2-3B0B-720C42B3C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2797A-1838-CB89-1256-14F12FF16119}"/>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B21F2D03-E3A0-4FEA-0011-C37F65BB1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F4D0B-2CE2-143E-8B6E-602564B89BC0}"/>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30726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9120-C89A-B32D-C285-5A1F7A2A9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7ABE6-B752-F669-D1B4-AC8F049FCE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13714-0478-85A7-EDB7-9D329DB61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0DCCEE-DA65-5FEA-DBE1-A4FFB71A4054}"/>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6" name="Footer Placeholder 5">
            <a:extLst>
              <a:ext uri="{FF2B5EF4-FFF2-40B4-BE49-F238E27FC236}">
                <a16:creationId xmlns:a16="http://schemas.microsoft.com/office/drawing/2014/main" id="{B3AFB5A0-AAA7-A256-BA01-54C1A2476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F0E0C-8C61-C6B0-8D2F-98C1C0F1BFE2}"/>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224604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5963-B75A-5C26-1085-A924CA350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1618E1-9250-45C9-B6CB-F5EC9FCD4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4F8B2-EBF4-1934-4B10-E0E23D984E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E85D9-CA66-2837-5A04-B23B86606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643F1-9724-47B2-6CDC-D890213F2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01FAC-E8AC-52D9-1A16-B217F1A60C6F}"/>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8" name="Footer Placeholder 7">
            <a:extLst>
              <a:ext uri="{FF2B5EF4-FFF2-40B4-BE49-F238E27FC236}">
                <a16:creationId xmlns:a16="http://schemas.microsoft.com/office/drawing/2014/main" id="{EF5BFE5D-39D1-6E86-A570-37A00E3A7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A485E-6264-CBC0-1FF3-552D8DDBFDC4}"/>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447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FFF0-D8D3-C301-C696-45BC20EBE1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1B914-1337-0FD9-892B-B99F460A2A02}"/>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4" name="Footer Placeholder 3">
            <a:extLst>
              <a:ext uri="{FF2B5EF4-FFF2-40B4-BE49-F238E27FC236}">
                <a16:creationId xmlns:a16="http://schemas.microsoft.com/office/drawing/2014/main" id="{1FC03B48-34D2-3263-7740-5983D6F7F0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75E22-D3FA-A3BE-F2D4-6CCB10CD9467}"/>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24881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E6F61-7AE2-FCC6-43FD-ED979C4E6A33}"/>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3" name="Footer Placeholder 2">
            <a:extLst>
              <a:ext uri="{FF2B5EF4-FFF2-40B4-BE49-F238E27FC236}">
                <a16:creationId xmlns:a16="http://schemas.microsoft.com/office/drawing/2014/main" id="{B5772E01-7045-0DD5-9E9A-B9D643B3B9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433559-F5B7-5AA5-561B-0308F9F19CD9}"/>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227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2457-9C61-FB3A-E090-794F70CCC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0A638-5B5A-F81F-B2BB-7D4BC2CCD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FA28D-530E-D553-BD5E-0834C6956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1CD66-9BCC-71D8-DC72-F5912A2DE9D4}"/>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6" name="Footer Placeholder 5">
            <a:extLst>
              <a:ext uri="{FF2B5EF4-FFF2-40B4-BE49-F238E27FC236}">
                <a16:creationId xmlns:a16="http://schemas.microsoft.com/office/drawing/2014/main" id="{23B4C7AA-84C9-DE87-FFC9-13E44AFAF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13F64-36A6-C563-B8F8-7149E9CCD900}"/>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84449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AE18-9F94-F919-8625-C0724FDF2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D54EC-1B48-2A18-CDF8-E331B4674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EC52F0-4853-2AF7-6240-A9A13CC43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48310-14CE-7E1E-AC35-4A75EA9F6108}"/>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6" name="Footer Placeholder 5">
            <a:extLst>
              <a:ext uri="{FF2B5EF4-FFF2-40B4-BE49-F238E27FC236}">
                <a16:creationId xmlns:a16="http://schemas.microsoft.com/office/drawing/2014/main" id="{9B0B3B96-74D7-0A95-CBCC-E43B376DA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E2FF1-191F-F55E-1038-7A84E40738DD}"/>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53634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68CCB-F95C-78B8-AB3B-75046B538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B051CA-AE6B-5AD3-B31B-D128E8361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44A3A-5FE8-9765-97A4-8D78B8064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9F477786-E37B-BA0A-FBBA-967E2DAF5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B0ED85-D531-06A4-DD93-B6A9AC1AC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475D4-DDD0-8942-A6FE-1A968215592B}" type="slidenum">
              <a:rPr lang="en-US" smtClean="0"/>
              <a:t>‹#›</a:t>
            </a:fld>
            <a:endParaRPr lang="en-US"/>
          </a:p>
        </p:txBody>
      </p:sp>
    </p:spTree>
    <p:extLst>
      <p:ext uri="{BB962C8B-B14F-4D97-AF65-F5344CB8AC3E}">
        <p14:creationId xmlns:p14="http://schemas.microsoft.com/office/powerpoint/2010/main" val="128540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1B36-9C62-3FFE-74C5-B0303391BA7E}"/>
              </a:ext>
            </a:extLst>
          </p:cNvPr>
          <p:cNvSpPr>
            <a:spLocks noGrp="1"/>
          </p:cNvSpPr>
          <p:nvPr>
            <p:ph type="ctrTitle"/>
          </p:nvPr>
        </p:nvSpPr>
        <p:spPr/>
        <p:txBody>
          <a:bodyPr/>
          <a:lstStyle/>
          <a:p>
            <a:r>
              <a:rPr lang="en-US" dirty="0"/>
              <a:t>VLSI Design</a:t>
            </a:r>
          </a:p>
        </p:txBody>
      </p:sp>
      <p:sp>
        <p:nvSpPr>
          <p:cNvPr id="3" name="Subtitle 2">
            <a:extLst>
              <a:ext uri="{FF2B5EF4-FFF2-40B4-BE49-F238E27FC236}">
                <a16:creationId xmlns:a16="http://schemas.microsoft.com/office/drawing/2014/main" id="{A3AFB11C-46EE-C1B0-9B56-FAD330B5A75D}"/>
              </a:ext>
            </a:extLst>
          </p:cNvPr>
          <p:cNvSpPr>
            <a:spLocks noGrp="1"/>
          </p:cNvSpPr>
          <p:nvPr>
            <p:ph type="subTitle" idx="1"/>
          </p:nvPr>
        </p:nvSpPr>
        <p:spPr/>
        <p:txBody>
          <a:bodyPr>
            <a:normAutofit/>
          </a:bodyPr>
          <a:lstStyle/>
          <a:p>
            <a:r>
              <a:rPr lang="en-US" dirty="0"/>
              <a:t>Dr. Charles R. Severance</a:t>
            </a:r>
          </a:p>
          <a:p>
            <a:r>
              <a:rPr lang="en-US" dirty="0"/>
              <a:t>www.ca4e.com</a:t>
            </a:r>
          </a:p>
          <a:p>
            <a:r>
              <a:rPr lang="en-US" dirty="0" err="1"/>
              <a:t>online.dr-chuck.com</a:t>
            </a:r>
            <a:endParaRPr lang="en-US" dirty="0"/>
          </a:p>
        </p:txBody>
      </p:sp>
    </p:spTree>
    <p:extLst>
      <p:ext uri="{BB962C8B-B14F-4D97-AF65-F5344CB8AC3E}">
        <p14:creationId xmlns:p14="http://schemas.microsoft.com/office/powerpoint/2010/main" val="129714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1EEB1-EFE0-3436-02A3-54515972256E}"/>
              </a:ext>
            </a:extLst>
          </p:cNvPr>
          <p:cNvSpPr>
            <a:spLocks noGrp="1"/>
          </p:cNvSpPr>
          <p:nvPr>
            <p:ph type="title"/>
          </p:nvPr>
        </p:nvSpPr>
        <p:spPr/>
        <p:txBody>
          <a:bodyPr/>
          <a:lstStyle/>
          <a:p>
            <a:r>
              <a:rPr lang="en-US" dirty="0"/>
              <a:t>Magic Open Source </a:t>
            </a:r>
            <a:br>
              <a:rPr lang="en-US" dirty="0"/>
            </a:br>
            <a:r>
              <a:rPr lang="en-US" dirty="0"/>
              <a:t>VLSI Design Tool	 </a:t>
            </a:r>
          </a:p>
        </p:txBody>
      </p:sp>
      <p:sp>
        <p:nvSpPr>
          <p:cNvPr id="5" name="Content Placeholder 4">
            <a:extLst>
              <a:ext uri="{FF2B5EF4-FFF2-40B4-BE49-F238E27FC236}">
                <a16:creationId xmlns:a16="http://schemas.microsoft.com/office/drawing/2014/main" id="{51591342-108B-D235-981A-6932932EEE9D}"/>
              </a:ext>
            </a:extLst>
          </p:cNvPr>
          <p:cNvSpPr>
            <a:spLocks noGrp="1"/>
          </p:cNvSpPr>
          <p:nvPr>
            <p:ph idx="1"/>
          </p:nvPr>
        </p:nvSpPr>
        <p:spPr>
          <a:xfrm>
            <a:off x="838200" y="2271497"/>
            <a:ext cx="6182532" cy="3905465"/>
          </a:xfrm>
        </p:spPr>
        <p:txBody>
          <a:bodyPr/>
          <a:lstStyle/>
          <a:p>
            <a:r>
              <a:rPr lang="en-US" dirty="0"/>
              <a:t>Created at Berkeley in 1983</a:t>
            </a:r>
          </a:p>
          <a:p>
            <a:r>
              <a:rPr lang="en-US" dirty="0"/>
              <a:t>Open source</a:t>
            </a:r>
          </a:p>
          <a:p>
            <a:r>
              <a:rPr lang="en-US" dirty="0"/>
              <a:t>Popular in academia</a:t>
            </a:r>
          </a:p>
          <a:p>
            <a:r>
              <a:rPr lang="en-US" dirty="0"/>
              <a:t>Many tutorials</a:t>
            </a:r>
          </a:p>
          <a:p>
            <a:endParaRPr lang="en-US" dirty="0"/>
          </a:p>
        </p:txBody>
      </p:sp>
      <p:pic>
        <p:nvPicPr>
          <p:cNvPr id="7" name="Picture 6" descr="A computer screen shot of a computer&#10;&#10;AI-generated content may be incorrect.">
            <a:extLst>
              <a:ext uri="{FF2B5EF4-FFF2-40B4-BE49-F238E27FC236}">
                <a16:creationId xmlns:a16="http://schemas.microsoft.com/office/drawing/2014/main" id="{EE0BE94D-23D7-C8F5-952D-048C0E7373A7}"/>
              </a:ext>
            </a:extLst>
          </p:cNvPr>
          <p:cNvPicPr>
            <a:picLocks noChangeAspect="1"/>
          </p:cNvPicPr>
          <p:nvPr/>
        </p:nvPicPr>
        <p:blipFill>
          <a:blip r:embed="rId3"/>
          <a:stretch>
            <a:fillRect/>
          </a:stretch>
        </p:blipFill>
        <p:spPr>
          <a:xfrm>
            <a:off x="5677546" y="681038"/>
            <a:ext cx="6230330" cy="4797354"/>
          </a:xfrm>
          <a:prstGeom prst="rect">
            <a:avLst/>
          </a:prstGeom>
        </p:spPr>
      </p:pic>
      <p:sp>
        <p:nvSpPr>
          <p:cNvPr id="9" name="TextBox 8">
            <a:extLst>
              <a:ext uri="{FF2B5EF4-FFF2-40B4-BE49-F238E27FC236}">
                <a16:creationId xmlns:a16="http://schemas.microsoft.com/office/drawing/2014/main" id="{C76B11C7-6348-EFA8-D06C-24C81D185A85}"/>
              </a:ext>
            </a:extLst>
          </p:cNvPr>
          <p:cNvSpPr txBox="1"/>
          <p:nvPr/>
        </p:nvSpPr>
        <p:spPr>
          <a:xfrm>
            <a:off x="922150" y="5109060"/>
            <a:ext cx="6098582" cy="369332"/>
          </a:xfrm>
          <a:prstGeom prst="rect">
            <a:avLst/>
          </a:prstGeom>
          <a:noFill/>
        </p:spPr>
        <p:txBody>
          <a:bodyPr wrap="square">
            <a:spAutoFit/>
          </a:bodyPr>
          <a:lstStyle/>
          <a:p>
            <a:r>
              <a:rPr lang="en-US" dirty="0"/>
              <a:t>http://</a:t>
            </a:r>
            <a:r>
              <a:rPr lang="en-US" dirty="0" err="1"/>
              <a:t>opencircuitdesign.com</a:t>
            </a:r>
            <a:r>
              <a:rPr lang="en-US" dirty="0"/>
              <a:t>/magic/</a:t>
            </a:r>
          </a:p>
        </p:txBody>
      </p:sp>
    </p:spTree>
    <p:extLst>
      <p:ext uri="{BB962C8B-B14F-4D97-AF65-F5344CB8AC3E}">
        <p14:creationId xmlns:p14="http://schemas.microsoft.com/office/powerpoint/2010/main" val="205385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BC1A-B4C0-2439-0006-4F54729172F3}"/>
              </a:ext>
            </a:extLst>
          </p:cNvPr>
          <p:cNvSpPr>
            <a:spLocks noGrp="1"/>
          </p:cNvSpPr>
          <p:nvPr>
            <p:ph type="title"/>
          </p:nvPr>
        </p:nvSpPr>
        <p:spPr/>
        <p:txBody>
          <a:bodyPr/>
          <a:lstStyle/>
          <a:p>
            <a:r>
              <a:rPr lang="en-US" dirty="0"/>
              <a:t>About My Emulators</a:t>
            </a:r>
          </a:p>
        </p:txBody>
      </p:sp>
      <p:sp>
        <p:nvSpPr>
          <p:cNvPr id="3" name="Content Placeholder 2">
            <a:extLst>
              <a:ext uri="{FF2B5EF4-FFF2-40B4-BE49-F238E27FC236}">
                <a16:creationId xmlns:a16="http://schemas.microsoft.com/office/drawing/2014/main" id="{40103DC7-9582-0F66-5505-E4B6D85553ED}"/>
              </a:ext>
            </a:extLst>
          </p:cNvPr>
          <p:cNvSpPr>
            <a:spLocks noGrp="1"/>
          </p:cNvSpPr>
          <p:nvPr>
            <p:ph idx="1"/>
          </p:nvPr>
        </p:nvSpPr>
        <p:spPr>
          <a:xfrm>
            <a:off x="838200" y="1825625"/>
            <a:ext cx="4834180" cy="4351338"/>
          </a:xfrm>
        </p:spPr>
        <p:txBody>
          <a:bodyPr>
            <a:normAutofit lnSpcReduction="10000"/>
          </a:bodyPr>
          <a:lstStyle/>
          <a:p>
            <a:r>
              <a:rPr lang="en-US" dirty="0"/>
              <a:t>My circuit layout and emulation tools are limited</a:t>
            </a:r>
          </a:p>
          <a:p>
            <a:r>
              <a:rPr lang="en-US" dirty="0"/>
              <a:t>Focused on learning objectives of the course</a:t>
            </a:r>
          </a:p>
          <a:p>
            <a:r>
              <a:rPr lang="en-US" dirty="0"/>
              <a:t>Run in the browser</a:t>
            </a:r>
          </a:p>
          <a:p>
            <a:r>
              <a:rPr lang="en-US" dirty="0"/>
              <a:t>They fail if circuits get too complex</a:t>
            </a:r>
          </a:p>
          <a:p>
            <a:r>
              <a:rPr lang="en-US" dirty="0"/>
              <a:t>There are many emulators that are more serious and more accurate – just search</a:t>
            </a:r>
          </a:p>
        </p:txBody>
      </p:sp>
      <p:pic>
        <p:nvPicPr>
          <p:cNvPr id="4" name="Picture 3" descr="A layout of a CMOS Nand gate using four transistors, two inputs (A, B)and output (Q) .  Input A is 5 volts and input B is 0 volts and the output (Q) is 0 volts per the truth table of the NAND gate.The layout was done using https://www.ca4e.com/tools/cmos/">
            <a:extLst>
              <a:ext uri="{FF2B5EF4-FFF2-40B4-BE49-F238E27FC236}">
                <a16:creationId xmlns:a16="http://schemas.microsoft.com/office/drawing/2014/main" id="{D0DDD6E6-CB42-2315-FF90-D5406F33D956}"/>
              </a:ext>
            </a:extLst>
          </p:cNvPr>
          <p:cNvPicPr>
            <a:picLocks noChangeAspect="1"/>
          </p:cNvPicPr>
          <p:nvPr/>
        </p:nvPicPr>
        <p:blipFill>
          <a:blip r:embed="rId2"/>
          <a:stretch>
            <a:fillRect/>
          </a:stretch>
        </p:blipFill>
        <p:spPr>
          <a:xfrm>
            <a:off x="6912766" y="409476"/>
            <a:ext cx="2477263" cy="2724989"/>
          </a:xfrm>
          <a:prstGeom prst="rect">
            <a:avLst/>
          </a:prstGeom>
          <a:ln w="28575">
            <a:solidFill>
              <a:schemeClr val="accent1"/>
            </a:solidFill>
          </a:ln>
        </p:spPr>
      </p:pic>
      <p:pic>
        <p:nvPicPr>
          <p:cNvPr id="5" name="Picture 4" descr="A screen shot of a NOT gate implemented in the VLSI design layout tool associated with this course. https://www.ca4e.com/tools/mistic/">
            <a:extLst>
              <a:ext uri="{FF2B5EF4-FFF2-40B4-BE49-F238E27FC236}">
                <a16:creationId xmlns:a16="http://schemas.microsoft.com/office/drawing/2014/main" id="{86E6AA02-F642-FC16-1A11-9AB8E4B122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3466229"/>
            <a:ext cx="1989329" cy="2397236"/>
          </a:xfrm>
          <a:prstGeom prst="rect">
            <a:avLst/>
          </a:prstGeom>
          <a:ln w="28575">
            <a:solidFill>
              <a:schemeClr val="accent1"/>
            </a:solidFill>
          </a:ln>
        </p:spPr>
      </p:pic>
      <p:pic>
        <p:nvPicPr>
          <p:cNvPr id="6" name="Picture 5" descr="A screen shot of a NAND gate, two inputs and one output from the digital logic builder for this course https://www.ca4e.com/tools/gates/">
            <a:extLst>
              <a:ext uri="{FF2B5EF4-FFF2-40B4-BE49-F238E27FC236}">
                <a16:creationId xmlns:a16="http://schemas.microsoft.com/office/drawing/2014/main" id="{F558A599-623B-CE06-6622-321E343B6B62}"/>
              </a:ext>
            </a:extLst>
          </p:cNvPr>
          <p:cNvPicPr>
            <a:picLocks noChangeAspect="1"/>
          </p:cNvPicPr>
          <p:nvPr/>
        </p:nvPicPr>
        <p:blipFill>
          <a:blip r:embed="rId4"/>
          <a:stretch>
            <a:fillRect/>
          </a:stretch>
        </p:blipFill>
        <p:spPr>
          <a:xfrm>
            <a:off x="8361475" y="2140381"/>
            <a:ext cx="3607267" cy="2353741"/>
          </a:xfrm>
          <a:prstGeom prst="rect">
            <a:avLst/>
          </a:prstGeom>
          <a:ln w="28575">
            <a:solidFill>
              <a:schemeClr val="accent1"/>
            </a:solidFill>
          </a:ln>
        </p:spPr>
      </p:pic>
    </p:spTree>
    <p:extLst>
      <p:ext uri="{BB962C8B-B14F-4D97-AF65-F5344CB8AC3E}">
        <p14:creationId xmlns:p14="http://schemas.microsoft.com/office/powerpoint/2010/main" val="376897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NOT gate implemented in the VLSI design layout tool associated with this course. https://www.ca4e.com/tools/mistic/">
            <a:extLst>
              <a:ext uri="{FF2B5EF4-FFF2-40B4-BE49-F238E27FC236}">
                <a16:creationId xmlns:a16="http://schemas.microsoft.com/office/drawing/2014/main" id="{A16E41B8-0294-C763-CDC3-8E824FF29594}"/>
              </a:ext>
            </a:extLst>
          </p:cNvPr>
          <p:cNvPicPr>
            <a:picLocks noChangeAspect="1"/>
          </p:cNvPicPr>
          <p:nvPr/>
        </p:nvPicPr>
        <p:blipFill>
          <a:blip r:embed="rId2"/>
          <a:srcRect b="74684"/>
          <a:stretch/>
        </p:blipFill>
        <p:spPr>
          <a:xfrm>
            <a:off x="6848390" y="438150"/>
            <a:ext cx="4867360" cy="1437145"/>
          </a:xfrm>
          <a:prstGeom prst="rect">
            <a:avLst/>
          </a:prstGeom>
        </p:spPr>
      </p:pic>
      <p:sp>
        <p:nvSpPr>
          <p:cNvPr id="10" name="Title 9">
            <a:extLst>
              <a:ext uri="{FF2B5EF4-FFF2-40B4-BE49-F238E27FC236}">
                <a16:creationId xmlns:a16="http://schemas.microsoft.com/office/drawing/2014/main" id="{4BF457CC-D257-4E59-2D97-D7DBAA713731}"/>
              </a:ext>
            </a:extLst>
          </p:cNvPr>
          <p:cNvSpPr>
            <a:spLocks noGrp="1"/>
          </p:cNvSpPr>
          <p:nvPr>
            <p:ph type="title"/>
          </p:nvPr>
        </p:nvSpPr>
        <p:spPr>
          <a:xfrm>
            <a:off x="838200" y="365125"/>
            <a:ext cx="8228308" cy="1325563"/>
          </a:xfrm>
        </p:spPr>
        <p:txBody>
          <a:bodyPr/>
          <a:lstStyle/>
          <a:p>
            <a:r>
              <a:rPr lang="en-US" dirty="0"/>
              <a:t>VLSI CMOS Not</a:t>
            </a:r>
          </a:p>
        </p:txBody>
      </p:sp>
      <p:graphicFrame>
        <p:nvGraphicFramePr>
          <p:cNvPr id="17" name="Table 16">
            <a:extLst>
              <a:ext uri="{FF2B5EF4-FFF2-40B4-BE49-F238E27FC236}">
                <a16:creationId xmlns:a16="http://schemas.microsoft.com/office/drawing/2014/main" id="{4BAF9F77-8B18-1CEA-8F42-6C9B98DA16D4}"/>
              </a:ext>
            </a:extLst>
          </p:cNvPr>
          <p:cNvGraphicFramePr>
            <a:graphicFrameLocks noGrp="1"/>
          </p:cNvGraphicFramePr>
          <p:nvPr>
            <p:extLst>
              <p:ext uri="{D42A27DB-BD31-4B8C-83A1-F6EECF244321}">
                <p14:modId xmlns:p14="http://schemas.microsoft.com/office/powerpoint/2010/main" val="953627290"/>
              </p:ext>
            </p:extLst>
          </p:nvPr>
        </p:nvGraphicFramePr>
        <p:xfrm>
          <a:off x="828035" y="3734675"/>
          <a:ext cx="1844080" cy="1097280"/>
        </p:xfrm>
        <a:graphic>
          <a:graphicData uri="http://schemas.openxmlformats.org/drawingml/2006/table">
            <a:tbl>
              <a:tblPr firstRow="1" bandRow="1">
                <a:tableStyleId>{5C22544A-7EE6-4342-B048-85BDC9FD1C3A}</a:tableStyleId>
              </a:tblPr>
              <a:tblGrid>
                <a:gridCol w="922040">
                  <a:extLst>
                    <a:ext uri="{9D8B030D-6E8A-4147-A177-3AD203B41FA5}">
                      <a16:colId xmlns:a16="http://schemas.microsoft.com/office/drawing/2014/main" val="434005091"/>
                    </a:ext>
                  </a:extLst>
                </a:gridCol>
                <a:gridCol w="922040">
                  <a:extLst>
                    <a:ext uri="{9D8B030D-6E8A-4147-A177-3AD203B41FA5}">
                      <a16:colId xmlns:a16="http://schemas.microsoft.com/office/drawing/2014/main" val="1017842541"/>
                    </a:ext>
                  </a:extLst>
                </a:gridCol>
              </a:tblGrid>
              <a:tr h="294760">
                <a:tc>
                  <a:txBody>
                    <a:bodyPr/>
                    <a:lstStyle/>
                    <a:p>
                      <a:pPr algn="ctr"/>
                      <a:r>
                        <a:rPr lang="en-US" dirty="0"/>
                        <a:t>A</a:t>
                      </a:r>
                    </a:p>
                  </a:txBody>
                  <a:tcPr/>
                </a:tc>
                <a:tc>
                  <a:txBody>
                    <a:bodyPr/>
                    <a:lstStyle/>
                    <a:p>
                      <a:pPr algn="ctr"/>
                      <a:r>
                        <a:rPr lang="en-US" dirty="0"/>
                        <a:t>Q</a:t>
                      </a:r>
                    </a:p>
                  </a:txBody>
                  <a:tcPr/>
                </a:tc>
                <a:extLst>
                  <a:ext uri="{0D108BD9-81ED-4DB2-BD59-A6C34878D82A}">
                    <a16:rowId xmlns:a16="http://schemas.microsoft.com/office/drawing/2014/main" val="1893480945"/>
                  </a:ext>
                </a:extLst>
              </a:tr>
              <a:tr h="294760">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456066162"/>
                  </a:ext>
                </a:extLst>
              </a:tr>
              <a:tr h="294760">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640376286"/>
                  </a:ext>
                </a:extLst>
              </a:tr>
            </a:tbl>
          </a:graphicData>
        </a:graphic>
      </p:graphicFrame>
      <p:pic>
        <p:nvPicPr>
          <p:cNvPr id="18" name="Picture 8" descr="NOT gate symbol with one input (A) and one output (Q)">
            <a:extLst>
              <a:ext uri="{FF2B5EF4-FFF2-40B4-BE49-F238E27FC236}">
                <a16:creationId xmlns:a16="http://schemas.microsoft.com/office/drawing/2014/main" id="{09C44584-F3EF-FBE3-F35E-742962F06B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8075" y="2898008"/>
            <a:ext cx="1524000" cy="635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94E2152-AE43-C661-9AE7-7290DDDA1320}"/>
              </a:ext>
            </a:extLst>
          </p:cNvPr>
          <p:cNvSpPr txBox="1"/>
          <p:nvPr/>
        </p:nvSpPr>
        <p:spPr>
          <a:xfrm>
            <a:off x="1426108" y="2340706"/>
            <a:ext cx="647934" cy="461665"/>
          </a:xfrm>
          <a:prstGeom prst="rect">
            <a:avLst/>
          </a:prstGeom>
          <a:noFill/>
        </p:spPr>
        <p:txBody>
          <a:bodyPr wrap="none" rtlCol="0">
            <a:spAutoFit/>
          </a:bodyPr>
          <a:lstStyle/>
          <a:p>
            <a:r>
              <a:rPr lang="en-US" sz="2400" dirty="0"/>
              <a:t>Not</a:t>
            </a:r>
          </a:p>
        </p:txBody>
      </p:sp>
      <p:pic>
        <p:nvPicPr>
          <p:cNvPr id="3" name="Picture 2" descr="A screen shot of a NOT gate implemented in the VLSI design layout tool associated with this course. https://www.ca4e.com/tools/mistic/">
            <a:extLst>
              <a:ext uri="{FF2B5EF4-FFF2-40B4-BE49-F238E27FC236}">
                <a16:creationId xmlns:a16="http://schemas.microsoft.com/office/drawing/2014/main" id="{B3318D36-350A-64A4-F5C3-9F5643799ACF}"/>
              </a:ext>
            </a:extLst>
          </p:cNvPr>
          <p:cNvPicPr>
            <a:picLocks noChangeAspect="1"/>
          </p:cNvPicPr>
          <p:nvPr/>
        </p:nvPicPr>
        <p:blipFill>
          <a:blip r:embed="rId4"/>
          <a:stretch>
            <a:fillRect/>
          </a:stretch>
        </p:blipFill>
        <p:spPr>
          <a:xfrm>
            <a:off x="7699834" y="1948320"/>
            <a:ext cx="3365535" cy="4055629"/>
          </a:xfrm>
          <a:prstGeom prst="rect">
            <a:avLst/>
          </a:prstGeom>
        </p:spPr>
      </p:pic>
      <p:grpSp>
        <p:nvGrpSpPr>
          <p:cNvPr id="2" name="Group 1" descr="A CMOS Not gate - it has a PMOS transistor at the top connected between VDD and the OUT line.  It has an NMOS transistor at the bottom conneced between the common OUT line and the ground.  The Input (A) is connect to the gate input of both transistors.&#13;&#10;">
            <a:extLst>
              <a:ext uri="{FF2B5EF4-FFF2-40B4-BE49-F238E27FC236}">
                <a16:creationId xmlns:a16="http://schemas.microsoft.com/office/drawing/2014/main" id="{F7B13EDF-740A-689A-3904-E3BFF0BD7BB7}"/>
              </a:ext>
            </a:extLst>
          </p:cNvPr>
          <p:cNvGrpSpPr/>
          <p:nvPr/>
        </p:nvGrpSpPr>
        <p:grpSpPr>
          <a:xfrm>
            <a:off x="4158421" y="2275713"/>
            <a:ext cx="1937579" cy="2515742"/>
            <a:chOff x="4917990" y="2459041"/>
            <a:chExt cx="1937579" cy="2515742"/>
          </a:xfrm>
        </p:grpSpPr>
        <p:grpSp>
          <p:nvGrpSpPr>
            <p:cNvPr id="4" name="Group 3">
              <a:extLst>
                <a:ext uri="{FF2B5EF4-FFF2-40B4-BE49-F238E27FC236}">
                  <a16:creationId xmlns:a16="http://schemas.microsoft.com/office/drawing/2014/main" id="{B310E5F5-DC44-452D-D8DB-9B376FCFE13B}"/>
                </a:ext>
              </a:extLst>
            </p:cNvPr>
            <p:cNvGrpSpPr/>
            <p:nvPr/>
          </p:nvGrpSpPr>
          <p:grpSpPr>
            <a:xfrm>
              <a:off x="5607432" y="3140516"/>
              <a:ext cx="370967" cy="261620"/>
              <a:chOff x="3408218" y="2196942"/>
              <a:chExt cx="4311227" cy="3040439"/>
            </a:xfrm>
          </p:grpSpPr>
          <p:cxnSp>
            <p:nvCxnSpPr>
              <p:cNvPr id="33" name="Straight Connector 32">
                <a:extLst>
                  <a:ext uri="{FF2B5EF4-FFF2-40B4-BE49-F238E27FC236}">
                    <a16:creationId xmlns:a16="http://schemas.microsoft.com/office/drawing/2014/main" id="{623AF407-6E9E-FF6E-39B4-94FC4D8E9774}"/>
                  </a:ext>
                </a:extLst>
              </p:cNvPr>
              <p:cNvCxnSpPr>
                <a:cxnSpLocks/>
              </p:cNvCxnSpPr>
              <p:nvPr/>
            </p:nvCxnSpPr>
            <p:spPr>
              <a:xfrm flipH="1">
                <a:off x="5925803" y="2196950"/>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4C8B98-CEF1-EDE0-FF52-9EBF7FE32362}"/>
                  </a:ext>
                </a:extLst>
              </p:cNvPr>
              <p:cNvCxnSpPr>
                <a:cxnSpLocks/>
              </p:cNvCxnSpPr>
              <p:nvPr/>
            </p:nvCxnSpPr>
            <p:spPr>
              <a:xfrm flipV="1">
                <a:off x="5925803" y="2196942"/>
                <a:ext cx="0" cy="3040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9FAAE5-40E5-6B4E-9767-5FE2FFA361BB}"/>
                  </a:ext>
                </a:extLst>
              </p:cNvPr>
              <p:cNvCxnSpPr>
                <a:cxnSpLocks/>
              </p:cNvCxnSpPr>
              <p:nvPr/>
            </p:nvCxnSpPr>
            <p:spPr>
              <a:xfrm>
                <a:off x="5390677" y="2449992"/>
                <a:ext cx="0" cy="2589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6AF0834-CD38-7CBC-29D7-35D33BC69294}"/>
                  </a:ext>
                </a:extLst>
              </p:cNvPr>
              <p:cNvCxnSpPr>
                <a:cxnSpLocks/>
              </p:cNvCxnSpPr>
              <p:nvPr/>
            </p:nvCxnSpPr>
            <p:spPr>
              <a:xfrm>
                <a:off x="3408218" y="3717171"/>
                <a:ext cx="1982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EA520161-BF8E-255C-0F80-EBFA77567B70}"/>
                  </a:ext>
                </a:extLst>
              </p:cNvPr>
              <p:cNvSpPr/>
              <p:nvPr/>
            </p:nvSpPr>
            <p:spPr>
              <a:xfrm>
                <a:off x="4767388" y="3425040"/>
                <a:ext cx="622114" cy="576944"/>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F59C0746-4EC7-635F-00C1-D48211A3F48B}"/>
                  </a:ext>
                </a:extLst>
              </p:cNvPr>
              <p:cNvCxnSpPr>
                <a:cxnSpLocks/>
              </p:cNvCxnSpPr>
              <p:nvPr/>
            </p:nvCxnSpPr>
            <p:spPr>
              <a:xfrm flipH="1">
                <a:off x="5925803" y="5237381"/>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4B656C88-2708-5319-6C3E-F8650C26F566}"/>
                </a:ext>
              </a:extLst>
            </p:cNvPr>
            <p:cNvGrpSpPr/>
            <p:nvPr/>
          </p:nvGrpSpPr>
          <p:grpSpPr>
            <a:xfrm>
              <a:off x="5606765" y="4045220"/>
              <a:ext cx="370967" cy="261620"/>
              <a:chOff x="10753571" y="4787961"/>
              <a:chExt cx="370967" cy="261620"/>
            </a:xfrm>
          </p:grpSpPr>
          <p:cxnSp>
            <p:nvCxnSpPr>
              <p:cNvPr id="28" name="Straight Connector 27">
                <a:extLst>
                  <a:ext uri="{FF2B5EF4-FFF2-40B4-BE49-F238E27FC236}">
                    <a16:creationId xmlns:a16="http://schemas.microsoft.com/office/drawing/2014/main" id="{A4ECC41A-0D4B-31DB-61E2-8C72EDA4A508}"/>
                  </a:ext>
                </a:extLst>
              </p:cNvPr>
              <p:cNvCxnSpPr>
                <a:cxnSpLocks/>
              </p:cNvCxnSpPr>
              <p:nvPr/>
            </p:nvCxnSpPr>
            <p:spPr>
              <a:xfrm flipH="1">
                <a:off x="10970201" y="4787962"/>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2772D2-EAF0-0B4E-7335-80CEEC67DC6F}"/>
                  </a:ext>
                </a:extLst>
              </p:cNvPr>
              <p:cNvCxnSpPr>
                <a:cxnSpLocks/>
              </p:cNvCxnSpPr>
              <p:nvPr/>
            </p:nvCxnSpPr>
            <p:spPr>
              <a:xfrm flipV="1">
                <a:off x="10970201" y="4787961"/>
                <a:ext cx="0" cy="261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7FF8A0C-B275-B3B0-EC69-6A68B28BC0D1}"/>
                  </a:ext>
                </a:extLst>
              </p:cNvPr>
              <p:cNvCxnSpPr>
                <a:cxnSpLocks/>
              </p:cNvCxnSpPr>
              <p:nvPr/>
            </p:nvCxnSpPr>
            <p:spPr>
              <a:xfrm>
                <a:off x="10924155" y="4809735"/>
                <a:ext cx="0" cy="222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D9255B-99F3-C4E6-FAD6-CDCD0B2DE954}"/>
                  </a:ext>
                </a:extLst>
              </p:cNvPr>
              <p:cNvCxnSpPr>
                <a:cxnSpLocks/>
              </p:cNvCxnSpPr>
              <p:nvPr/>
            </p:nvCxnSpPr>
            <p:spPr>
              <a:xfrm>
                <a:off x="10753571" y="4918772"/>
                <a:ext cx="1705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ABDB0BE-349D-BC6A-DF94-7969CCDF2B24}"/>
                  </a:ext>
                </a:extLst>
              </p:cNvPr>
              <p:cNvCxnSpPr>
                <a:cxnSpLocks/>
              </p:cNvCxnSpPr>
              <p:nvPr/>
            </p:nvCxnSpPr>
            <p:spPr>
              <a:xfrm flipH="1">
                <a:off x="10970201" y="5049581"/>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03807B1A-D39C-526B-A2BC-DF338B3846A2}"/>
                </a:ext>
              </a:extLst>
            </p:cNvPr>
            <p:cNvCxnSpPr>
              <a:cxnSpLocks/>
            </p:cNvCxnSpPr>
            <p:nvPr/>
          </p:nvCxnSpPr>
          <p:spPr>
            <a:xfrm>
              <a:off x="5985469" y="3745869"/>
              <a:ext cx="307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495C814-1C17-739E-1583-D5D26638292D}"/>
                </a:ext>
              </a:extLst>
            </p:cNvPr>
            <p:cNvCxnSpPr>
              <a:cxnSpLocks/>
            </p:cNvCxnSpPr>
            <p:nvPr/>
          </p:nvCxnSpPr>
          <p:spPr>
            <a:xfrm>
              <a:off x="5978399" y="3402136"/>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426BB3-4F73-1EB2-DB73-954EE9973C0D}"/>
                </a:ext>
              </a:extLst>
            </p:cNvPr>
            <p:cNvCxnSpPr>
              <a:cxnSpLocks/>
            </p:cNvCxnSpPr>
            <p:nvPr/>
          </p:nvCxnSpPr>
          <p:spPr>
            <a:xfrm>
              <a:off x="5977552" y="3616469"/>
              <a:ext cx="180" cy="4336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8D572E1-2945-1CD8-9CEC-238920CB9BCB}"/>
                </a:ext>
              </a:extLst>
            </p:cNvPr>
            <p:cNvCxnSpPr>
              <a:cxnSpLocks/>
            </p:cNvCxnSpPr>
            <p:nvPr/>
          </p:nvCxnSpPr>
          <p:spPr>
            <a:xfrm>
              <a:off x="5977552" y="4306840"/>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5AECEF3-28C2-16EE-DC56-D95BB812B700}"/>
                </a:ext>
              </a:extLst>
            </p:cNvPr>
            <p:cNvCxnSpPr>
              <a:cxnSpLocks/>
            </p:cNvCxnSpPr>
            <p:nvPr/>
          </p:nvCxnSpPr>
          <p:spPr>
            <a:xfrm>
              <a:off x="5988297" y="2788618"/>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A799D74-D559-5946-2DAF-0393F3839ADD}"/>
                </a:ext>
              </a:extLst>
            </p:cNvPr>
            <p:cNvSpPr txBox="1"/>
            <p:nvPr/>
          </p:nvSpPr>
          <p:spPr>
            <a:xfrm>
              <a:off x="4917990" y="3616469"/>
              <a:ext cx="288862" cy="307777"/>
            </a:xfrm>
            <a:prstGeom prst="rect">
              <a:avLst/>
            </a:prstGeom>
            <a:noFill/>
          </p:spPr>
          <p:txBody>
            <a:bodyPr wrap="square" rtlCol="0">
              <a:spAutoFit/>
            </a:bodyPr>
            <a:lstStyle/>
            <a:p>
              <a:r>
                <a:rPr lang="en-US" sz="1400" dirty="0"/>
                <a:t>A</a:t>
              </a:r>
            </a:p>
          </p:txBody>
        </p:sp>
        <p:sp>
          <p:nvSpPr>
            <p:cNvPr id="23" name="TextBox 22">
              <a:extLst>
                <a:ext uri="{FF2B5EF4-FFF2-40B4-BE49-F238E27FC236}">
                  <a16:creationId xmlns:a16="http://schemas.microsoft.com/office/drawing/2014/main" id="{7B80BFC8-4D0B-1069-6284-C46802C984B2}"/>
                </a:ext>
              </a:extLst>
            </p:cNvPr>
            <p:cNvSpPr txBox="1"/>
            <p:nvPr/>
          </p:nvSpPr>
          <p:spPr>
            <a:xfrm>
              <a:off x="5760882" y="2459041"/>
              <a:ext cx="508473" cy="307777"/>
            </a:xfrm>
            <a:prstGeom prst="rect">
              <a:avLst/>
            </a:prstGeom>
            <a:noFill/>
          </p:spPr>
          <p:txBody>
            <a:bodyPr wrap="none" rtlCol="0">
              <a:spAutoFit/>
            </a:bodyPr>
            <a:lstStyle/>
            <a:p>
              <a:r>
                <a:rPr lang="en-US" sz="1400" dirty="0"/>
                <a:t>VDD</a:t>
              </a:r>
            </a:p>
          </p:txBody>
        </p:sp>
        <p:sp>
          <p:nvSpPr>
            <p:cNvPr id="24" name="TextBox 23">
              <a:extLst>
                <a:ext uri="{FF2B5EF4-FFF2-40B4-BE49-F238E27FC236}">
                  <a16:creationId xmlns:a16="http://schemas.microsoft.com/office/drawing/2014/main" id="{BD76E329-96F7-750A-6D95-4E4BE4EC5D76}"/>
                </a:ext>
              </a:extLst>
            </p:cNvPr>
            <p:cNvSpPr txBox="1"/>
            <p:nvPr/>
          </p:nvSpPr>
          <p:spPr>
            <a:xfrm>
              <a:off x="5737161" y="4667006"/>
              <a:ext cx="524503" cy="307777"/>
            </a:xfrm>
            <a:prstGeom prst="rect">
              <a:avLst/>
            </a:prstGeom>
            <a:noFill/>
          </p:spPr>
          <p:txBody>
            <a:bodyPr wrap="none" rtlCol="0">
              <a:spAutoFit/>
            </a:bodyPr>
            <a:lstStyle/>
            <a:p>
              <a:r>
                <a:rPr lang="en-US" sz="1400" dirty="0"/>
                <a:t>GND</a:t>
              </a:r>
            </a:p>
          </p:txBody>
        </p:sp>
        <p:sp>
          <p:nvSpPr>
            <p:cNvPr id="25" name="TextBox 24">
              <a:extLst>
                <a:ext uri="{FF2B5EF4-FFF2-40B4-BE49-F238E27FC236}">
                  <a16:creationId xmlns:a16="http://schemas.microsoft.com/office/drawing/2014/main" id="{24BD8BF1-3FED-A790-E533-85D7EEFB45F9}"/>
                </a:ext>
              </a:extLst>
            </p:cNvPr>
            <p:cNvSpPr txBox="1"/>
            <p:nvPr/>
          </p:nvSpPr>
          <p:spPr>
            <a:xfrm>
              <a:off x="6348699" y="3591980"/>
              <a:ext cx="506870" cy="307777"/>
            </a:xfrm>
            <a:prstGeom prst="rect">
              <a:avLst/>
            </a:prstGeom>
            <a:noFill/>
          </p:spPr>
          <p:txBody>
            <a:bodyPr wrap="none" rtlCol="0">
              <a:spAutoFit/>
            </a:bodyPr>
            <a:lstStyle/>
            <a:p>
              <a:r>
                <a:rPr lang="en-US" sz="1400" dirty="0"/>
                <a:t>OUT</a:t>
              </a:r>
            </a:p>
          </p:txBody>
        </p:sp>
        <p:cxnSp>
          <p:nvCxnSpPr>
            <p:cNvPr id="26" name="Straight Connector 25">
              <a:extLst>
                <a:ext uri="{FF2B5EF4-FFF2-40B4-BE49-F238E27FC236}">
                  <a16:creationId xmlns:a16="http://schemas.microsoft.com/office/drawing/2014/main" id="{280C5C66-E7A8-54CE-86B7-558AB53D8C01}"/>
                </a:ext>
              </a:extLst>
            </p:cNvPr>
            <p:cNvCxnSpPr>
              <a:cxnSpLocks/>
            </p:cNvCxnSpPr>
            <p:nvPr/>
          </p:nvCxnSpPr>
          <p:spPr>
            <a:xfrm>
              <a:off x="5606765" y="3271327"/>
              <a:ext cx="0" cy="904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DBF266-F190-1C23-7132-2B00AE797E83}"/>
                </a:ext>
              </a:extLst>
            </p:cNvPr>
            <p:cNvCxnSpPr>
              <a:cxnSpLocks/>
            </p:cNvCxnSpPr>
            <p:nvPr/>
          </p:nvCxnSpPr>
          <p:spPr>
            <a:xfrm>
              <a:off x="5234044" y="3745869"/>
              <a:ext cx="3727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105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ed squares&#10;&#10;AI-generated content may be incorrect.">
            <a:extLst>
              <a:ext uri="{FF2B5EF4-FFF2-40B4-BE49-F238E27FC236}">
                <a16:creationId xmlns:a16="http://schemas.microsoft.com/office/drawing/2014/main" id="{35B6DC55-F3C8-CD37-4EF4-FD48CB4021E4}"/>
              </a:ext>
            </a:extLst>
          </p:cNvPr>
          <p:cNvPicPr>
            <a:picLocks noChangeAspect="1"/>
          </p:cNvPicPr>
          <p:nvPr/>
        </p:nvPicPr>
        <p:blipFill>
          <a:blip r:embed="rId2"/>
          <a:srcRect r="8088" b="10612"/>
          <a:stretch/>
        </p:blipFill>
        <p:spPr>
          <a:xfrm>
            <a:off x="6981048" y="3787910"/>
            <a:ext cx="4176053" cy="2209072"/>
          </a:xfrm>
          <a:prstGeom prst="rect">
            <a:avLst/>
          </a:prstGeom>
        </p:spPr>
      </p:pic>
      <p:pic>
        <p:nvPicPr>
          <p:cNvPr id="6" name="Picture 5" descr="A group of colored rectangles with black crosses&#10;&#10;AI-generated content may be incorrect.">
            <a:extLst>
              <a:ext uri="{FF2B5EF4-FFF2-40B4-BE49-F238E27FC236}">
                <a16:creationId xmlns:a16="http://schemas.microsoft.com/office/drawing/2014/main" id="{A2EF58BE-E6C7-D4F8-FF34-3083F9345247}"/>
              </a:ext>
            </a:extLst>
          </p:cNvPr>
          <p:cNvPicPr>
            <a:picLocks noChangeAspect="1"/>
          </p:cNvPicPr>
          <p:nvPr/>
        </p:nvPicPr>
        <p:blipFill>
          <a:blip r:embed="rId3"/>
          <a:srcRect b="15061"/>
          <a:stretch/>
        </p:blipFill>
        <p:spPr>
          <a:xfrm>
            <a:off x="6920524" y="1071170"/>
            <a:ext cx="4394743" cy="2165809"/>
          </a:xfrm>
          <a:prstGeom prst="rect">
            <a:avLst/>
          </a:prstGeom>
        </p:spPr>
      </p:pic>
      <p:sp>
        <p:nvSpPr>
          <p:cNvPr id="2" name="Title 1">
            <a:extLst>
              <a:ext uri="{FF2B5EF4-FFF2-40B4-BE49-F238E27FC236}">
                <a16:creationId xmlns:a16="http://schemas.microsoft.com/office/drawing/2014/main" id="{D2C2AFBD-7E54-A798-5F33-9058B915BD87}"/>
              </a:ext>
            </a:extLst>
          </p:cNvPr>
          <p:cNvSpPr>
            <a:spLocks noGrp="1"/>
          </p:cNvSpPr>
          <p:nvPr>
            <p:ph type="title"/>
          </p:nvPr>
        </p:nvSpPr>
        <p:spPr/>
        <p:txBody>
          <a:bodyPr/>
          <a:lstStyle/>
          <a:p>
            <a:r>
              <a:rPr lang="en-US" dirty="0"/>
              <a:t>Drawing Layers</a:t>
            </a:r>
          </a:p>
        </p:txBody>
      </p:sp>
      <p:sp>
        <p:nvSpPr>
          <p:cNvPr id="14" name="Content Placeholder 13">
            <a:extLst>
              <a:ext uri="{FF2B5EF4-FFF2-40B4-BE49-F238E27FC236}">
                <a16:creationId xmlns:a16="http://schemas.microsoft.com/office/drawing/2014/main" id="{22880E78-41BB-EE0E-41B0-96C714D11827}"/>
              </a:ext>
            </a:extLst>
          </p:cNvPr>
          <p:cNvSpPr>
            <a:spLocks noGrp="1"/>
          </p:cNvSpPr>
          <p:nvPr>
            <p:ph idx="1"/>
          </p:nvPr>
        </p:nvSpPr>
        <p:spPr>
          <a:xfrm>
            <a:off x="838200" y="1825625"/>
            <a:ext cx="5531603" cy="4351338"/>
          </a:xfrm>
        </p:spPr>
        <p:txBody>
          <a:bodyPr/>
          <a:lstStyle/>
          <a:p>
            <a:r>
              <a:rPr lang="en-US" dirty="0"/>
              <a:t>Metal – Conductor</a:t>
            </a:r>
          </a:p>
          <a:p>
            <a:r>
              <a:rPr lang="en-US" dirty="0"/>
              <a:t>N-Doped Silicon</a:t>
            </a:r>
          </a:p>
          <a:p>
            <a:r>
              <a:rPr lang="en-US" dirty="0"/>
              <a:t>P-Doped Silicon</a:t>
            </a:r>
          </a:p>
          <a:p>
            <a:r>
              <a:rPr lang="en-US" dirty="0"/>
              <a:t>Polysilicon</a:t>
            </a:r>
          </a:p>
          <a:p>
            <a:r>
              <a:rPr lang="en-US" dirty="0"/>
              <a:t>These are not connected unless you place a "Via" at a connection point</a:t>
            </a:r>
          </a:p>
          <a:p>
            <a:r>
              <a:rPr lang="en-US" dirty="0"/>
              <a:t>The Via is a vertical connector between layers</a:t>
            </a:r>
          </a:p>
        </p:txBody>
      </p:sp>
      <p:pic>
        <p:nvPicPr>
          <p:cNvPr id="8" name="Picture 7" descr="A group of colored rectangles with black crosses&#10;&#10;AI-generated content may be incorrect.">
            <a:extLst>
              <a:ext uri="{FF2B5EF4-FFF2-40B4-BE49-F238E27FC236}">
                <a16:creationId xmlns:a16="http://schemas.microsoft.com/office/drawing/2014/main" id="{F869CBC9-6D6A-ACED-7845-98F9731B97C2}"/>
              </a:ext>
            </a:extLst>
          </p:cNvPr>
          <p:cNvPicPr>
            <a:picLocks noChangeAspect="1"/>
          </p:cNvPicPr>
          <p:nvPr/>
        </p:nvPicPr>
        <p:blipFill>
          <a:blip r:embed="rId3"/>
          <a:srcRect b="14117"/>
          <a:stretch/>
        </p:blipFill>
        <p:spPr>
          <a:xfrm>
            <a:off x="6920524" y="1027906"/>
            <a:ext cx="4433276" cy="2209073"/>
          </a:xfrm>
          <a:prstGeom prst="rect">
            <a:avLst/>
          </a:prstGeom>
        </p:spPr>
      </p:pic>
      <p:pic>
        <p:nvPicPr>
          <p:cNvPr id="10" name="Picture 9" descr="A group of colored squares&#10;&#10;AI-generated content may be incorrect.">
            <a:extLst>
              <a:ext uri="{FF2B5EF4-FFF2-40B4-BE49-F238E27FC236}">
                <a16:creationId xmlns:a16="http://schemas.microsoft.com/office/drawing/2014/main" id="{F7E8C7FC-9F06-1585-2238-343F8DE4C45A}"/>
              </a:ext>
            </a:extLst>
          </p:cNvPr>
          <p:cNvPicPr>
            <a:picLocks noChangeAspect="1"/>
          </p:cNvPicPr>
          <p:nvPr/>
        </p:nvPicPr>
        <p:blipFill>
          <a:blip r:embed="rId2"/>
          <a:srcRect b="9317"/>
          <a:stretch/>
        </p:blipFill>
        <p:spPr>
          <a:xfrm>
            <a:off x="6875132" y="3787910"/>
            <a:ext cx="4649460" cy="2293314"/>
          </a:xfrm>
          <a:prstGeom prst="rect">
            <a:avLst/>
          </a:prstGeom>
        </p:spPr>
      </p:pic>
      <p:pic>
        <p:nvPicPr>
          <p:cNvPr id="13" name="Picture 12" descr="A screen shot of a NOT gate implemented in the VLSI design layout tool associated with this course. https://www.ca4e.com/tools/mistic/">
            <a:extLst>
              <a:ext uri="{FF2B5EF4-FFF2-40B4-BE49-F238E27FC236}">
                <a16:creationId xmlns:a16="http://schemas.microsoft.com/office/drawing/2014/main" id="{17399D87-3C01-1A18-B495-B7B600DF4B5A}"/>
              </a:ext>
            </a:extLst>
          </p:cNvPr>
          <p:cNvPicPr>
            <a:picLocks noChangeAspect="1"/>
          </p:cNvPicPr>
          <p:nvPr/>
        </p:nvPicPr>
        <p:blipFill>
          <a:blip r:embed="rId4"/>
          <a:srcRect t="8934" b="83557"/>
          <a:stretch/>
        </p:blipFill>
        <p:spPr>
          <a:xfrm>
            <a:off x="6096000" y="385588"/>
            <a:ext cx="5428591" cy="475430"/>
          </a:xfrm>
          <a:prstGeom prst="rect">
            <a:avLst/>
          </a:prstGeom>
        </p:spPr>
      </p:pic>
    </p:spTree>
    <p:extLst>
      <p:ext uri="{BB962C8B-B14F-4D97-AF65-F5344CB8AC3E}">
        <p14:creationId xmlns:p14="http://schemas.microsoft.com/office/powerpoint/2010/main" val="644090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5E83C-4741-A864-BD7B-19446AA35CBF}"/>
            </a:ext>
          </a:extLst>
        </p:cNvPr>
        <p:cNvGrpSpPr/>
        <p:nvPr/>
      </p:nvGrpSpPr>
      <p:grpSpPr>
        <a:xfrm>
          <a:off x="0" y="0"/>
          <a:ext cx="0" cy="0"/>
          <a:chOff x="0" y="0"/>
          <a:chExt cx="0" cy="0"/>
        </a:xfrm>
      </p:grpSpPr>
      <p:pic>
        <p:nvPicPr>
          <p:cNvPr id="9" name="Picture 8" descr="A colorful squares with black and white symbols&#10;&#10;AI-generated content may be incorrect.">
            <a:extLst>
              <a:ext uri="{FF2B5EF4-FFF2-40B4-BE49-F238E27FC236}">
                <a16:creationId xmlns:a16="http://schemas.microsoft.com/office/drawing/2014/main" id="{DE0BABD8-FA67-2F10-6A8A-B59F13825B56}"/>
              </a:ext>
            </a:extLst>
          </p:cNvPr>
          <p:cNvPicPr>
            <a:picLocks noChangeAspect="1"/>
          </p:cNvPicPr>
          <p:nvPr/>
        </p:nvPicPr>
        <p:blipFill>
          <a:blip r:embed="rId2"/>
          <a:stretch>
            <a:fillRect/>
          </a:stretch>
        </p:blipFill>
        <p:spPr>
          <a:xfrm>
            <a:off x="6981047" y="3787910"/>
            <a:ext cx="4312230" cy="2375509"/>
          </a:xfrm>
          <a:prstGeom prst="rect">
            <a:avLst/>
          </a:prstGeom>
        </p:spPr>
      </p:pic>
      <p:pic>
        <p:nvPicPr>
          <p:cNvPr id="11" name="Picture 10" descr="A group of squares with different symbols&#10;&#10;AI-generated content may be incorrect.">
            <a:extLst>
              <a:ext uri="{FF2B5EF4-FFF2-40B4-BE49-F238E27FC236}">
                <a16:creationId xmlns:a16="http://schemas.microsoft.com/office/drawing/2014/main" id="{0C0F8B50-14B8-9D8A-EA7A-9D6E1C267B63}"/>
              </a:ext>
            </a:extLst>
          </p:cNvPr>
          <p:cNvPicPr>
            <a:picLocks noChangeAspect="1"/>
          </p:cNvPicPr>
          <p:nvPr/>
        </p:nvPicPr>
        <p:blipFill>
          <a:blip r:embed="rId3"/>
          <a:stretch>
            <a:fillRect/>
          </a:stretch>
        </p:blipFill>
        <p:spPr>
          <a:xfrm>
            <a:off x="7071831" y="1113604"/>
            <a:ext cx="4085270" cy="2211025"/>
          </a:xfrm>
          <a:prstGeom prst="rect">
            <a:avLst/>
          </a:prstGeom>
        </p:spPr>
      </p:pic>
      <p:sp>
        <p:nvSpPr>
          <p:cNvPr id="2" name="Title 1">
            <a:extLst>
              <a:ext uri="{FF2B5EF4-FFF2-40B4-BE49-F238E27FC236}">
                <a16:creationId xmlns:a16="http://schemas.microsoft.com/office/drawing/2014/main" id="{F8F1740B-BEEF-5548-075D-B83EC970ED94}"/>
              </a:ext>
            </a:extLst>
          </p:cNvPr>
          <p:cNvSpPr>
            <a:spLocks noGrp="1"/>
          </p:cNvSpPr>
          <p:nvPr>
            <p:ph type="title"/>
          </p:nvPr>
        </p:nvSpPr>
        <p:spPr>
          <a:xfrm>
            <a:off x="838200" y="365125"/>
            <a:ext cx="4694695" cy="1325563"/>
          </a:xfrm>
        </p:spPr>
        <p:txBody>
          <a:bodyPr/>
          <a:lstStyle/>
          <a:p>
            <a:r>
              <a:rPr lang="en-US" dirty="0"/>
              <a:t>Transistors</a:t>
            </a:r>
          </a:p>
        </p:txBody>
      </p:sp>
      <p:sp>
        <p:nvSpPr>
          <p:cNvPr id="13" name="Content Placeholder 12">
            <a:extLst>
              <a:ext uri="{FF2B5EF4-FFF2-40B4-BE49-F238E27FC236}">
                <a16:creationId xmlns:a16="http://schemas.microsoft.com/office/drawing/2014/main" id="{300B934E-A215-58A5-BCFF-5237BCAF3EC0}"/>
              </a:ext>
            </a:extLst>
          </p:cNvPr>
          <p:cNvSpPr>
            <a:spLocks noGrp="1"/>
          </p:cNvSpPr>
          <p:nvPr>
            <p:ph idx="1"/>
          </p:nvPr>
        </p:nvSpPr>
        <p:spPr>
          <a:xfrm>
            <a:off x="838200" y="1825625"/>
            <a:ext cx="5097651" cy="4351338"/>
          </a:xfrm>
        </p:spPr>
        <p:txBody>
          <a:bodyPr/>
          <a:lstStyle/>
          <a:p>
            <a:r>
              <a:rPr lang="en-US" dirty="0"/>
              <a:t>When N-Doped Silicon crosses Polysilicon an NMOS Transistor is created</a:t>
            </a:r>
          </a:p>
          <a:p>
            <a:r>
              <a:rPr lang="en-US" dirty="0"/>
              <a:t>When P-Doped Silicon crosses Polysilicon an NMOS Transistor is created</a:t>
            </a:r>
          </a:p>
          <a:p>
            <a:r>
              <a:rPr lang="en-US" dirty="0"/>
              <a:t>The voltage on the Polysilicon controls the conductivity of the transistors</a:t>
            </a:r>
          </a:p>
          <a:p>
            <a:endParaRPr lang="en-US" dirty="0"/>
          </a:p>
        </p:txBody>
      </p:sp>
      <p:pic>
        <p:nvPicPr>
          <p:cNvPr id="7" name="Picture 6" descr="A screen shot of a NOT gate implemented in the VLSI design layout tool associated with this course. https://www.ca4e.com/tools/mistic/">
            <a:extLst>
              <a:ext uri="{FF2B5EF4-FFF2-40B4-BE49-F238E27FC236}">
                <a16:creationId xmlns:a16="http://schemas.microsoft.com/office/drawing/2014/main" id="{D68213E9-D026-9226-8B37-D7D751126FC1}"/>
              </a:ext>
            </a:extLst>
          </p:cNvPr>
          <p:cNvPicPr>
            <a:picLocks noChangeAspect="1"/>
          </p:cNvPicPr>
          <p:nvPr/>
        </p:nvPicPr>
        <p:blipFill>
          <a:blip r:embed="rId4"/>
          <a:srcRect t="8934" b="83557"/>
          <a:stretch/>
        </p:blipFill>
        <p:spPr>
          <a:xfrm>
            <a:off x="6096000" y="385588"/>
            <a:ext cx="5428591" cy="475430"/>
          </a:xfrm>
          <a:prstGeom prst="rect">
            <a:avLst/>
          </a:prstGeom>
        </p:spPr>
      </p:pic>
    </p:spTree>
    <p:extLst>
      <p:ext uri="{BB962C8B-B14F-4D97-AF65-F5344CB8AC3E}">
        <p14:creationId xmlns:p14="http://schemas.microsoft.com/office/powerpoint/2010/main" val="177272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6109-A212-8073-9867-F8173EC747CB}"/>
              </a:ext>
            </a:extLst>
          </p:cNvPr>
          <p:cNvSpPr>
            <a:spLocks noGrp="1"/>
          </p:cNvSpPr>
          <p:nvPr>
            <p:ph type="title"/>
          </p:nvPr>
        </p:nvSpPr>
        <p:spPr>
          <a:xfrm>
            <a:off x="838200" y="365125"/>
            <a:ext cx="4880675" cy="1325563"/>
          </a:xfrm>
        </p:spPr>
        <p:txBody>
          <a:bodyPr/>
          <a:lstStyle/>
          <a:p>
            <a:r>
              <a:rPr lang="en-US" dirty="0"/>
              <a:t>About Layout</a:t>
            </a:r>
          </a:p>
        </p:txBody>
      </p:sp>
      <p:sp>
        <p:nvSpPr>
          <p:cNvPr id="3" name="Content Placeholder 2">
            <a:extLst>
              <a:ext uri="{FF2B5EF4-FFF2-40B4-BE49-F238E27FC236}">
                <a16:creationId xmlns:a16="http://schemas.microsoft.com/office/drawing/2014/main" id="{18876373-989A-ED00-BCD3-44A2550BD0E4}"/>
              </a:ext>
            </a:extLst>
          </p:cNvPr>
          <p:cNvSpPr>
            <a:spLocks noGrp="1"/>
          </p:cNvSpPr>
          <p:nvPr>
            <p:ph idx="1"/>
          </p:nvPr>
        </p:nvSpPr>
        <p:spPr>
          <a:xfrm>
            <a:off x="838200" y="1825625"/>
            <a:ext cx="5826071" cy="4351338"/>
          </a:xfrm>
        </p:spPr>
        <p:txBody>
          <a:bodyPr>
            <a:normAutofit lnSpcReduction="10000"/>
          </a:bodyPr>
          <a:lstStyle/>
          <a:p>
            <a:r>
              <a:rPr lang="en-US" dirty="0"/>
              <a:t>Mistic is greatly simplified</a:t>
            </a:r>
          </a:p>
          <a:p>
            <a:r>
              <a:rPr lang="en-US" dirty="0"/>
              <a:t>Mistic circuit emulation is very simple</a:t>
            </a:r>
          </a:p>
          <a:p>
            <a:r>
              <a:rPr lang="en-US" dirty="0"/>
              <a:t>AI: Explain the differences between VLSI layout as might be used in the Magic circuit design tool and the actual construction of chips on silicon wafers</a:t>
            </a:r>
          </a:p>
          <a:p>
            <a:r>
              <a:rPr lang="en-US" dirty="0"/>
              <a:t>For example – You can't overlap N+ and P+ due to manufacturing limitations</a:t>
            </a:r>
          </a:p>
        </p:txBody>
      </p:sp>
      <p:pic>
        <p:nvPicPr>
          <p:cNvPr id="7" name="Picture 6" descr="A picture with the left diagram showing P+ Silicon connecting directly to N+ Silicon with a Via which is not allowed.  One the right the N+ and P+ are not touching be a short metal segment and two Vias are used to move current from the P+ to the N+.">
            <a:extLst>
              <a:ext uri="{FF2B5EF4-FFF2-40B4-BE49-F238E27FC236}">
                <a16:creationId xmlns:a16="http://schemas.microsoft.com/office/drawing/2014/main" id="{850B8CE3-DF57-CB77-652A-8A9532EC2D5F}"/>
              </a:ext>
            </a:extLst>
          </p:cNvPr>
          <p:cNvPicPr>
            <a:picLocks noChangeAspect="1"/>
          </p:cNvPicPr>
          <p:nvPr/>
        </p:nvPicPr>
        <p:blipFill>
          <a:blip r:embed="rId3"/>
          <a:stretch>
            <a:fillRect/>
          </a:stretch>
        </p:blipFill>
        <p:spPr>
          <a:xfrm>
            <a:off x="7928021" y="1460945"/>
            <a:ext cx="3255298" cy="2540349"/>
          </a:xfrm>
          <a:prstGeom prst="rect">
            <a:avLst/>
          </a:prstGeom>
        </p:spPr>
      </p:pic>
      <p:sp>
        <p:nvSpPr>
          <p:cNvPr id="8" name="TextBox 7">
            <a:extLst>
              <a:ext uri="{FF2B5EF4-FFF2-40B4-BE49-F238E27FC236}">
                <a16:creationId xmlns:a16="http://schemas.microsoft.com/office/drawing/2014/main" id="{86B28EEA-4479-F931-E6A6-826221127267}"/>
              </a:ext>
            </a:extLst>
          </p:cNvPr>
          <p:cNvSpPr txBox="1"/>
          <p:nvPr/>
        </p:nvSpPr>
        <p:spPr>
          <a:xfrm>
            <a:off x="7928021" y="4602996"/>
            <a:ext cx="3303661" cy="461665"/>
          </a:xfrm>
          <a:prstGeom prst="rect">
            <a:avLst/>
          </a:prstGeom>
          <a:noFill/>
        </p:spPr>
        <p:txBody>
          <a:bodyPr wrap="none" rtlCol="0">
            <a:spAutoFit/>
          </a:bodyPr>
          <a:lstStyle/>
          <a:p>
            <a:r>
              <a:rPr lang="en-US" sz="2400" dirty="0"/>
              <a:t>Cannot be manufactured</a:t>
            </a:r>
          </a:p>
        </p:txBody>
      </p:sp>
      <p:cxnSp>
        <p:nvCxnSpPr>
          <p:cNvPr id="10" name="Straight Arrow Connector 9">
            <a:extLst>
              <a:ext uri="{FF2B5EF4-FFF2-40B4-BE49-F238E27FC236}">
                <a16:creationId xmlns:a16="http://schemas.microsoft.com/office/drawing/2014/main" id="{87B9E6B4-06D0-6186-BE90-80F5865224F9}"/>
              </a:ext>
            </a:extLst>
          </p:cNvPr>
          <p:cNvCxnSpPr>
            <a:cxnSpLocks/>
          </p:cNvCxnSpPr>
          <p:nvPr/>
        </p:nvCxnSpPr>
        <p:spPr>
          <a:xfrm flipV="1">
            <a:off x="8415580" y="3945685"/>
            <a:ext cx="0" cy="65731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64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AI-generated content may be incorrect.">
            <a:extLst>
              <a:ext uri="{FF2B5EF4-FFF2-40B4-BE49-F238E27FC236}">
                <a16:creationId xmlns:a16="http://schemas.microsoft.com/office/drawing/2014/main" id="{A8A4BC7B-0CDC-634A-847E-A40B25702057}"/>
              </a:ext>
            </a:extLst>
          </p:cNvPr>
          <p:cNvPicPr>
            <a:picLocks noChangeAspect="1"/>
          </p:cNvPicPr>
          <p:nvPr/>
        </p:nvPicPr>
        <p:blipFill>
          <a:blip r:embed="rId3"/>
          <a:stretch>
            <a:fillRect/>
          </a:stretch>
        </p:blipFill>
        <p:spPr>
          <a:xfrm>
            <a:off x="6308981" y="1690687"/>
            <a:ext cx="5376814" cy="3443679"/>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5290FE4A-6848-8987-2EAC-38235141850D}"/>
              </a:ext>
            </a:extLst>
          </p:cNvPr>
          <p:cNvPicPr>
            <a:picLocks noChangeAspect="1"/>
          </p:cNvPicPr>
          <p:nvPr/>
        </p:nvPicPr>
        <p:blipFill>
          <a:blip r:embed="rId4"/>
          <a:stretch>
            <a:fillRect/>
          </a:stretch>
        </p:blipFill>
        <p:spPr>
          <a:xfrm>
            <a:off x="506205" y="1690687"/>
            <a:ext cx="5376816" cy="3450655"/>
          </a:xfrm>
          <a:prstGeom prst="rect">
            <a:avLst/>
          </a:prstGeom>
        </p:spPr>
      </p:pic>
      <p:sp>
        <p:nvSpPr>
          <p:cNvPr id="9" name="Right Arrow 8">
            <a:extLst>
              <a:ext uri="{FF2B5EF4-FFF2-40B4-BE49-F238E27FC236}">
                <a16:creationId xmlns:a16="http://schemas.microsoft.com/office/drawing/2014/main" id="{592336C2-536B-B132-3E4C-87E59FF61B4F}"/>
              </a:ext>
            </a:extLst>
          </p:cNvPr>
          <p:cNvSpPr/>
          <p:nvPr/>
        </p:nvSpPr>
        <p:spPr>
          <a:xfrm rot="12719560">
            <a:off x="1894344" y="2623162"/>
            <a:ext cx="553791" cy="296214"/>
          </a:xfrm>
          <a:prstGeom prst="right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398CAF13-73C6-E2D6-CED4-E7827273B725}"/>
              </a:ext>
            </a:extLst>
          </p:cNvPr>
          <p:cNvSpPr/>
          <p:nvPr/>
        </p:nvSpPr>
        <p:spPr>
          <a:xfrm rot="12655827">
            <a:off x="7766969" y="2140662"/>
            <a:ext cx="553791" cy="296214"/>
          </a:xfrm>
          <a:prstGeom prst="right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1CE76CBA-521D-2D18-8455-DB813B773A22}"/>
              </a:ext>
            </a:extLst>
          </p:cNvPr>
          <p:cNvSpPr>
            <a:spLocks noGrp="1"/>
          </p:cNvSpPr>
          <p:nvPr>
            <p:ph type="title"/>
          </p:nvPr>
        </p:nvSpPr>
        <p:spPr/>
        <p:txBody>
          <a:bodyPr/>
          <a:lstStyle/>
          <a:p>
            <a:r>
              <a:rPr lang="en-US" dirty="0"/>
              <a:t>Looking at the Layers</a:t>
            </a:r>
          </a:p>
        </p:txBody>
      </p:sp>
      <p:pic>
        <p:nvPicPr>
          <p:cNvPr id="2" name="Picture 1" descr="A screen shot of a NOT gate implemented in the VLSI design layout tool associated with this course. https://www.ca4e.com/tools/mistic/">
            <a:extLst>
              <a:ext uri="{FF2B5EF4-FFF2-40B4-BE49-F238E27FC236}">
                <a16:creationId xmlns:a16="http://schemas.microsoft.com/office/drawing/2014/main" id="{239DC47A-19F8-8DD3-1338-46FC0B58B3C1}"/>
              </a:ext>
            </a:extLst>
          </p:cNvPr>
          <p:cNvPicPr>
            <a:picLocks noChangeAspect="1"/>
          </p:cNvPicPr>
          <p:nvPr/>
        </p:nvPicPr>
        <p:blipFill>
          <a:blip r:embed="rId5"/>
          <a:srcRect t="8934" b="83557"/>
          <a:stretch/>
        </p:blipFill>
        <p:spPr>
          <a:xfrm>
            <a:off x="3449341" y="5256915"/>
            <a:ext cx="4867360" cy="426278"/>
          </a:xfrm>
          <a:prstGeom prst="rect">
            <a:avLst/>
          </a:prstGeom>
        </p:spPr>
      </p:pic>
    </p:spTree>
    <p:extLst>
      <p:ext uri="{BB962C8B-B14F-4D97-AF65-F5344CB8AC3E}">
        <p14:creationId xmlns:p14="http://schemas.microsoft.com/office/powerpoint/2010/main" val="35882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EFEF6-ADD6-F914-68AC-D708CC4E6CED}"/>
            </a:ext>
          </a:extLst>
        </p:cNvPr>
        <p:cNvGrpSpPr/>
        <p:nvPr/>
      </p:nvGrpSpPr>
      <p:grpSpPr>
        <a:xfrm>
          <a:off x="0" y="0"/>
          <a:ext cx="0" cy="0"/>
          <a:chOff x="0" y="0"/>
          <a:chExt cx="0" cy="0"/>
        </a:xfrm>
      </p:grpSpPr>
      <p:pic>
        <p:nvPicPr>
          <p:cNvPr id="3" name="Picture 2" descr="A screenshot of a crossword puzzle&#10;&#10;AI-generated content may be incorrect.">
            <a:extLst>
              <a:ext uri="{FF2B5EF4-FFF2-40B4-BE49-F238E27FC236}">
                <a16:creationId xmlns:a16="http://schemas.microsoft.com/office/drawing/2014/main" id="{37BF5B68-6956-ED5A-F5FF-1793FCAEA6FE}"/>
              </a:ext>
            </a:extLst>
          </p:cNvPr>
          <p:cNvPicPr>
            <a:picLocks noChangeAspect="1"/>
          </p:cNvPicPr>
          <p:nvPr/>
        </p:nvPicPr>
        <p:blipFill>
          <a:blip r:embed="rId2"/>
          <a:stretch>
            <a:fillRect/>
          </a:stretch>
        </p:blipFill>
        <p:spPr>
          <a:xfrm>
            <a:off x="8653610" y="2047289"/>
            <a:ext cx="3174464" cy="3833111"/>
          </a:xfrm>
          <a:prstGeom prst="rect">
            <a:avLst/>
          </a:prstGeom>
        </p:spPr>
      </p:pic>
      <p:pic>
        <p:nvPicPr>
          <p:cNvPr id="5" name="Picture 4" descr="A screenshot of a crossword puzzle&#10;&#10;AI-generated content may be incorrect.">
            <a:extLst>
              <a:ext uri="{FF2B5EF4-FFF2-40B4-BE49-F238E27FC236}">
                <a16:creationId xmlns:a16="http://schemas.microsoft.com/office/drawing/2014/main" id="{A4424471-7773-B53B-1937-AD6C92C19EF3}"/>
              </a:ext>
            </a:extLst>
          </p:cNvPr>
          <p:cNvPicPr>
            <a:picLocks noChangeAspect="1"/>
          </p:cNvPicPr>
          <p:nvPr/>
        </p:nvPicPr>
        <p:blipFill>
          <a:blip r:embed="rId3"/>
          <a:stretch>
            <a:fillRect/>
          </a:stretch>
        </p:blipFill>
        <p:spPr>
          <a:xfrm>
            <a:off x="4642699" y="1951692"/>
            <a:ext cx="3359564" cy="4152642"/>
          </a:xfrm>
          <a:prstGeom prst="rect">
            <a:avLst/>
          </a:prstGeom>
        </p:spPr>
      </p:pic>
      <p:sp>
        <p:nvSpPr>
          <p:cNvPr id="10" name="Title 9">
            <a:extLst>
              <a:ext uri="{FF2B5EF4-FFF2-40B4-BE49-F238E27FC236}">
                <a16:creationId xmlns:a16="http://schemas.microsoft.com/office/drawing/2014/main" id="{EE8B5C53-CA7F-C92F-DDC8-E623A92A5E91}"/>
              </a:ext>
            </a:extLst>
          </p:cNvPr>
          <p:cNvSpPr>
            <a:spLocks noGrp="1"/>
          </p:cNvSpPr>
          <p:nvPr>
            <p:ph type="title"/>
          </p:nvPr>
        </p:nvSpPr>
        <p:spPr>
          <a:xfrm>
            <a:off x="838200" y="365125"/>
            <a:ext cx="8228308" cy="1325563"/>
          </a:xfrm>
        </p:spPr>
        <p:txBody>
          <a:bodyPr/>
          <a:lstStyle/>
          <a:p>
            <a:r>
              <a:rPr lang="en-US" dirty="0"/>
              <a:t>VLSI CMOS Not</a:t>
            </a:r>
          </a:p>
        </p:txBody>
      </p:sp>
      <p:pic>
        <p:nvPicPr>
          <p:cNvPr id="18" name="Picture 8" descr="NOT gate symbol with one input (A) and one output (Q)">
            <a:extLst>
              <a:ext uri="{FF2B5EF4-FFF2-40B4-BE49-F238E27FC236}">
                <a16:creationId xmlns:a16="http://schemas.microsoft.com/office/drawing/2014/main" id="{51551096-EDA5-112A-5D59-A73F4A1E139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6410" y="550618"/>
            <a:ext cx="2290982" cy="95457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F84C2C7-0F94-DF81-D452-A780B36E7BAE}"/>
              </a:ext>
            </a:extLst>
          </p:cNvPr>
          <p:cNvSpPr txBox="1"/>
          <p:nvPr/>
        </p:nvSpPr>
        <p:spPr>
          <a:xfrm>
            <a:off x="8185604" y="3213590"/>
            <a:ext cx="854721" cy="369332"/>
          </a:xfrm>
          <a:prstGeom prst="rect">
            <a:avLst/>
          </a:prstGeom>
          <a:noFill/>
        </p:spPr>
        <p:txBody>
          <a:bodyPr wrap="none" rtlCol="0">
            <a:spAutoFit/>
          </a:bodyPr>
          <a:lstStyle/>
          <a:p>
            <a:r>
              <a:rPr lang="en-US" dirty="0"/>
              <a:t>Input 1</a:t>
            </a:r>
          </a:p>
        </p:txBody>
      </p:sp>
      <p:sp>
        <p:nvSpPr>
          <p:cNvPr id="9" name="TextBox 8">
            <a:extLst>
              <a:ext uri="{FF2B5EF4-FFF2-40B4-BE49-F238E27FC236}">
                <a16:creationId xmlns:a16="http://schemas.microsoft.com/office/drawing/2014/main" id="{10155D57-207B-1CD0-339F-07966CB77A00}"/>
              </a:ext>
            </a:extLst>
          </p:cNvPr>
          <p:cNvSpPr txBox="1"/>
          <p:nvPr/>
        </p:nvSpPr>
        <p:spPr>
          <a:xfrm>
            <a:off x="4180097" y="3271316"/>
            <a:ext cx="854721" cy="369332"/>
          </a:xfrm>
          <a:prstGeom prst="rect">
            <a:avLst/>
          </a:prstGeom>
          <a:noFill/>
        </p:spPr>
        <p:txBody>
          <a:bodyPr wrap="none" rtlCol="0">
            <a:spAutoFit/>
          </a:bodyPr>
          <a:lstStyle/>
          <a:p>
            <a:r>
              <a:rPr lang="en-US" dirty="0"/>
              <a:t>Input 0</a:t>
            </a:r>
          </a:p>
        </p:txBody>
      </p:sp>
      <p:grpSp>
        <p:nvGrpSpPr>
          <p:cNvPr id="2" name="Group 1" descr="A CMOS Not gate - it has a PMOS transistor at the top connected between VDD and the OUT line.  It has an NMOS transistor at the bottom conneced between the common OUT line and the ground.  The Input (A) is connect to the gate input of both transistors.&#13;&#10;">
            <a:extLst>
              <a:ext uri="{FF2B5EF4-FFF2-40B4-BE49-F238E27FC236}">
                <a16:creationId xmlns:a16="http://schemas.microsoft.com/office/drawing/2014/main" id="{5210EDC0-CD47-318E-CC50-95EFC83B651C}"/>
              </a:ext>
            </a:extLst>
          </p:cNvPr>
          <p:cNvGrpSpPr/>
          <p:nvPr/>
        </p:nvGrpSpPr>
        <p:grpSpPr>
          <a:xfrm>
            <a:off x="1182058" y="2382777"/>
            <a:ext cx="1937579" cy="2515742"/>
            <a:chOff x="4917990" y="2459041"/>
            <a:chExt cx="1937579" cy="2515742"/>
          </a:xfrm>
        </p:grpSpPr>
        <p:grpSp>
          <p:nvGrpSpPr>
            <p:cNvPr id="4" name="Group 3">
              <a:extLst>
                <a:ext uri="{FF2B5EF4-FFF2-40B4-BE49-F238E27FC236}">
                  <a16:creationId xmlns:a16="http://schemas.microsoft.com/office/drawing/2014/main" id="{2C543688-9E3C-8535-98A4-C0779E1781C1}"/>
                </a:ext>
              </a:extLst>
            </p:cNvPr>
            <p:cNvGrpSpPr/>
            <p:nvPr/>
          </p:nvGrpSpPr>
          <p:grpSpPr>
            <a:xfrm>
              <a:off x="5607432" y="3140516"/>
              <a:ext cx="370967" cy="261620"/>
              <a:chOff x="3408218" y="2196942"/>
              <a:chExt cx="4311227" cy="3040439"/>
            </a:xfrm>
          </p:grpSpPr>
          <p:cxnSp>
            <p:nvCxnSpPr>
              <p:cNvPr id="33" name="Straight Connector 32">
                <a:extLst>
                  <a:ext uri="{FF2B5EF4-FFF2-40B4-BE49-F238E27FC236}">
                    <a16:creationId xmlns:a16="http://schemas.microsoft.com/office/drawing/2014/main" id="{034E599E-5C8E-194A-7D46-66A4B2C5F6D4}"/>
                  </a:ext>
                </a:extLst>
              </p:cNvPr>
              <p:cNvCxnSpPr>
                <a:cxnSpLocks/>
              </p:cNvCxnSpPr>
              <p:nvPr/>
            </p:nvCxnSpPr>
            <p:spPr>
              <a:xfrm flipH="1">
                <a:off x="5925803" y="2196950"/>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0908E6-8053-8006-493B-E9444F343B75}"/>
                  </a:ext>
                </a:extLst>
              </p:cNvPr>
              <p:cNvCxnSpPr>
                <a:cxnSpLocks/>
              </p:cNvCxnSpPr>
              <p:nvPr/>
            </p:nvCxnSpPr>
            <p:spPr>
              <a:xfrm flipV="1">
                <a:off x="5925803" y="2196942"/>
                <a:ext cx="0" cy="3040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77F4F3C-EE6E-716D-7DC8-C1D77E16919E}"/>
                  </a:ext>
                </a:extLst>
              </p:cNvPr>
              <p:cNvCxnSpPr>
                <a:cxnSpLocks/>
              </p:cNvCxnSpPr>
              <p:nvPr/>
            </p:nvCxnSpPr>
            <p:spPr>
              <a:xfrm>
                <a:off x="5390677" y="2449992"/>
                <a:ext cx="0" cy="2589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BAF636-8624-AEA6-3E5E-43081A3F0561}"/>
                  </a:ext>
                </a:extLst>
              </p:cNvPr>
              <p:cNvCxnSpPr>
                <a:cxnSpLocks/>
              </p:cNvCxnSpPr>
              <p:nvPr/>
            </p:nvCxnSpPr>
            <p:spPr>
              <a:xfrm>
                <a:off x="3408218" y="3717171"/>
                <a:ext cx="1982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EF833B1B-CA91-A459-BFD3-D088F75264CF}"/>
                  </a:ext>
                </a:extLst>
              </p:cNvPr>
              <p:cNvSpPr/>
              <p:nvPr/>
            </p:nvSpPr>
            <p:spPr>
              <a:xfrm>
                <a:off x="4767388" y="3425040"/>
                <a:ext cx="622114" cy="576944"/>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B5EAB588-1A7A-F3FB-CBBB-5A3162F0BE28}"/>
                  </a:ext>
                </a:extLst>
              </p:cNvPr>
              <p:cNvCxnSpPr>
                <a:cxnSpLocks/>
              </p:cNvCxnSpPr>
              <p:nvPr/>
            </p:nvCxnSpPr>
            <p:spPr>
              <a:xfrm flipH="1">
                <a:off x="5925803" y="5237381"/>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1DC6E505-5568-36F4-4E04-9F459C24D203}"/>
                </a:ext>
              </a:extLst>
            </p:cNvPr>
            <p:cNvGrpSpPr/>
            <p:nvPr/>
          </p:nvGrpSpPr>
          <p:grpSpPr>
            <a:xfrm>
              <a:off x="5606765" y="4045220"/>
              <a:ext cx="370967" cy="261620"/>
              <a:chOff x="10753571" y="4787961"/>
              <a:chExt cx="370967" cy="261620"/>
            </a:xfrm>
          </p:grpSpPr>
          <p:cxnSp>
            <p:nvCxnSpPr>
              <p:cNvPr id="28" name="Straight Connector 27">
                <a:extLst>
                  <a:ext uri="{FF2B5EF4-FFF2-40B4-BE49-F238E27FC236}">
                    <a16:creationId xmlns:a16="http://schemas.microsoft.com/office/drawing/2014/main" id="{0B5DCF93-FB00-4FAD-4ACE-B7E9AD937B21}"/>
                  </a:ext>
                </a:extLst>
              </p:cNvPr>
              <p:cNvCxnSpPr>
                <a:cxnSpLocks/>
              </p:cNvCxnSpPr>
              <p:nvPr/>
            </p:nvCxnSpPr>
            <p:spPr>
              <a:xfrm flipH="1">
                <a:off x="10970201" y="4787962"/>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12E87A5-B40B-3697-D5E9-ACC1C0F4A3DF}"/>
                  </a:ext>
                </a:extLst>
              </p:cNvPr>
              <p:cNvCxnSpPr>
                <a:cxnSpLocks/>
              </p:cNvCxnSpPr>
              <p:nvPr/>
            </p:nvCxnSpPr>
            <p:spPr>
              <a:xfrm flipV="1">
                <a:off x="10970201" y="4787961"/>
                <a:ext cx="0" cy="261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3CD220E-B944-4E03-8883-79678448E9AC}"/>
                  </a:ext>
                </a:extLst>
              </p:cNvPr>
              <p:cNvCxnSpPr>
                <a:cxnSpLocks/>
              </p:cNvCxnSpPr>
              <p:nvPr/>
            </p:nvCxnSpPr>
            <p:spPr>
              <a:xfrm>
                <a:off x="10924155" y="4809735"/>
                <a:ext cx="0" cy="222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B65E7E-8C3D-7368-313A-3DD25DE18D77}"/>
                  </a:ext>
                </a:extLst>
              </p:cNvPr>
              <p:cNvCxnSpPr>
                <a:cxnSpLocks/>
              </p:cNvCxnSpPr>
              <p:nvPr/>
            </p:nvCxnSpPr>
            <p:spPr>
              <a:xfrm>
                <a:off x="10753571" y="4918772"/>
                <a:ext cx="1705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60714BF-79DB-C093-92E6-DA3E68E71994}"/>
                  </a:ext>
                </a:extLst>
              </p:cNvPr>
              <p:cNvCxnSpPr>
                <a:cxnSpLocks/>
              </p:cNvCxnSpPr>
              <p:nvPr/>
            </p:nvCxnSpPr>
            <p:spPr>
              <a:xfrm flipH="1">
                <a:off x="10970201" y="5049581"/>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A6746711-8847-3E13-C650-334EBCABB466}"/>
                </a:ext>
              </a:extLst>
            </p:cNvPr>
            <p:cNvCxnSpPr>
              <a:cxnSpLocks/>
            </p:cNvCxnSpPr>
            <p:nvPr/>
          </p:nvCxnSpPr>
          <p:spPr>
            <a:xfrm>
              <a:off x="5985469" y="3745869"/>
              <a:ext cx="307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42C6C7-9856-5F3D-9593-FFD275624CF5}"/>
                </a:ext>
              </a:extLst>
            </p:cNvPr>
            <p:cNvCxnSpPr>
              <a:cxnSpLocks/>
            </p:cNvCxnSpPr>
            <p:nvPr/>
          </p:nvCxnSpPr>
          <p:spPr>
            <a:xfrm>
              <a:off x="5978399" y="3402136"/>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E30D66-AD94-3E1F-B95F-16D6FC52053B}"/>
                </a:ext>
              </a:extLst>
            </p:cNvPr>
            <p:cNvCxnSpPr>
              <a:cxnSpLocks/>
            </p:cNvCxnSpPr>
            <p:nvPr/>
          </p:nvCxnSpPr>
          <p:spPr>
            <a:xfrm>
              <a:off x="5977552" y="3616469"/>
              <a:ext cx="180" cy="4336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C7260D-5003-6C07-B792-97D18F7AF1D3}"/>
                </a:ext>
              </a:extLst>
            </p:cNvPr>
            <p:cNvCxnSpPr>
              <a:cxnSpLocks/>
            </p:cNvCxnSpPr>
            <p:nvPr/>
          </p:nvCxnSpPr>
          <p:spPr>
            <a:xfrm>
              <a:off x="5977552" y="4306840"/>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1074FA-D3AB-A222-463F-2A8F0F46D60A}"/>
                </a:ext>
              </a:extLst>
            </p:cNvPr>
            <p:cNvCxnSpPr>
              <a:cxnSpLocks/>
            </p:cNvCxnSpPr>
            <p:nvPr/>
          </p:nvCxnSpPr>
          <p:spPr>
            <a:xfrm>
              <a:off x="5988297" y="2788618"/>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8ADB0FC-F327-78C3-EFF5-8E652900AD81}"/>
                </a:ext>
              </a:extLst>
            </p:cNvPr>
            <p:cNvSpPr txBox="1"/>
            <p:nvPr/>
          </p:nvSpPr>
          <p:spPr>
            <a:xfrm>
              <a:off x="4917990" y="3616469"/>
              <a:ext cx="288862" cy="307777"/>
            </a:xfrm>
            <a:prstGeom prst="rect">
              <a:avLst/>
            </a:prstGeom>
            <a:noFill/>
          </p:spPr>
          <p:txBody>
            <a:bodyPr wrap="square" rtlCol="0">
              <a:spAutoFit/>
            </a:bodyPr>
            <a:lstStyle/>
            <a:p>
              <a:r>
                <a:rPr lang="en-US" sz="1400" dirty="0"/>
                <a:t>A</a:t>
              </a:r>
            </a:p>
          </p:txBody>
        </p:sp>
        <p:sp>
          <p:nvSpPr>
            <p:cNvPr id="23" name="TextBox 22">
              <a:extLst>
                <a:ext uri="{FF2B5EF4-FFF2-40B4-BE49-F238E27FC236}">
                  <a16:creationId xmlns:a16="http://schemas.microsoft.com/office/drawing/2014/main" id="{BE06D35F-C275-6ACC-E92F-9BD0D009EBE8}"/>
                </a:ext>
              </a:extLst>
            </p:cNvPr>
            <p:cNvSpPr txBox="1"/>
            <p:nvPr/>
          </p:nvSpPr>
          <p:spPr>
            <a:xfrm>
              <a:off x="5760882" y="2459041"/>
              <a:ext cx="508473" cy="307777"/>
            </a:xfrm>
            <a:prstGeom prst="rect">
              <a:avLst/>
            </a:prstGeom>
            <a:noFill/>
          </p:spPr>
          <p:txBody>
            <a:bodyPr wrap="none" rtlCol="0">
              <a:spAutoFit/>
            </a:bodyPr>
            <a:lstStyle/>
            <a:p>
              <a:r>
                <a:rPr lang="en-US" sz="1400" dirty="0"/>
                <a:t>VDD</a:t>
              </a:r>
            </a:p>
          </p:txBody>
        </p:sp>
        <p:sp>
          <p:nvSpPr>
            <p:cNvPr id="24" name="TextBox 23">
              <a:extLst>
                <a:ext uri="{FF2B5EF4-FFF2-40B4-BE49-F238E27FC236}">
                  <a16:creationId xmlns:a16="http://schemas.microsoft.com/office/drawing/2014/main" id="{A7816E16-4302-D449-202A-FE1FC3403E11}"/>
                </a:ext>
              </a:extLst>
            </p:cNvPr>
            <p:cNvSpPr txBox="1"/>
            <p:nvPr/>
          </p:nvSpPr>
          <p:spPr>
            <a:xfrm>
              <a:off x="5737161" y="4667006"/>
              <a:ext cx="524503" cy="307777"/>
            </a:xfrm>
            <a:prstGeom prst="rect">
              <a:avLst/>
            </a:prstGeom>
            <a:noFill/>
          </p:spPr>
          <p:txBody>
            <a:bodyPr wrap="none" rtlCol="0">
              <a:spAutoFit/>
            </a:bodyPr>
            <a:lstStyle/>
            <a:p>
              <a:r>
                <a:rPr lang="en-US" sz="1400" dirty="0"/>
                <a:t>GND</a:t>
              </a:r>
            </a:p>
          </p:txBody>
        </p:sp>
        <p:sp>
          <p:nvSpPr>
            <p:cNvPr id="25" name="TextBox 24">
              <a:extLst>
                <a:ext uri="{FF2B5EF4-FFF2-40B4-BE49-F238E27FC236}">
                  <a16:creationId xmlns:a16="http://schemas.microsoft.com/office/drawing/2014/main" id="{ACEEDE7E-FB8A-5864-154F-36855FC02937}"/>
                </a:ext>
              </a:extLst>
            </p:cNvPr>
            <p:cNvSpPr txBox="1"/>
            <p:nvPr/>
          </p:nvSpPr>
          <p:spPr>
            <a:xfrm>
              <a:off x="6348699" y="3591980"/>
              <a:ext cx="506870" cy="307777"/>
            </a:xfrm>
            <a:prstGeom prst="rect">
              <a:avLst/>
            </a:prstGeom>
            <a:noFill/>
          </p:spPr>
          <p:txBody>
            <a:bodyPr wrap="none" rtlCol="0">
              <a:spAutoFit/>
            </a:bodyPr>
            <a:lstStyle/>
            <a:p>
              <a:r>
                <a:rPr lang="en-US" sz="1400" dirty="0"/>
                <a:t>OUT</a:t>
              </a:r>
            </a:p>
          </p:txBody>
        </p:sp>
        <p:cxnSp>
          <p:nvCxnSpPr>
            <p:cNvPr id="26" name="Straight Connector 25">
              <a:extLst>
                <a:ext uri="{FF2B5EF4-FFF2-40B4-BE49-F238E27FC236}">
                  <a16:creationId xmlns:a16="http://schemas.microsoft.com/office/drawing/2014/main" id="{2D04A214-1725-7B76-8661-6BE4D884AC64}"/>
                </a:ext>
              </a:extLst>
            </p:cNvPr>
            <p:cNvCxnSpPr>
              <a:cxnSpLocks/>
            </p:cNvCxnSpPr>
            <p:nvPr/>
          </p:nvCxnSpPr>
          <p:spPr>
            <a:xfrm>
              <a:off x="5606765" y="3271327"/>
              <a:ext cx="0" cy="904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740F98-D6D7-2E76-AEDF-A372EFF6C90F}"/>
                </a:ext>
              </a:extLst>
            </p:cNvPr>
            <p:cNvCxnSpPr>
              <a:cxnSpLocks/>
            </p:cNvCxnSpPr>
            <p:nvPr/>
          </p:nvCxnSpPr>
          <p:spPr>
            <a:xfrm>
              <a:off x="5234044" y="3745869"/>
              <a:ext cx="3727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975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2BC3D-23B4-041F-6854-CF6758604B0B}"/>
            </a:ext>
          </a:extLst>
        </p:cNvPr>
        <p:cNvGrpSpPr/>
        <p:nvPr/>
      </p:nvGrpSpPr>
      <p:grpSpPr>
        <a:xfrm>
          <a:off x="0" y="0"/>
          <a:ext cx="0" cy="0"/>
          <a:chOff x="0" y="0"/>
          <a:chExt cx="0" cy="0"/>
        </a:xfrm>
      </p:grpSpPr>
      <p:pic>
        <p:nvPicPr>
          <p:cNvPr id="13" name="Picture 12" descr="A screenshot of a computer game&#10;&#10;AI-generated content may be incorrect.">
            <a:extLst>
              <a:ext uri="{FF2B5EF4-FFF2-40B4-BE49-F238E27FC236}">
                <a16:creationId xmlns:a16="http://schemas.microsoft.com/office/drawing/2014/main" id="{55011FF6-86AD-9E1B-3BB8-8B3A58E3B1D5}"/>
              </a:ext>
            </a:extLst>
          </p:cNvPr>
          <p:cNvPicPr>
            <a:picLocks noChangeAspect="1"/>
          </p:cNvPicPr>
          <p:nvPr/>
        </p:nvPicPr>
        <p:blipFill>
          <a:blip r:embed="rId2"/>
          <a:stretch>
            <a:fillRect/>
          </a:stretch>
        </p:blipFill>
        <p:spPr>
          <a:xfrm>
            <a:off x="6044021" y="240445"/>
            <a:ext cx="5709493" cy="6098146"/>
          </a:xfrm>
          <a:prstGeom prst="rect">
            <a:avLst/>
          </a:prstGeom>
        </p:spPr>
      </p:pic>
      <p:graphicFrame>
        <p:nvGraphicFramePr>
          <p:cNvPr id="6" name="Table 5">
            <a:extLst>
              <a:ext uri="{FF2B5EF4-FFF2-40B4-BE49-F238E27FC236}">
                <a16:creationId xmlns:a16="http://schemas.microsoft.com/office/drawing/2014/main" id="{91FFADFE-847D-5F96-83F7-E6E93EC5C433}"/>
              </a:ext>
            </a:extLst>
          </p:cNvPr>
          <p:cNvGraphicFramePr>
            <a:graphicFrameLocks noGrp="1"/>
          </p:cNvGraphicFramePr>
          <p:nvPr>
            <p:extLst>
              <p:ext uri="{D42A27DB-BD31-4B8C-83A1-F6EECF244321}">
                <p14:modId xmlns:p14="http://schemas.microsoft.com/office/powerpoint/2010/main" val="3822321944"/>
              </p:ext>
            </p:extLst>
          </p:nvPr>
        </p:nvGraphicFramePr>
        <p:xfrm>
          <a:off x="1097871" y="3255636"/>
          <a:ext cx="1981866" cy="1960150"/>
        </p:xfrm>
        <a:graphic>
          <a:graphicData uri="http://schemas.openxmlformats.org/drawingml/2006/table">
            <a:tbl>
              <a:tblPr firstRow="1" bandRow="1">
                <a:tableStyleId>{5C22544A-7EE6-4342-B048-85BDC9FD1C3A}</a:tableStyleId>
              </a:tblPr>
              <a:tblGrid>
                <a:gridCol w="660622">
                  <a:extLst>
                    <a:ext uri="{9D8B030D-6E8A-4147-A177-3AD203B41FA5}">
                      <a16:colId xmlns:a16="http://schemas.microsoft.com/office/drawing/2014/main" val="1071248141"/>
                    </a:ext>
                  </a:extLst>
                </a:gridCol>
                <a:gridCol w="660622">
                  <a:extLst>
                    <a:ext uri="{9D8B030D-6E8A-4147-A177-3AD203B41FA5}">
                      <a16:colId xmlns:a16="http://schemas.microsoft.com/office/drawing/2014/main" val="2618565763"/>
                    </a:ext>
                  </a:extLst>
                </a:gridCol>
                <a:gridCol w="660622">
                  <a:extLst>
                    <a:ext uri="{9D8B030D-6E8A-4147-A177-3AD203B41FA5}">
                      <a16:colId xmlns:a16="http://schemas.microsoft.com/office/drawing/2014/main" val="2416198014"/>
                    </a:ext>
                  </a:extLst>
                </a:gridCol>
              </a:tblGrid>
              <a:tr h="392030">
                <a:tc>
                  <a:txBody>
                    <a:bodyPr/>
                    <a:lstStyle/>
                    <a:p>
                      <a:pPr algn="ctr"/>
                      <a:r>
                        <a:rPr lang="en-US" dirty="0"/>
                        <a:t>A</a:t>
                      </a:r>
                    </a:p>
                  </a:txBody>
                  <a:tcPr/>
                </a:tc>
                <a:tc>
                  <a:txBody>
                    <a:bodyPr/>
                    <a:lstStyle/>
                    <a:p>
                      <a:pPr algn="ctr"/>
                      <a:r>
                        <a:rPr lang="en-US" dirty="0"/>
                        <a:t>B</a:t>
                      </a:r>
                    </a:p>
                  </a:txBody>
                  <a:tcPr/>
                </a:tc>
                <a:tc>
                  <a:txBody>
                    <a:bodyPr/>
                    <a:lstStyle/>
                    <a:p>
                      <a:pPr algn="ctr"/>
                      <a:r>
                        <a:rPr lang="en-US" dirty="0"/>
                        <a:t>Q</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22571218"/>
                  </a:ext>
                </a:extLst>
              </a:tr>
            </a:tbl>
          </a:graphicData>
        </a:graphic>
      </p:graphicFrame>
      <p:pic>
        <p:nvPicPr>
          <p:cNvPr id="7" name="Picture 2" descr="NAND gate symbol with two inputs (A and B) and one output (Q).  The NAND symbol looks exactly like the AND symbol except it has a small circle on its output connection indicating that the output is inverted.">
            <a:extLst>
              <a:ext uri="{FF2B5EF4-FFF2-40B4-BE49-F238E27FC236}">
                <a16:creationId xmlns:a16="http://schemas.microsoft.com/office/drawing/2014/main" id="{C7FC88DA-0664-C809-A548-3EB9818B2C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26804" y="2472587"/>
            <a:ext cx="15240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372F7F4D-0684-1463-47C8-DBB3B25DEA22}"/>
              </a:ext>
            </a:extLst>
          </p:cNvPr>
          <p:cNvCxnSpPr/>
          <p:nvPr/>
        </p:nvCxnSpPr>
        <p:spPr>
          <a:xfrm>
            <a:off x="457200" y="5029200"/>
            <a:ext cx="5715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662B992F-5694-15E5-3A3D-DD3D12554C0F}"/>
              </a:ext>
            </a:extLst>
          </p:cNvPr>
          <p:cNvSpPr>
            <a:spLocks noGrp="1"/>
          </p:cNvSpPr>
          <p:nvPr>
            <p:ph type="title"/>
          </p:nvPr>
        </p:nvSpPr>
        <p:spPr/>
        <p:txBody>
          <a:bodyPr/>
          <a:lstStyle/>
          <a:p>
            <a:r>
              <a:rPr lang="en-US" dirty="0"/>
              <a:t>VLSI CMOS</a:t>
            </a:r>
            <a:br>
              <a:rPr lang="en-US" dirty="0"/>
            </a:br>
            <a:r>
              <a:rPr lang="en-US" dirty="0"/>
              <a:t>NAND</a:t>
            </a:r>
          </a:p>
        </p:txBody>
      </p:sp>
      <p:pic>
        <p:nvPicPr>
          <p:cNvPr id="12" name="Picture 11" descr="A screen shot of a NOT gate implemented in the VLSI design layout tool associated with this course. https://www.ca4e.com/tools/mistic/">
            <a:extLst>
              <a:ext uri="{FF2B5EF4-FFF2-40B4-BE49-F238E27FC236}">
                <a16:creationId xmlns:a16="http://schemas.microsoft.com/office/drawing/2014/main" id="{23AF6DBE-AD65-6C6A-C261-809568B71036}"/>
              </a:ext>
            </a:extLst>
          </p:cNvPr>
          <p:cNvPicPr>
            <a:picLocks noChangeAspect="1"/>
          </p:cNvPicPr>
          <p:nvPr/>
        </p:nvPicPr>
        <p:blipFill>
          <a:blip r:embed="rId4"/>
          <a:srcRect t="8934" b="83557"/>
          <a:stretch/>
        </p:blipFill>
        <p:spPr>
          <a:xfrm>
            <a:off x="6190253" y="1058902"/>
            <a:ext cx="5428591" cy="475430"/>
          </a:xfrm>
          <a:prstGeom prst="rect">
            <a:avLst/>
          </a:prstGeom>
        </p:spPr>
      </p:pic>
      <p:grpSp>
        <p:nvGrpSpPr>
          <p:cNvPr id="2" name="Group 1" descr="This is a NAND gate with two PMOS transistors in parallel at the top connecting to the OUT wire.  On the bottom there are two series NMOS transistors connected between the OUT wire and the ground.&#13;&#10;">
            <a:extLst>
              <a:ext uri="{FF2B5EF4-FFF2-40B4-BE49-F238E27FC236}">
                <a16:creationId xmlns:a16="http://schemas.microsoft.com/office/drawing/2014/main" id="{9512664A-AD2B-3B30-B86F-6E4CD6385881}"/>
              </a:ext>
            </a:extLst>
          </p:cNvPr>
          <p:cNvGrpSpPr/>
          <p:nvPr/>
        </p:nvGrpSpPr>
        <p:grpSpPr>
          <a:xfrm>
            <a:off x="3598814" y="2485905"/>
            <a:ext cx="1901714" cy="3193148"/>
            <a:chOff x="3598814" y="2485905"/>
            <a:chExt cx="1901714" cy="3193148"/>
          </a:xfrm>
        </p:grpSpPr>
        <p:grpSp>
          <p:nvGrpSpPr>
            <p:cNvPr id="3" name="Group 2">
              <a:extLst>
                <a:ext uri="{FF2B5EF4-FFF2-40B4-BE49-F238E27FC236}">
                  <a16:creationId xmlns:a16="http://schemas.microsoft.com/office/drawing/2014/main" id="{9B9CEB16-42F9-FA89-114E-0217A4A3862D}"/>
                </a:ext>
              </a:extLst>
            </p:cNvPr>
            <p:cNvGrpSpPr/>
            <p:nvPr/>
          </p:nvGrpSpPr>
          <p:grpSpPr>
            <a:xfrm>
              <a:off x="3836989" y="3168740"/>
              <a:ext cx="370967" cy="261620"/>
              <a:chOff x="3408218" y="2196942"/>
              <a:chExt cx="4311227" cy="3040439"/>
            </a:xfrm>
          </p:grpSpPr>
          <p:cxnSp>
            <p:nvCxnSpPr>
              <p:cNvPr id="46" name="Straight Connector 45">
                <a:extLst>
                  <a:ext uri="{FF2B5EF4-FFF2-40B4-BE49-F238E27FC236}">
                    <a16:creationId xmlns:a16="http://schemas.microsoft.com/office/drawing/2014/main" id="{718A49C9-8C15-AE8D-A6DF-5B36B6881D8B}"/>
                  </a:ext>
                </a:extLst>
              </p:cNvPr>
              <p:cNvCxnSpPr>
                <a:cxnSpLocks/>
              </p:cNvCxnSpPr>
              <p:nvPr/>
            </p:nvCxnSpPr>
            <p:spPr>
              <a:xfrm flipH="1">
                <a:off x="5925803" y="2196950"/>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7040187-EBDF-066A-E1AE-5405CB2E987A}"/>
                  </a:ext>
                </a:extLst>
              </p:cNvPr>
              <p:cNvCxnSpPr>
                <a:cxnSpLocks/>
              </p:cNvCxnSpPr>
              <p:nvPr/>
            </p:nvCxnSpPr>
            <p:spPr>
              <a:xfrm flipV="1">
                <a:off x="5925803" y="2196942"/>
                <a:ext cx="0" cy="3040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947758D-8BC3-B61B-6760-FE7DDD9CF347}"/>
                  </a:ext>
                </a:extLst>
              </p:cNvPr>
              <p:cNvCxnSpPr>
                <a:cxnSpLocks/>
              </p:cNvCxnSpPr>
              <p:nvPr/>
            </p:nvCxnSpPr>
            <p:spPr>
              <a:xfrm>
                <a:off x="5390677" y="2449992"/>
                <a:ext cx="0" cy="2589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8AFD11E-15C1-7EFE-4BA8-8CAF0426B684}"/>
                  </a:ext>
                </a:extLst>
              </p:cNvPr>
              <p:cNvCxnSpPr>
                <a:cxnSpLocks/>
              </p:cNvCxnSpPr>
              <p:nvPr/>
            </p:nvCxnSpPr>
            <p:spPr>
              <a:xfrm>
                <a:off x="3408218" y="3717171"/>
                <a:ext cx="1982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240FCEDF-58C2-F2C8-9EA2-F2D6773BFDFC}"/>
                  </a:ext>
                </a:extLst>
              </p:cNvPr>
              <p:cNvSpPr/>
              <p:nvPr/>
            </p:nvSpPr>
            <p:spPr>
              <a:xfrm>
                <a:off x="4767388" y="3425040"/>
                <a:ext cx="622114" cy="576944"/>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F8EB7B2F-9ADD-DAB4-E19F-05776B08B869}"/>
                  </a:ext>
                </a:extLst>
              </p:cNvPr>
              <p:cNvCxnSpPr>
                <a:cxnSpLocks/>
              </p:cNvCxnSpPr>
              <p:nvPr/>
            </p:nvCxnSpPr>
            <p:spPr>
              <a:xfrm flipH="1">
                <a:off x="5925803" y="5237381"/>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E2C0136F-8268-B71F-6BCB-8AB20B9F61EB}"/>
                </a:ext>
              </a:extLst>
            </p:cNvPr>
            <p:cNvGrpSpPr/>
            <p:nvPr/>
          </p:nvGrpSpPr>
          <p:grpSpPr>
            <a:xfrm>
              <a:off x="4204455" y="4061646"/>
              <a:ext cx="370967" cy="261620"/>
              <a:chOff x="10753571" y="4787961"/>
              <a:chExt cx="370967" cy="261620"/>
            </a:xfrm>
          </p:grpSpPr>
          <p:cxnSp>
            <p:nvCxnSpPr>
              <p:cNvPr id="41" name="Straight Connector 40">
                <a:extLst>
                  <a:ext uri="{FF2B5EF4-FFF2-40B4-BE49-F238E27FC236}">
                    <a16:creationId xmlns:a16="http://schemas.microsoft.com/office/drawing/2014/main" id="{03795DD5-8B10-019B-FABE-98B845C06FE3}"/>
                  </a:ext>
                </a:extLst>
              </p:cNvPr>
              <p:cNvCxnSpPr>
                <a:cxnSpLocks/>
              </p:cNvCxnSpPr>
              <p:nvPr/>
            </p:nvCxnSpPr>
            <p:spPr>
              <a:xfrm flipH="1">
                <a:off x="10970201" y="4787962"/>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458B253-3A76-C19C-0C6B-D0D5C786D27E}"/>
                  </a:ext>
                </a:extLst>
              </p:cNvPr>
              <p:cNvCxnSpPr>
                <a:cxnSpLocks/>
              </p:cNvCxnSpPr>
              <p:nvPr/>
            </p:nvCxnSpPr>
            <p:spPr>
              <a:xfrm flipV="1">
                <a:off x="10970201" y="4787961"/>
                <a:ext cx="0" cy="261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4F5D36C-B995-D0D1-C6E9-E15D4DFC2BA8}"/>
                  </a:ext>
                </a:extLst>
              </p:cNvPr>
              <p:cNvCxnSpPr>
                <a:cxnSpLocks/>
              </p:cNvCxnSpPr>
              <p:nvPr/>
            </p:nvCxnSpPr>
            <p:spPr>
              <a:xfrm>
                <a:off x="10924155" y="4809735"/>
                <a:ext cx="0" cy="222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D51308F-7750-D581-A867-B767254D90D0}"/>
                  </a:ext>
                </a:extLst>
              </p:cNvPr>
              <p:cNvCxnSpPr>
                <a:cxnSpLocks/>
              </p:cNvCxnSpPr>
              <p:nvPr/>
            </p:nvCxnSpPr>
            <p:spPr>
              <a:xfrm>
                <a:off x="10753571" y="4918772"/>
                <a:ext cx="1705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C6DFF5E-814D-C7E0-C94F-D820285DA0A4}"/>
                  </a:ext>
                </a:extLst>
              </p:cNvPr>
              <p:cNvCxnSpPr>
                <a:cxnSpLocks/>
              </p:cNvCxnSpPr>
              <p:nvPr/>
            </p:nvCxnSpPr>
            <p:spPr>
              <a:xfrm flipH="1">
                <a:off x="10970201" y="5049581"/>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EAF4F088-04A0-6E18-A67E-7BAF7384E7CE}"/>
                </a:ext>
              </a:extLst>
            </p:cNvPr>
            <p:cNvGrpSpPr/>
            <p:nvPr/>
          </p:nvGrpSpPr>
          <p:grpSpPr>
            <a:xfrm>
              <a:off x="4537637" y="3177179"/>
              <a:ext cx="370967" cy="261620"/>
              <a:chOff x="3408218" y="2196942"/>
              <a:chExt cx="4311227" cy="3040439"/>
            </a:xfrm>
          </p:grpSpPr>
          <p:cxnSp>
            <p:nvCxnSpPr>
              <p:cNvPr id="35" name="Straight Connector 34">
                <a:extLst>
                  <a:ext uri="{FF2B5EF4-FFF2-40B4-BE49-F238E27FC236}">
                    <a16:creationId xmlns:a16="http://schemas.microsoft.com/office/drawing/2014/main" id="{A07F972F-940D-78F5-C09B-FE39E2E4BC5C}"/>
                  </a:ext>
                </a:extLst>
              </p:cNvPr>
              <p:cNvCxnSpPr>
                <a:cxnSpLocks/>
              </p:cNvCxnSpPr>
              <p:nvPr/>
            </p:nvCxnSpPr>
            <p:spPr>
              <a:xfrm flipH="1">
                <a:off x="5925803" y="2196950"/>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1E2D8E-5A0B-91C0-C344-107D84FEC3A7}"/>
                  </a:ext>
                </a:extLst>
              </p:cNvPr>
              <p:cNvCxnSpPr>
                <a:cxnSpLocks/>
              </p:cNvCxnSpPr>
              <p:nvPr/>
            </p:nvCxnSpPr>
            <p:spPr>
              <a:xfrm flipV="1">
                <a:off x="5925803" y="2196942"/>
                <a:ext cx="0" cy="3040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988878-5ADD-9991-3A08-F42923F33C2D}"/>
                  </a:ext>
                </a:extLst>
              </p:cNvPr>
              <p:cNvCxnSpPr>
                <a:cxnSpLocks/>
              </p:cNvCxnSpPr>
              <p:nvPr/>
            </p:nvCxnSpPr>
            <p:spPr>
              <a:xfrm>
                <a:off x="5390677" y="2449992"/>
                <a:ext cx="0" cy="2589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967C63-4720-1D92-69A2-832BEDEF88DF}"/>
                  </a:ext>
                </a:extLst>
              </p:cNvPr>
              <p:cNvCxnSpPr>
                <a:cxnSpLocks/>
              </p:cNvCxnSpPr>
              <p:nvPr/>
            </p:nvCxnSpPr>
            <p:spPr>
              <a:xfrm>
                <a:off x="3408218" y="3717171"/>
                <a:ext cx="1982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2C9B7E4-5DB0-291A-3988-63A565FC3CB5}"/>
                  </a:ext>
                </a:extLst>
              </p:cNvPr>
              <p:cNvSpPr/>
              <p:nvPr/>
            </p:nvSpPr>
            <p:spPr>
              <a:xfrm>
                <a:off x="4767388" y="3425040"/>
                <a:ext cx="622114" cy="576944"/>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250D8A1-1216-3497-C64C-4E085D73F739}"/>
                  </a:ext>
                </a:extLst>
              </p:cNvPr>
              <p:cNvCxnSpPr>
                <a:cxnSpLocks/>
              </p:cNvCxnSpPr>
              <p:nvPr/>
            </p:nvCxnSpPr>
            <p:spPr>
              <a:xfrm flipH="1">
                <a:off x="5925803" y="5237381"/>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9B54FF5-3348-1405-145A-9125ADB40F3B}"/>
                </a:ext>
              </a:extLst>
            </p:cNvPr>
            <p:cNvGrpSpPr/>
            <p:nvPr/>
          </p:nvGrpSpPr>
          <p:grpSpPr>
            <a:xfrm>
              <a:off x="4199362" y="4679160"/>
              <a:ext cx="370967" cy="261620"/>
              <a:chOff x="10753571" y="4787961"/>
              <a:chExt cx="370967" cy="261620"/>
            </a:xfrm>
          </p:grpSpPr>
          <p:cxnSp>
            <p:nvCxnSpPr>
              <p:cNvPr id="30" name="Straight Connector 29">
                <a:extLst>
                  <a:ext uri="{FF2B5EF4-FFF2-40B4-BE49-F238E27FC236}">
                    <a16:creationId xmlns:a16="http://schemas.microsoft.com/office/drawing/2014/main" id="{DCEB9086-2250-8734-FC9F-D4F174A9A616}"/>
                  </a:ext>
                </a:extLst>
              </p:cNvPr>
              <p:cNvCxnSpPr>
                <a:cxnSpLocks/>
              </p:cNvCxnSpPr>
              <p:nvPr/>
            </p:nvCxnSpPr>
            <p:spPr>
              <a:xfrm flipH="1">
                <a:off x="10970201" y="4787962"/>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7C4C56-A61F-0ACB-8F25-B9708E694083}"/>
                  </a:ext>
                </a:extLst>
              </p:cNvPr>
              <p:cNvCxnSpPr>
                <a:cxnSpLocks/>
              </p:cNvCxnSpPr>
              <p:nvPr/>
            </p:nvCxnSpPr>
            <p:spPr>
              <a:xfrm flipV="1">
                <a:off x="10970201" y="4787961"/>
                <a:ext cx="0" cy="261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463914-1DB2-0967-EAAB-5E127E51DE2B}"/>
                  </a:ext>
                </a:extLst>
              </p:cNvPr>
              <p:cNvCxnSpPr>
                <a:cxnSpLocks/>
              </p:cNvCxnSpPr>
              <p:nvPr/>
            </p:nvCxnSpPr>
            <p:spPr>
              <a:xfrm>
                <a:off x="10924155" y="4809735"/>
                <a:ext cx="0" cy="222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8E354E-B6CB-9FBC-90DE-83D8D647D0E7}"/>
                  </a:ext>
                </a:extLst>
              </p:cNvPr>
              <p:cNvCxnSpPr>
                <a:cxnSpLocks/>
              </p:cNvCxnSpPr>
              <p:nvPr/>
            </p:nvCxnSpPr>
            <p:spPr>
              <a:xfrm>
                <a:off x="10753571" y="4918772"/>
                <a:ext cx="1705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082295-D4CC-B1EF-FA9A-6E09C591DF3C}"/>
                  </a:ext>
                </a:extLst>
              </p:cNvPr>
              <p:cNvCxnSpPr>
                <a:cxnSpLocks/>
              </p:cNvCxnSpPr>
              <p:nvPr/>
            </p:nvCxnSpPr>
            <p:spPr>
              <a:xfrm flipH="1">
                <a:off x="10970201" y="5049581"/>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9E2CAD0A-EE3B-A105-B0A7-7338080EEB2B}"/>
                </a:ext>
              </a:extLst>
            </p:cNvPr>
            <p:cNvCxnSpPr/>
            <p:nvPr/>
          </p:nvCxnSpPr>
          <p:spPr>
            <a:xfrm>
              <a:off x="4220925" y="3774093"/>
              <a:ext cx="10749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86CED9-305A-AC42-0CDB-FF01BB0E4918}"/>
                </a:ext>
              </a:extLst>
            </p:cNvPr>
            <p:cNvCxnSpPr>
              <a:cxnSpLocks/>
            </p:cNvCxnSpPr>
            <p:nvPr/>
          </p:nvCxnSpPr>
          <p:spPr>
            <a:xfrm>
              <a:off x="4908603" y="3442169"/>
              <a:ext cx="1" cy="331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8AFBDA-148A-F325-F08F-91A20ED24BD1}"/>
                </a:ext>
              </a:extLst>
            </p:cNvPr>
            <p:cNvCxnSpPr>
              <a:cxnSpLocks/>
            </p:cNvCxnSpPr>
            <p:nvPr/>
          </p:nvCxnSpPr>
          <p:spPr>
            <a:xfrm>
              <a:off x="4207956" y="3430360"/>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FC46386-3406-4AF4-AE9D-D4A41BBD40EA}"/>
                </a:ext>
              </a:extLst>
            </p:cNvPr>
            <p:cNvCxnSpPr>
              <a:cxnSpLocks/>
            </p:cNvCxnSpPr>
            <p:nvPr/>
          </p:nvCxnSpPr>
          <p:spPr>
            <a:xfrm>
              <a:off x="4575422" y="3780437"/>
              <a:ext cx="0" cy="286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6B7FBE-BC37-9F0C-3665-2B14F6AB3EAD}"/>
                </a:ext>
              </a:extLst>
            </p:cNvPr>
            <p:cNvCxnSpPr>
              <a:cxnSpLocks/>
            </p:cNvCxnSpPr>
            <p:nvPr/>
          </p:nvCxnSpPr>
          <p:spPr>
            <a:xfrm>
              <a:off x="4569343" y="4323266"/>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0175BB-1DDC-3A5B-CA2C-A249D4B418C3}"/>
                </a:ext>
              </a:extLst>
            </p:cNvPr>
            <p:cNvCxnSpPr>
              <a:cxnSpLocks/>
            </p:cNvCxnSpPr>
            <p:nvPr/>
          </p:nvCxnSpPr>
          <p:spPr>
            <a:xfrm>
              <a:off x="4211955" y="2822741"/>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57CB7E0-8DD0-028E-015F-198CD5C220C7}"/>
                </a:ext>
              </a:extLst>
            </p:cNvPr>
            <p:cNvCxnSpPr>
              <a:cxnSpLocks/>
            </p:cNvCxnSpPr>
            <p:nvPr/>
          </p:nvCxnSpPr>
          <p:spPr>
            <a:xfrm>
              <a:off x="4565849" y="4942605"/>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9F32B27-AD35-160A-D9B7-73BFAF9C428C}"/>
                </a:ext>
              </a:extLst>
            </p:cNvPr>
            <p:cNvSpPr txBox="1"/>
            <p:nvPr/>
          </p:nvSpPr>
          <p:spPr>
            <a:xfrm>
              <a:off x="3598814" y="3157805"/>
              <a:ext cx="288862" cy="307777"/>
            </a:xfrm>
            <a:prstGeom prst="rect">
              <a:avLst/>
            </a:prstGeom>
            <a:noFill/>
          </p:spPr>
          <p:txBody>
            <a:bodyPr wrap="none" rtlCol="0">
              <a:spAutoFit/>
            </a:bodyPr>
            <a:lstStyle/>
            <a:p>
              <a:r>
                <a:rPr lang="en-US" sz="1400" dirty="0"/>
                <a:t>A</a:t>
              </a:r>
            </a:p>
          </p:txBody>
        </p:sp>
        <p:sp>
          <p:nvSpPr>
            <p:cNvPr id="22" name="TextBox 21">
              <a:extLst>
                <a:ext uri="{FF2B5EF4-FFF2-40B4-BE49-F238E27FC236}">
                  <a16:creationId xmlns:a16="http://schemas.microsoft.com/office/drawing/2014/main" id="{6413ABBA-F3B1-9FDB-6605-06FA88B7DECF}"/>
                </a:ext>
              </a:extLst>
            </p:cNvPr>
            <p:cNvSpPr txBox="1"/>
            <p:nvPr/>
          </p:nvSpPr>
          <p:spPr>
            <a:xfrm>
              <a:off x="4309361" y="3143951"/>
              <a:ext cx="282450" cy="307777"/>
            </a:xfrm>
            <a:prstGeom prst="rect">
              <a:avLst/>
            </a:prstGeom>
            <a:noFill/>
          </p:spPr>
          <p:txBody>
            <a:bodyPr wrap="none" rtlCol="0">
              <a:spAutoFit/>
            </a:bodyPr>
            <a:lstStyle/>
            <a:p>
              <a:r>
                <a:rPr lang="en-US" sz="1400" dirty="0"/>
                <a:t>B</a:t>
              </a:r>
            </a:p>
          </p:txBody>
        </p:sp>
        <p:sp>
          <p:nvSpPr>
            <p:cNvPr id="23" name="TextBox 22">
              <a:extLst>
                <a:ext uri="{FF2B5EF4-FFF2-40B4-BE49-F238E27FC236}">
                  <a16:creationId xmlns:a16="http://schemas.microsoft.com/office/drawing/2014/main" id="{C5094156-9CF4-107F-544D-759BD30D2913}"/>
                </a:ext>
              </a:extLst>
            </p:cNvPr>
            <p:cNvSpPr txBox="1"/>
            <p:nvPr/>
          </p:nvSpPr>
          <p:spPr>
            <a:xfrm>
              <a:off x="3976840" y="4022803"/>
              <a:ext cx="288862" cy="307777"/>
            </a:xfrm>
            <a:prstGeom prst="rect">
              <a:avLst/>
            </a:prstGeom>
            <a:noFill/>
          </p:spPr>
          <p:txBody>
            <a:bodyPr wrap="none" rtlCol="0">
              <a:spAutoFit/>
            </a:bodyPr>
            <a:lstStyle/>
            <a:p>
              <a:r>
                <a:rPr lang="en-US" sz="1400" dirty="0"/>
                <a:t>A</a:t>
              </a:r>
            </a:p>
          </p:txBody>
        </p:sp>
        <p:sp>
          <p:nvSpPr>
            <p:cNvPr id="24" name="TextBox 23">
              <a:extLst>
                <a:ext uri="{FF2B5EF4-FFF2-40B4-BE49-F238E27FC236}">
                  <a16:creationId xmlns:a16="http://schemas.microsoft.com/office/drawing/2014/main" id="{A1065F79-51B2-E022-2A02-D1619D4853BF}"/>
                </a:ext>
              </a:extLst>
            </p:cNvPr>
            <p:cNvSpPr txBox="1"/>
            <p:nvPr/>
          </p:nvSpPr>
          <p:spPr>
            <a:xfrm>
              <a:off x="3998621" y="4662090"/>
              <a:ext cx="282450" cy="307777"/>
            </a:xfrm>
            <a:prstGeom prst="rect">
              <a:avLst/>
            </a:prstGeom>
            <a:noFill/>
          </p:spPr>
          <p:txBody>
            <a:bodyPr wrap="none" rtlCol="0">
              <a:spAutoFit/>
            </a:bodyPr>
            <a:lstStyle/>
            <a:p>
              <a:r>
                <a:rPr lang="en-US" sz="1400" dirty="0"/>
                <a:t>B</a:t>
              </a:r>
            </a:p>
          </p:txBody>
        </p:sp>
        <p:sp>
          <p:nvSpPr>
            <p:cNvPr id="25" name="TextBox 24">
              <a:extLst>
                <a:ext uri="{FF2B5EF4-FFF2-40B4-BE49-F238E27FC236}">
                  <a16:creationId xmlns:a16="http://schemas.microsoft.com/office/drawing/2014/main" id="{CE0DA585-B975-9525-E154-0E2DB375F41A}"/>
                </a:ext>
              </a:extLst>
            </p:cNvPr>
            <p:cNvSpPr txBox="1"/>
            <p:nvPr/>
          </p:nvSpPr>
          <p:spPr>
            <a:xfrm>
              <a:off x="3990439" y="2487265"/>
              <a:ext cx="508473" cy="307777"/>
            </a:xfrm>
            <a:prstGeom prst="rect">
              <a:avLst/>
            </a:prstGeom>
            <a:noFill/>
          </p:spPr>
          <p:txBody>
            <a:bodyPr wrap="none" rtlCol="0">
              <a:spAutoFit/>
            </a:bodyPr>
            <a:lstStyle/>
            <a:p>
              <a:r>
                <a:rPr lang="en-US" sz="1400" dirty="0"/>
                <a:t>VDD</a:t>
              </a:r>
            </a:p>
          </p:txBody>
        </p:sp>
        <p:sp>
          <p:nvSpPr>
            <p:cNvPr id="26" name="TextBox 25">
              <a:extLst>
                <a:ext uri="{FF2B5EF4-FFF2-40B4-BE49-F238E27FC236}">
                  <a16:creationId xmlns:a16="http://schemas.microsoft.com/office/drawing/2014/main" id="{CEB86ED2-2F56-AFC1-1A82-5FB2CEF2D17D}"/>
                </a:ext>
              </a:extLst>
            </p:cNvPr>
            <p:cNvSpPr txBox="1"/>
            <p:nvPr/>
          </p:nvSpPr>
          <p:spPr>
            <a:xfrm>
              <a:off x="4297698" y="5371276"/>
              <a:ext cx="524503" cy="307777"/>
            </a:xfrm>
            <a:prstGeom prst="rect">
              <a:avLst/>
            </a:prstGeom>
            <a:noFill/>
          </p:spPr>
          <p:txBody>
            <a:bodyPr wrap="none" rtlCol="0">
              <a:spAutoFit/>
            </a:bodyPr>
            <a:lstStyle/>
            <a:p>
              <a:r>
                <a:rPr lang="en-US" sz="1400" dirty="0"/>
                <a:t>GND</a:t>
              </a:r>
            </a:p>
          </p:txBody>
        </p:sp>
        <p:sp>
          <p:nvSpPr>
            <p:cNvPr id="27" name="TextBox 26">
              <a:extLst>
                <a:ext uri="{FF2B5EF4-FFF2-40B4-BE49-F238E27FC236}">
                  <a16:creationId xmlns:a16="http://schemas.microsoft.com/office/drawing/2014/main" id="{602216C9-2382-19C6-0F2B-6C2DF43875D4}"/>
                </a:ext>
              </a:extLst>
            </p:cNvPr>
            <p:cNvSpPr txBox="1"/>
            <p:nvPr/>
          </p:nvSpPr>
          <p:spPr>
            <a:xfrm>
              <a:off x="4993658" y="3436958"/>
              <a:ext cx="506870" cy="307777"/>
            </a:xfrm>
            <a:prstGeom prst="rect">
              <a:avLst/>
            </a:prstGeom>
            <a:noFill/>
          </p:spPr>
          <p:txBody>
            <a:bodyPr wrap="none" rtlCol="0">
              <a:spAutoFit/>
            </a:bodyPr>
            <a:lstStyle/>
            <a:p>
              <a:r>
                <a:rPr lang="en-US" sz="1400" dirty="0"/>
                <a:t>OUT</a:t>
              </a:r>
            </a:p>
          </p:txBody>
        </p:sp>
        <p:cxnSp>
          <p:nvCxnSpPr>
            <p:cNvPr id="28" name="Straight Connector 27">
              <a:extLst>
                <a:ext uri="{FF2B5EF4-FFF2-40B4-BE49-F238E27FC236}">
                  <a16:creationId xmlns:a16="http://schemas.microsoft.com/office/drawing/2014/main" id="{8175ADFC-BB5E-B215-619A-F2C2FC13D637}"/>
                </a:ext>
              </a:extLst>
            </p:cNvPr>
            <p:cNvCxnSpPr>
              <a:cxnSpLocks/>
            </p:cNvCxnSpPr>
            <p:nvPr/>
          </p:nvCxnSpPr>
          <p:spPr>
            <a:xfrm>
              <a:off x="4899556" y="2821381"/>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7E1E81-59EE-2AEB-5B45-A760B503B363}"/>
                </a:ext>
              </a:extLst>
            </p:cNvPr>
            <p:cNvSpPr txBox="1"/>
            <p:nvPr/>
          </p:nvSpPr>
          <p:spPr>
            <a:xfrm>
              <a:off x="4654367" y="2485905"/>
              <a:ext cx="508473" cy="307777"/>
            </a:xfrm>
            <a:prstGeom prst="rect">
              <a:avLst/>
            </a:prstGeom>
            <a:noFill/>
          </p:spPr>
          <p:txBody>
            <a:bodyPr wrap="none" rtlCol="0">
              <a:spAutoFit/>
            </a:bodyPr>
            <a:lstStyle/>
            <a:p>
              <a:r>
                <a:rPr lang="en-US" sz="1400" dirty="0"/>
                <a:t>VDD</a:t>
              </a:r>
            </a:p>
          </p:txBody>
        </p:sp>
      </p:grpSp>
    </p:spTree>
    <p:extLst>
      <p:ext uri="{BB962C8B-B14F-4D97-AF65-F5344CB8AC3E}">
        <p14:creationId xmlns:p14="http://schemas.microsoft.com/office/powerpoint/2010/main" val="302028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CF063-0398-F4B4-0A69-6DB807C1786C}"/>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F115BE5-624A-554E-0050-143262E76772}"/>
              </a:ext>
            </a:extLst>
          </p:cNvPr>
          <p:cNvGraphicFramePr>
            <a:graphicFrameLocks noGrp="1"/>
          </p:cNvGraphicFramePr>
          <p:nvPr/>
        </p:nvGraphicFramePr>
        <p:xfrm>
          <a:off x="1097871" y="3255636"/>
          <a:ext cx="1981866" cy="1960150"/>
        </p:xfrm>
        <a:graphic>
          <a:graphicData uri="http://schemas.openxmlformats.org/drawingml/2006/table">
            <a:tbl>
              <a:tblPr firstRow="1" bandRow="1">
                <a:tableStyleId>{5C22544A-7EE6-4342-B048-85BDC9FD1C3A}</a:tableStyleId>
              </a:tblPr>
              <a:tblGrid>
                <a:gridCol w="660622">
                  <a:extLst>
                    <a:ext uri="{9D8B030D-6E8A-4147-A177-3AD203B41FA5}">
                      <a16:colId xmlns:a16="http://schemas.microsoft.com/office/drawing/2014/main" val="1071248141"/>
                    </a:ext>
                  </a:extLst>
                </a:gridCol>
                <a:gridCol w="660622">
                  <a:extLst>
                    <a:ext uri="{9D8B030D-6E8A-4147-A177-3AD203B41FA5}">
                      <a16:colId xmlns:a16="http://schemas.microsoft.com/office/drawing/2014/main" val="2618565763"/>
                    </a:ext>
                  </a:extLst>
                </a:gridCol>
                <a:gridCol w="660622">
                  <a:extLst>
                    <a:ext uri="{9D8B030D-6E8A-4147-A177-3AD203B41FA5}">
                      <a16:colId xmlns:a16="http://schemas.microsoft.com/office/drawing/2014/main" val="2416198014"/>
                    </a:ext>
                  </a:extLst>
                </a:gridCol>
              </a:tblGrid>
              <a:tr h="392030">
                <a:tc>
                  <a:txBody>
                    <a:bodyPr/>
                    <a:lstStyle/>
                    <a:p>
                      <a:pPr algn="ctr"/>
                      <a:r>
                        <a:rPr lang="en-US" dirty="0"/>
                        <a:t>A</a:t>
                      </a:r>
                    </a:p>
                  </a:txBody>
                  <a:tcPr/>
                </a:tc>
                <a:tc>
                  <a:txBody>
                    <a:bodyPr/>
                    <a:lstStyle/>
                    <a:p>
                      <a:pPr algn="ctr"/>
                      <a:r>
                        <a:rPr lang="en-US" dirty="0"/>
                        <a:t>B</a:t>
                      </a:r>
                    </a:p>
                  </a:txBody>
                  <a:tcPr/>
                </a:tc>
                <a:tc>
                  <a:txBody>
                    <a:bodyPr/>
                    <a:lstStyle/>
                    <a:p>
                      <a:pPr algn="ctr"/>
                      <a:r>
                        <a:rPr lang="en-US" dirty="0"/>
                        <a:t>Q</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22571218"/>
                  </a:ext>
                </a:extLst>
              </a:tr>
            </a:tbl>
          </a:graphicData>
        </a:graphic>
      </p:graphicFrame>
      <p:pic>
        <p:nvPicPr>
          <p:cNvPr id="7" name="Picture 2" descr="NAND gate symbol with two inputs (A and B) and one output (Q).  The NAND symbol looks exactly like the AND symbol except it has a small circle on its output connection indicating that the output is inverted.">
            <a:extLst>
              <a:ext uri="{FF2B5EF4-FFF2-40B4-BE49-F238E27FC236}">
                <a16:creationId xmlns:a16="http://schemas.microsoft.com/office/drawing/2014/main" id="{51C82BCA-E183-2E40-0BA3-532714C557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26804" y="2472587"/>
            <a:ext cx="15240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2C384ABD-284C-95EB-D885-1EA5A5D6A510}"/>
              </a:ext>
            </a:extLst>
          </p:cNvPr>
          <p:cNvCxnSpPr/>
          <p:nvPr/>
        </p:nvCxnSpPr>
        <p:spPr>
          <a:xfrm>
            <a:off x="427299" y="4207397"/>
            <a:ext cx="5715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23A9D283-B584-D148-8823-FE0E3320C7F2}"/>
              </a:ext>
            </a:extLst>
          </p:cNvPr>
          <p:cNvSpPr>
            <a:spLocks noGrp="1"/>
          </p:cNvSpPr>
          <p:nvPr>
            <p:ph type="title"/>
          </p:nvPr>
        </p:nvSpPr>
        <p:spPr/>
        <p:txBody>
          <a:bodyPr/>
          <a:lstStyle/>
          <a:p>
            <a:r>
              <a:rPr lang="en-US" dirty="0"/>
              <a:t>VLSI CMOS</a:t>
            </a:r>
            <a:br>
              <a:rPr lang="en-US" dirty="0"/>
            </a:br>
            <a:r>
              <a:rPr lang="en-US" dirty="0"/>
              <a:t>NAND</a:t>
            </a:r>
          </a:p>
        </p:txBody>
      </p:sp>
      <p:pic>
        <p:nvPicPr>
          <p:cNvPr id="4" name="Picture 3" descr="This is a screen of a screen shot if the VLSI layout tool from this course building a NAND gate.  It is more complex and used four transistors.  It is showing one of the input as as 1 and the other as zero, showing each transistor and its currrnet state and the output of 1.">
            <a:extLst>
              <a:ext uri="{FF2B5EF4-FFF2-40B4-BE49-F238E27FC236}">
                <a16:creationId xmlns:a16="http://schemas.microsoft.com/office/drawing/2014/main" id="{0DC0CE44-3EBD-7208-C149-4658D20D3079}"/>
              </a:ext>
            </a:extLst>
          </p:cNvPr>
          <p:cNvPicPr>
            <a:picLocks noChangeAspect="1"/>
          </p:cNvPicPr>
          <p:nvPr/>
        </p:nvPicPr>
        <p:blipFill>
          <a:blip r:embed="rId3"/>
          <a:stretch>
            <a:fillRect/>
          </a:stretch>
        </p:blipFill>
        <p:spPr>
          <a:xfrm>
            <a:off x="6003860" y="379927"/>
            <a:ext cx="5694052" cy="6098146"/>
          </a:xfrm>
          <a:prstGeom prst="rect">
            <a:avLst/>
          </a:prstGeom>
        </p:spPr>
      </p:pic>
      <p:pic>
        <p:nvPicPr>
          <p:cNvPr id="2" name="Picture 1" descr="A screen shot of a NOT gate implemented in the VLSI design layout tool associated with this course. https://www.ca4e.com/tools/mistic/">
            <a:extLst>
              <a:ext uri="{FF2B5EF4-FFF2-40B4-BE49-F238E27FC236}">
                <a16:creationId xmlns:a16="http://schemas.microsoft.com/office/drawing/2014/main" id="{C5C1DB36-FA3C-308F-4083-28F6987A751A}"/>
              </a:ext>
            </a:extLst>
          </p:cNvPr>
          <p:cNvPicPr>
            <a:picLocks noChangeAspect="1"/>
          </p:cNvPicPr>
          <p:nvPr/>
        </p:nvPicPr>
        <p:blipFill>
          <a:blip r:embed="rId4"/>
          <a:srcRect t="8934" b="83557"/>
          <a:stretch/>
        </p:blipFill>
        <p:spPr>
          <a:xfrm>
            <a:off x="6128261" y="1058902"/>
            <a:ext cx="5428591" cy="475430"/>
          </a:xfrm>
          <a:prstGeom prst="rect">
            <a:avLst/>
          </a:prstGeom>
        </p:spPr>
      </p:pic>
      <p:grpSp>
        <p:nvGrpSpPr>
          <p:cNvPr id="3" name="Group 2" descr="This is a NAND gate with two PMOS transistors in parallel at the top connecting to the OUT wire.  On the bottom there are two series NMOS transistors connected between the OUT wire and the ground.&#13;&#10;">
            <a:extLst>
              <a:ext uri="{FF2B5EF4-FFF2-40B4-BE49-F238E27FC236}">
                <a16:creationId xmlns:a16="http://schemas.microsoft.com/office/drawing/2014/main" id="{7626AAF8-B4DC-EFAA-AF4B-98376889A8BD}"/>
              </a:ext>
            </a:extLst>
          </p:cNvPr>
          <p:cNvGrpSpPr/>
          <p:nvPr/>
        </p:nvGrpSpPr>
        <p:grpSpPr>
          <a:xfrm>
            <a:off x="3598814" y="2485905"/>
            <a:ext cx="1901714" cy="3193148"/>
            <a:chOff x="3598814" y="2485905"/>
            <a:chExt cx="1901714" cy="3193148"/>
          </a:xfrm>
        </p:grpSpPr>
        <p:grpSp>
          <p:nvGrpSpPr>
            <p:cNvPr id="5" name="Group 4">
              <a:extLst>
                <a:ext uri="{FF2B5EF4-FFF2-40B4-BE49-F238E27FC236}">
                  <a16:creationId xmlns:a16="http://schemas.microsoft.com/office/drawing/2014/main" id="{7501BB0A-1A36-16F2-EFEE-DBBF81753990}"/>
                </a:ext>
              </a:extLst>
            </p:cNvPr>
            <p:cNvGrpSpPr/>
            <p:nvPr/>
          </p:nvGrpSpPr>
          <p:grpSpPr>
            <a:xfrm>
              <a:off x="3836989" y="3168740"/>
              <a:ext cx="370967" cy="261620"/>
              <a:chOff x="3408218" y="2196942"/>
              <a:chExt cx="4311227" cy="3040439"/>
            </a:xfrm>
          </p:grpSpPr>
          <p:cxnSp>
            <p:nvCxnSpPr>
              <p:cNvPr id="46" name="Straight Connector 45">
                <a:extLst>
                  <a:ext uri="{FF2B5EF4-FFF2-40B4-BE49-F238E27FC236}">
                    <a16:creationId xmlns:a16="http://schemas.microsoft.com/office/drawing/2014/main" id="{20CED4D5-33C8-D90C-8CD8-4FA2DB757816}"/>
                  </a:ext>
                </a:extLst>
              </p:cNvPr>
              <p:cNvCxnSpPr>
                <a:cxnSpLocks/>
              </p:cNvCxnSpPr>
              <p:nvPr/>
            </p:nvCxnSpPr>
            <p:spPr>
              <a:xfrm flipH="1">
                <a:off x="5925803" y="2196950"/>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3B7EF8-1CE7-1EF6-5A55-8537D6470457}"/>
                  </a:ext>
                </a:extLst>
              </p:cNvPr>
              <p:cNvCxnSpPr>
                <a:cxnSpLocks/>
              </p:cNvCxnSpPr>
              <p:nvPr/>
            </p:nvCxnSpPr>
            <p:spPr>
              <a:xfrm flipV="1">
                <a:off x="5925803" y="2196942"/>
                <a:ext cx="0" cy="3040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CFEE87D-843E-3F31-835A-B3974555053E}"/>
                  </a:ext>
                </a:extLst>
              </p:cNvPr>
              <p:cNvCxnSpPr>
                <a:cxnSpLocks/>
              </p:cNvCxnSpPr>
              <p:nvPr/>
            </p:nvCxnSpPr>
            <p:spPr>
              <a:xfrm>
                <a:off x="5390677" y="2449992"/>
                <a:ext cx="0" cy="2589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38EDB52-7E77-0835-FACF-A686138F6FAC}"/>
                  </a:ext>
                </a:extLst>
              </p:cNvPr>
              <p:cNvCxnSpPr>
                <a:cxnSpLocks/>
              </p:cNvCxnSpPr>
              <p:nvPr/>
            </p:nvCxnSpPr>
            <p:spPr>
              <a:xfrm>
                <a:off x="3408218" y="3717171"/>
                <a:ext cx="1982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9128850-E6EA-F078-5AA8-563A3C85B477}"/>
                  </a:ext>
                </a:extLst>
              </p:cNvPr>
              <p:cNvSpPr/>
              <p:nvPr/>
            </p:nvSpPr>
            <p:spPr>
              <a:xfrm>
                <a:off x="4767388" y="3425040"/>
                <a:ext cx="622114" cy="576944"/>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9362FF84-7C49-839D-C11E-E15EE8BAAFE8}"/>
                  </a:ext>
                </a:extLst>
              </p:cNvPr>
              <p:cNvCxnSpPr>
                <a:cxnSpLocks/>
              </p:cNvCxnSpPr>
              <p:nvPr/>
            </p:nvCxnSpPr>
            <p:spPr>
              <a:xfrm flipH="1">
                <a:off x="5925803" y="5237381"/>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F9BB57C-B38F-4F0D-D479-FE971439E1FF}"/>
                </a:ext>
              </a:extLst>
            </p:cNvPr>
            <p:cNvGrpSpPr/>
            <p:nvPr/>
          </p:nvGrpSpPr>
          <p:grpSpPr>
            <a:xfrm>
              <a:off x="4204455" y="4061646"/>
              <a:ext cx="370967" cy="261620"/>
              <a:chOff x="10753571" y="4787961"/>
              <a:chExt cx="370967" cy="261620"/>
            </a:xfrm>
          </p:grpSpPr>
          <p:cxnSp>
            <p:nvCxnSpPr>
              <p:cNvPr id="41" name="Straight Connector 40">
                <a:extLst>
                  <a:ext uri="{FF2B5EF4-FFF2-40B4-BE49-F238E27FC236}">
                    <a16:creationId xmlns:a16="http://schemas.microsoft.com/office/drawing/2014/main" id="{FB02AF08-EDC1-F998-7399-B42C5798BA35}"/>
                  </a:ext>
                </a:extLst>
              </p:cNvPr>
              <p:cNvCxnSpPr>
                <a:cxnSpLocks/>
              </p:cNvCxnSpPr>
              <p:nvPr/>
            </p:nvCxnSpPr>
            <p:spPr>
              <a:xfrm flipH="1">
                <a:off x="10970201" y="4787962"/>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8906832-3733-0931-0C3D-DAA9B9693A2D}"/>
                  </a:ext>
                </a:extLst>
              </p:cNvPr>
              <p:cNvCxnSpPr>
                <a:cxnSpLocks/>
              </p:cNvCxnSpPr>
              <p:nvPr/>
            </p:nvCxnSpPr>
            <p:spPr>
              <a:xfrm flipV="1">
                <a:off x="10970201" y="4787961"/>
                <a:ext cx="0" cy="261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9F20A6E-0173-E3ED-0131-2A06AAF843AD}"/>
                  </a:ext>
                </a:extLst>
              </p:cNvPr>
              <p:cNvCxnSpPr>
                <a:cxnSpLocks/>
              </p:cNvCxnSpPr>
              <p:nvPr/>
            </p:nvCxnSpPr>
            <p:spPr>
              <a:xfrm>
                <a:off x="10924155" y="4809735"/>
                <a:ext cx="0" cy="222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0829CE5-3844-DE60-7F98-EF3B01B42F41}"/>
                  </a:ext>
                </a:extLst>
              </p:cNvPr>
              <p:cNvCxnSpPr>
                <a:cxnSpLocks/>
              </p:cNvCxnSpPr>
              <p:nvPr/>
            </p:nvCxnSpPr>
            <p:spPr>
              <a:xfrm>
                <a:off x="10753571" y="4918772"/>
                <a:ext cx="1705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7FD2AB-9717-5E2D-694B-0C5A308BA965}"/>
                  </a:ext>
                </a:extLst>
              </p:cNvPr>
              <p:cNvCxnSpPr>
                <a:cxnSpLocks/>
              </p:cNvCxnSpPr>
              <p:nvPr/>
            </p:nvCxnSpPr>
            <p:spPr>
              <a:xfrm flipH="1">
                <a:off x="10970201" y="5049581"/>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1A0D4DB-167C-54DF-A310-9172412AB5E9}"/>
                </a:ext>
              </a:extLst>
            </p:cNvPr>
            <p:cNvGrpSpPr/>
            <p:nvPr/>
          </p:nvGrpSpPr>
          <p:grpSpPr>
            <a:xfrm>
              <a:off x="4537637" y="3177179"/>
              <a:ext cx="370967" cy="261620"/>
              <a:chOff x="3408218" y="2196942"/>
              <a:chExt cx="4311227" cy="3040439"/>
            </a:xfrm>
          </p:grpSpPr>
          <p:cxnSp>
            <p:nvCxnSpPr>
              <p:cNvPr id="35" name="Straight Connector 34">
                <a:extLst>
                  <a:ext uri="{FF2B5EF4-FFF2-40B4-BE49-F238E27FC236}">
                    <a16:creationId xmlns:a16="http://schemas.microsoft.com/office/drawing/2014/main" id="{7C7E0E32-C1E1-FEB9-BD7A-6C8C80A49941}"/>
                  </a:ext>
                </a:extLst>
              </p:cNvPr>
              <p:cNvCxnSpPr>
                <a:cxnSpLocks/>
              </p:cNvCxnSpPr>
              <p:nvPr/>
            </p:nvCxnSpPr>
            <p:spPr>
              <a:xfrm flipH="1">
                <a:off x="5925803" y="2196950"/>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0D4F19D-5DA7-335A-7931-47A9A4672034}"/>
                  </a:ext>
                </a:extLst>
              </p:cNvPr>
              <p:cNvCxnSpPr>
                <a:cxnSpLocks/>
              </p:cNvCxnSpPr>
              <p:nvPr/>
            </p:nvCxnSpPr>
            <p:spPr>
              <a:xfrm flipV="1">
                <a:off x="5925803" y="2196942"/>
                <a:ext cx="0" cy="3040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7D0923A-7297-C191-1ABD-4D2B74BBE0A5}"/>
                  </a:ext>
                </a:extLst>
              </p:cNvPr>
              <p:cNvCxnSpPr>
                <a:cxnSpLocks/>
              </p:cNvCxnSpPr>
              <p:nvPr/>
            </p:nvCxnSpPr>
            <p:spPr>
              <a:xfrm>
                <a:off x="5390677" y="2449992"/>
                <a:ext cx="0" cy="2589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E2E130D-4156-4DFB-CBF4-A27CD1F7F3F4}"/>
                  </a:ext>
                </a:extLst>
              </p:cNvPr>
              <p:cNvCxnSpPr>
                <a:cxnSpLocks/>
              </p:cNvCxnSpPr>
              <p:nvPr/>
            </p:nvCxnSpPr>
            <p:spPr>
              <a:xfrm>
                <a:off x="3408218" y="3717171"/>
                <a:ext cx="1982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A64A4FDB-4831-B516-2204-2AFC9D773A9F}"/>
                  </a:ext>
                </a:extLst>
              </p:cNvPr>
              <p:cNvSpPr/>
              <p:nvPr/>
            </p:nvSpPr>
            <p:spPr>
              <a:xfrm>
                <a:off x="4767388" y="3425040"/>
                <a:ext cx="622114" cy="576944"/>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B8DF97EF-077E-3C83-3F2F-8244F7EF3B52}"/>
                  </a:ext>
                </a:extLst>
              </p:cNvPr>
              <p:cNvCxnSpPr>
                <a:cxnSpLocks/>
              </p:cNvCxnSpPr>
              <p:nvPr/>
            </p:nvCxnSpPr>
            <p:spPr>
              <a:xfrm flipH="1">
                <a:off x="5925803" y="5237381"/>
                <a:ext cx="1793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70E5B51-BE18-8D32-F0CA-A7192A5F4D3E}"/>
                </a:ext>
              </a:extLst>
            </p:cNvPr>
            <p:cNvGrpSpPr/>
            <p:nvPr/>
          </p:nvGrpSpPr>
          <p:grpSpPr>
            <a:xfrm>
              <a:off x="4199362" y="4679160"/>
              <a:ext cx="370967" cy="261620"/>
              <a:chOff x="10753571" y="4787961"/>
              <a:chExt cx="370967" cy="261620"/>
            </a:xfrm>
          </p:grpSpPr>
          <p:cxnSp>
            <p:nvCxnSpPr>
              <p:cNvPr id="30" name="Straight Connector 29">
                <a:extLst>
                  <a:ext uri="{FF2B5EF4-FFF2-40B4-BE49-F238E27FC236}">
                    <a16:creationId xmlns:a16="http://schemas.microsoft.com/office/drawing/2014/main" id="{B678C579-D0AD-72DD-4871-CF5252490A7F}"/>
                  </a:ext>
                </a:extLst>
              </p:cNvPr>
              <p:cNvCxnSpPr>
                <a:cxnSpLocks/>
              </p:cNvCxnSpPr>
              <p:nvPr/>
            </p:nvCxnSpPr>
            <p:spPr>
              <a:xfrm flipH="1">
                <a:off x="10970201" y="4787962"/>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6BA28B2-6453-0042-17DB-77F8BC2EB555}"/>
                  </a:ext>
                </a:extLst>
              </p:cNvPr>
              <p:cNvCxnSpPr>
                <a:cxnSpLocks/>
              </p:cNvCxnSpPr>
              <p:nvPr/>
            </p:nvCxnSpPr>
            <p:spPr>
              <a:xfrm flipV="1">
                <a:off x="10970201" y="4787961"/>
                <a:ext cx="0" cy="261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941326-9FA8-7401-5442-EEDE41CF7477}"/>
                  </a:ext>
                </a:extLst>
              </p:cNvPr>
              <p:cNvCxnSpPr>
                <a:cxnSpLocks/>
              </p:cNvCxnSpPr>
              <p:nvPr/>
            </p:nvCxnSpPr>
            <p:spPr>
              <a:xfrm>
                <a:off x="10924155" y="4809735"/>
                <a:ext cx="0" cy="222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700434-BBDB-88DA-B9D5-0FBC3392529E}"/>
                  </a:ext>
                </a:extLst>
              </p:cNvPr>
              <p:cNvCxnSpPr>
                <a:cxnSpLocks/>
              </p:cNvCxnSpPr>
              <p:nvPr/>
            </p:nvCxnSpPr>
            <p:spPr>
              <a:xfrm>
                <a:off x="10753571" y="4918772"/>
                <a:ext cx="1705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B6FE16-2140-7858-47AB-212B890C5DD2}"/>
                  </a:ext>
                </a:extLst>
              </p:cNvPr>
              <p:cNvCxnSpPr>
                <a:cxnSpLocks/>
              </p:cNvCxnSpPr>
              <p:nvPr/>
            </p:nvCxnSpPr>
            <p:spPr>
              <a:xfrm flipH="1">
                <a:off x="10970201" y="5049581"/>
                <a:ext cx="15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19CFBB70-C46B-EC0B-DBAF-CF8171AC8837}"/>
                </a:ext>
              </a:extLst>
            </p:cNvPr>
            <p:cNvCxnSpPr/>
            <p:nvPr/>
          </p:nvCxnSpPr>
          <p:spPr>
            <a:xfrm>
              <a:off x="4220925" y="3774093"/>
              <a:ext cx="10749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53B611-0D53-0291-6778-04AD0B7ED694}"/>
                </a:ext>
              </a:extLst>
            </p:cNvPr>
            <p:cNvCxnSpPr>
              <a:cxnSpLocks/>
            </p:cNvCxnSpPr>
            <p:nvPr/>
          </p:nvCxnSpPr>
          <p:spPr>
            <a:xfrm>
              <a:off x="4908603" y="3442169"/>
              <a:ext cx="1" cy="331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4A937B-3F8A-2B87-5ED8-84C5CF2DD65C}"/>
                </a:ext>
              </a:extLst>
            </p:cNvPr>
            <p:cNvCxnSpPr>
              <a:cxnSpLocks/>
            </p:cNvCxnSpPr>
            <p:nvPr/>
          </p:nvCxnSpPr>
          <p:spPr>
            <a:xfrm>
              <a:off x="4207956" y="3430360"/>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BACE91-9319-D4FB-D662-2846C18236DD}"/>
                </a:ext>
              </a:extLst>
            </p:cNvPr>
            <p:cNvCxnSpPr>
              <a:cxnSpLocks/>
            </p:cNvCxnSpPr>
            <p:nvPr/>
          </p:nvCxnSpPr>
          <p:spPr>
            <a:xfrm>
              <a:off x="4575422" y="3780437"/>
              <a:ext cx="0" cy="286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AA3D68-4B63-B0CC-A590-80E045EDEB5B}"/>
                </a:ext>
              </a:extLst>
            </p:cNvPr>
            <p:cNvCxnSpPr>
              <a:cxnSpLocks/>
            </p:cNvCxnSpPr>
            <p:nvPr/>
          </p:nvCxnSpPr>
          <p:spPr>
            <a:xfrm>
              <a:off x="4569343" y="4323266"/>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829DCD-75EB-EFD7-8AD0-4F978AA25130}"/>
                </a:ext>
              </a:extLst>
            </p:cNvPr>
            <p:cNvCxnSpPr>
              <a:cxnSpLocks/>
            </p:cNvCxnSpPr>
            <p:nvPr/>
          </p:nvCxnSpPr>
          <p:spPr>
            <a:xfrm>
              <a:off x="4211955" y="2822741"/>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9C04C8-7D34-7079-B2AF-B68D6F4F3433}"/>
                </a:ext>
              </a:extLst>
            </p:cNvPr>
            <p:cNvCxnSpPr>
              <a:cxnSpLocks/>
            </p:cNvCxnSpPr>
            <p:nvPr/>
          </p:nvCxnSpPr>
          <p:spPr>
            <a:xfrm>
              <a:off x="4565849" y="4942605"/>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85E5FF0-F4F5-E02D-24A8-73BA6BA8C184}"/>
                </a:ext>
              </a:extLst>
            </p:cNvPr>
            <p:cNvSpPr txBox="1"/>
            <p:nvPr/>
          </p:nvSpPr>
          <p:spPr>
            <a:xfrm>
              <a:off x="3598814" y="3157805"/>
              <a:ext cx="288862" cy="307777"/>
            </a:xfrm>
            <a:prstGeom prst="rect">
              <a:avLst/>
            </a:prstGeom>
            <a:noFill/>
          </p:spPr>
          <p:txBody>
            <a:bodyPr wrap="none" rtlCol="0">
              <a:spAutoFit/>
            </a:bodyPr>
            <a:lstStyle/>
            <a:p>
              <a:r>
                <a:rPr lang="en-US" sz="1400" dirty="0"/>
                <a:t>A</a:t>
              </a:r>
            </a:p>
          </p:txBody>
        </p:sp>
        <p:sp>
          <p:nvSpPr>
            <p:cNvPr id="22" name="TextBox 21">
              <a:extLst>
                <a:ext uri="{FF2B5EF4-FFF2-40B4-BE49-F238E27FC236}">
                  <a16:creationId xmlns:a16="http://schemas.microsoft.com/office/drawing/2014/main" id="{0B93D435-9BAB-8E42-112D-C7332853CA07}"/>
                </a:ext>
              </a:extLst>
            </p:cNvPr>
            <p:cNvSpPr txBox="1"/>
            <p:nvPr/>
          </p:nvSpPr>
          <p:spPr>
            <a:xfrm>
              <a:off x="4309361" y="3143951"/>
              <a:ext cx="282450" cy="307777"/>
            </a:xfrm>
            <a:prstGeom prst="rect">
              <a:avLst/>
            </a:prstGeom>
            <a:noFill/>
          </p:spPr>
          <p:txBody>
            <a:bodyPr wrap="none" rtlCol="0">
              <a:spAutoFit/>
            </a:bodyPr>
            <a:lstStyle/>
            <a:p>
              <a:r>
                <a:rPr lang="en-US" sz="1400" dirty="0"/>
                <a:t>B</a:t>
              </a:r>
            </a:p>
          </p:txBody>
        </p:sp>
        <p:sp>
          <p:nvSpPr>
            <p:cNvPr id="23" name="TextBox 22">
              <a:extLst>
                <a:ext uri="{FF2B5EF4-FFF2-40B4-BE49-F238E27FC236}">
                  <a16:creationId xmlns:a16="http://schemas.microsoft.com/office/drawing/2014/main" id="{03BFCAE1-A114-7AE6-7A2F-B628A8971158}"/>
                </a:ext>
              </a:extLst>
            </p:cNvPr>
            <p:cNvSpPr txBox="1"/>
            <p:nvPr/>
          </p:nvSpPr>
          <p:spPr>
            <a:xfrm>
              <a:off x="3976840" y="4022803"/>
              <a:ext cx="288862" cy="307777"/>
            </a:xfrm>
            <a:prstGeom prst="rect">
              <a:avLst/>
            </a:prstGeom>
            <a:noFill/>
          </p:spPr>
          <p:txBody>
            <a:bodyPr wrap="none" rtlCol="0">
              <a:spAutoFit/>
            </a:bodyPr>
            <a:lstStyle/>
            <a:p>
              <a:r>
                <a:rPr lang="en-US" sz="1400" dirty="0"/>
                <a:t>A</a:t>
              </a:r>
            </a:p>
          </p:txBody>
        </p:sp>
        <p:sp>
          <p:nvSpPr>
            <p:cNvPr id="24" name="TextBox 23">
              <a:extLst>
                <a:ext uri="{FF2B5EF4-FFF2-40B4-BE49-F238E27FC236}">
                  <a16:creationId xmlns:a16="http://schemas.microsoft.com/office/drawing/2014/main" id="{CF517351-9C73-7EA3-E9B2-A6C657D5AB36}"/>
                </a:ext>
              </a:extLst>
            </p:cNvPr>
            <p:cNvSpPr txBox="1"/>
            <p:nvPr/>
          </p:nvSpPr>
          <p:spPr>
            <a:xfrm>
              <a:off x="3998621" y="4662090"/>
              <a:ext cx="282450" cy="307777"/>
            </a:xfrm>
            <a:prstGeom prst="rect">
              <a:avLst/>
            </a:prstGeom>
            <a:noFill/>
          </p:spPr>
          <p:txBody>
            <a:bodyPr wrap="none" rtlCol="0">
              <a:spAutoFit/>
            </a:bodyPr>
            <a:lstStyle/>
            <a:p>
              <a:r>
                <a:rPr lang="en-US" sz="1400" dirty="0"/>
                <a:t>B</a:t>
              </a:r>
            </a:p>
          </p:txBody>
        </p:sp>
        <p:sp>
          <p:nvSpPr>
            <p:cNvPr id="25" name="TextBox 24">
              <a:extLst>
                <a:ext uri="{FF2B5EF4-FFF2-40B4-BE49-F238E27FC236}">
                  <a16:creationId xmlns:a16="http://schemas.microsoft.com/office/drawing/2014/main" id="{E67CDA66-B545-8FE0-06BC-A2B25191D742}"/>
                </a:ext>
              </a:extLst>
            </p:cNvPr>
            <p:cNvSpPr txBox="1"/>
            <p:nvPr/>
          </p:nvSpPr>
          <p:spPr>
            <a:xfrm>
              <a:off x="3990439" y="2487265"/>
              <a:ext cx="508473" cy="307777"/>
            </a:xfrm>
            <a:prstGeom prst="rect">
              <a:avLst/>
            </a:prstGeom>
            <a:noFill/>
          </p:spPr>
          <p:txBody>
            <a:bodyPr wrap="none" rtlCol="0">
              <a:spAutoFit/>
            </a:bodyPr>
            <a:lstStyle/>
            <a:p>
              <a:r>
                <a:rPr lang="en-US" sz="1400" dirty="0"/>
                <a:t>VDD</a:t>
              </a:r>
            </a:p>
          </p:txBody>
        </p:sp>
        <p:sp>
          <p:nvSpPr>
            <p:cNvPr id="26" name="TextBox 25">
              <a:extLst>
                <a:ext uri="{FF2B5EF4-FFF2-40B4-BE49-F238E27FC236}">
                  <a16:creationId xmlns:a16="http://schemas.microsoft.com/office/drawing/2014/main" id="{F604E060-1A25-3555-5263-9EBE697BBAB3}"/>
                </a:ext>
              </a:extLst>
            </p:cNvPr>
            <p:cNvSpPr txBox="1"/>
            <p:nvPr/>
          </p:nvSpPr>
          <p:spPr>
            <a:xfrm>
              <a:off x="4297698" y="5371276"/>
              <a:ext cx="524503" cy="307777"/>
            </a:xfrm>
            <a:prstGeom prst="rect">
              <a:avLst/>
            </a:prstGeom>
            <a:noFill/>
          </p:spPr>
          <p:txBody>
            <a:bodyPr wrap="none" rtlCol="0">
              <a:spAutoFit/>
            </a:bodyPr>
            <a:lstStyle/>
            <a:p>
              <a:r>
                <a:rPr lang="en-US" sz="1400" dirty="0"/>
                <a:t>GND</a:t>
              </a:r>
            </a:p>
          </p:txBody>
        </p:sp>
        <p:sp>
          <p:nvSpPr>
            <p:cNvPr id="27" name="TextBox 26">
              <a:extLst>
                <a:ext uri="{FF2B5EF4-FFF2-40B4-BE49-F238E27FC236}">
                  <a16:creationId xmlns:a16="http://schemas.microsoft.com/office/drawing/2014/main" id="{A6BF00A3-2E97-ABDB-9087-C2BF1B249943}"/>
                </a:ext>
              </a:extLst>
            </p:cNvPr>
            <p:cNvSpPr txBox="1"/>
            <p:nvPr/>
          </p:nvSpPr>
          <p:spPr>
            <a:xfrm>
              <a:off x="4993658" y="3436958"/>
              <a:ext cx="506870" cy="307777"/>
            </a:xfrm>
            <a:prstGeom prst="rect">
              <a:avLst/>
            </a:prstGeom>
            <a:noFill/>
          </p:spPr>
          <p:txBody>
            <a:bodyPr wrap="none" rtlCol="0">
              <a:spAutoFit/>
            </a:bodyPr>
            <a:lstStyle/>
            <a:p>
              <a:r>
                <a:rPr lang="en-US" sz="1400" dirty="0"/>
                <a:t>OUT</a:t>
              </a:r>
            </a:p>
          </p:txBody>
        </p:sp>
        <p:cxnSp>
          <p:nvCxnSpPr>
            <p:cNvPr id="28" name="Straight Connector 27">
              <a:extLst>
                <a:ext uri="{FF2B5EF4-FFF2-40B4-BE49-F238E27FC236}">
                  <a16:creationId xmlns:a16="http://schemas.microsoft.com/office/drawing/2014/main" id="{D9128AD4-0E61-6FA5-5447-26B2E648E634}"/>
                </a:ext>
              </a:extLst>
            </p:cNvPr>
            <p:cNvCxnSpPr>
              <a:cxnSpLocks/>
            </p:cNvCxnSpPr>
            <p:nvPr/>
          </p:nvCxnSpPr>
          <p:spPr>
            <a:xfrm>
              <a:off x="4899556" y="2821381"/>
              <a:ext cx="0" cy="3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96BC00E-567F-87ED-2B1A-E109A07F5D0F}"/>
                </a:ext>
              </a:extLst>
            </p:cNvPr>
            <p:cNvSpPr txBox="1"/>
            <p:nvPr/>
          </p:nvSpPr>
          <p:spPr>
            <a:xfrm>
              <a:off x="4654367" y="2485905"/>
              <a:ext cx="508473" cy="307777"/>
            </a:xfrm>
            <a:prstGeom prst="rect">
              <a:avLst/>
            </a:prstGeom>
            <a:noFill/>
          </p:spPr>
          <p:txBody>
            <a:bodyPr wrap="none" rtlCol="0">
              <a:spAutoFit/>
            </a:bodyPr>
            <a:lstStyle/>
            <a:p>
              <a:r>
                <a:rPr lang="en-US" sz="1400" dirty="0"/>
                <a:t>VDD</a:t>
              </a:r>
            </a:p>
          </p:txBody>
        </p:sp>
      </p:grpSp>
    </p:spTree>
    <p:extLst>
      <p:ext uri="{BB962C8B-B14F-4D97-AF65-F5344CB8AC3E}">
        <p14:creationId xmlns:p14="http://schemas.microsoft.com/office/powerpoint/2010/main" val="264767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364A-BD83-EF2C-87F0-F771A1DBC725}"/>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8520BF61-9935-A27D-1DFC-01E97268AC6D}"/>
              </a:ext>
            </a:extLst>
          </p:cNvPr>
          <p:cNvSpPr>
            <a:spLocks noGrp="1"/>
          </p:cNvSpPr>
          <p:nvPr>
            <p:ph idx="1"/>
          </p:nvPr>
        </p:nvSpPr>
        <p:spPr/>
        <p:txBody>
          <a:bodyPr>
            <a:normAutofit/>
          </a:bodyPr>
          <a:lstStyle/>
          <a:p>
            <a:r>
              <a:rPr lang="en-US" dirty="0"/>
              <a:t>Transistor density and scale</a:t>
            </a:r>
          </a:p>
          <a:p>
            <a:r>
              <a:rPr lang="en-US" dirty="0"/>
              <a:t>VLSI – Chip Layout and manufacture</a:t>
            </a:r>
          </a:p>
        </p:txBody>
      </p:sp>
    </p:spTree>
    <p:extLst>
      <p:ext uri="{BB962C8B-B14F-4D97-AF65-F5344CB8AC3E}">
        <p14:creationId xmlns:p14="http://schemas.microsoft.com/office/powerpoint/2010/main" val="66696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EFD07-F694-345C-4B2F-4614FA7D9DCC}"/>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9904836A-9389-B0FF-C342-D7DD46B32F59}"/>
              </a:ext>
            </a:extLst>
          </p:cNvPr>
          <p:cNvSpPr>
            <a:spLocks noGrp="1"/>
          </p:cNvSpPr>
          <p:nvPr>
            <p:ph idx="1"/>
          </p:nvPr>
        </p:nvSpPr>
        <p:spPr/>
        <p:txBody>
          <a:bodyPr>
            <a:normAutofit/>
          </a:bodyPr>
          <a:lstStyle/>
          <a:p>
            <a:r>
              <a:rPr lang="en-US"/>
              <a:t>Number </a:t>
            </a:r>
            <a:r>
              <a:rPr lang="en-US" dirty="0"/>
              <a:t>of transistors on a chip over time</a:t>
            </a:r>
          </a:p>
          <a:p>
            <a:r>
              <a:rPr lang="en-US" dirty="0"/>
              <a:t>Photo lithography</a:t>
            </a:r>
          </a:p>
          <a:p>
            <a:r>
              <a:rPr lang="en-US" dirty="0"/>
              <a:t>Designing VLSI chips</a:t>
            </a:r>
          </a:p>
        </p:txBody>
      </p:sp>
    </p:spTree>
    <p:extLst>
      <p:ext uri="{BB962C8B-B14F-4D97-AF65-F5344CB8AC3E}">
        <p14:creationId xmlns:p14="http://schemas.microsoft.com/office/powerpoint/2010/main" val="269723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AE3D-C70D-220E-82A8-C1D64A900A0F}"/>
              </a:ext>
            </a:extLst>
          </p:cNvPr>
          <p:cNvSpPr>
            <a:spLocks noGrp="1"/>
          </p:cNvSpPr>
          <p:nvPr>
            <p:ph type="title"/>
          </p:nvPr>
        </p:nvSpPr>
        <p:spPr/>
        <p:txBody>
          <a:bodyPr/>
          <a:lstStyle/>
          <a:p>
            <a:r>
              <a:rPr lang="en-US" dirty="0"/>
              <a:t>Acknowledgements / Contributions</a:t>
            </a:r>
          </a:p>
        </p:txBody>
      </p:sp>
      <p:sp>
        <p:nvSpPr>
          <p:cNvPr id="7" name="TextBox 6">
            <a:extLst>
              <a:ext uri="{FF2B5EF4-FFF2-40B4-BE49-F238E27FC236}">
                <a16:creationId xmlns:a16="http://schemas.microsoft.com/office/drawing/2014/main" id="{D1725F2C-A6DC-4096-AD36-A6A5AF1FFD40}"/>
              </a:ext>
            </a:extLst>
          </p:cNvPr>
          <p:cNvSpPr txBox="1"/>
          <p:nvPr/>
        </p:nvSpPr>
        <p:spPr>
          <a:xfrm>
            <a:off x="838201" y="1502688"/>
            <a:ext cx="5055704" cy="2492990"/>
          </a:xfrm>
          <a:prstGeom prst="rect">
            <a:avLst/>
          </a:prstGeom>
          <a:noFill/>
        </p:spPr>
        <p:txBody>
          <a:bodyPr wrap="square" rtlCol="0">
            <a:spAutoFit/>
          </a:bodyPr>
          <a:lstStyle/>
          <a:p>
            <a:r>
              <a:rPr lang="en-US" sz="1200" dirty="0"/>
              <a:t>These slides are Copyright 2025-  Charles R. Severance (</a:t>
            </a:r>
            <a:r>
              <a:rPr lang="en-US" sz="1200" dirty="0" err="1"/>
              <a:t>online.dr-chuck.com</a:t>
            </a:r>
            <a:r>
              <a:rPr lang="en-US" sz="1200" dirty="0"/>
              <a:t>) as part of www.ca4e.com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endParaRPr lang="en-US" sz="1200" dirty="0"/>
          </a:p>
          <a:p>
            <a:r>
              <a:rPr lang="en-US" sz="1200" dirty="0"/>
              <a:t>Initial Development: Charles Severance, University of Michigan School of Information</a:t>
            </a:r>
          </a:p>
          <a:p>
            <a:endParaRPr lang="en-US" sz="1200" dirty="0"/>
          </a:p>
          <a:p>
            <a:r>
              <a:rPr lang="en-US" sz="1200" b="1" dirty="0"/>
              <a:t>Insert new Contributors and Translators here including names and dates</a:t>
            </a:r>
          </a:p>
          <a:p>
            <a:endParaRPr lang="en-US" sz="1200" dirty="0"/>
          </a:p>
          <a:p>
            <a:endParaRPr lang="en-US" sz="1200" dirty="0"/>
          </a:p>
        </p:txBody>
      </p:sp>
      <p:sp>
        <p:nvSpPr>
          <p:cNvPr id="8" name="TextBox 7">
            <a:extLst>
              <a:ext uri="{FF2B5EF4-FFF2-40B4-BE49-F238E27FC236}">
                <a16:creationId xmlns:a16="http://schemas.microsoft.com/office/drawing/2014/main" id="{A5B0D5A1-502A-F6A1-76FD-6D954B37EE94}"/>
              </a:ext>
            </a:extLst>
          </p:cNvPr>
          <p:cNvSpPr txBox="1"/>
          <p:nvPr/>
        </p:nvSpPr>
        <p:spPr>
          <a:xfrm>
            <a:off x="6298097" y="1502688"/>
            <a:ext cx="5055704" cy="461665"/>
          </a:xfrm>
          <a:prstGeom prst="rect">
            <a:avLst/>
          </a:prstGeom>
          <a:noFill/>
        </p:spPr>
        <p:txBody>
          <a:bodyPr wrap="square" rtlCol="0">
            <a:spAutoFit/>
          </a:bodyPr>
          <a:lstStyle/>
          <a:p>
            <a:r>
              <a:rPr lang="en-US" sz="1200" b="1" dirty="0"/>
              <a:t>Continue new Contributors and Translators here</a:t>
            </a:r>
          </a:p>
          <a:p>
            <a:endParaRPr lang="en-US" sz="1200" dirty="0"/>
          </a:p>
        </p:txBody>
      </p:sp>
    </p:spTree>
    <p:extLst>
      <p:ext uri="{BB962C8B-B14F-4D97-AF65-F5344CB8AC3E}">
        <p14:creationId xmlns:p14="http://schemas.microsoft.com/office/powerpoint/2010/main" val="296388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EEB2-17A6-D88C-FE6A-10DAAFEC0AC5}"/>
              </a:ext>
            </a:extLst>
          </p:cNvPr>
          <p:cNvSpPr>
            <a:spLocks noGrp="1"/>
          </p:cNvSpPr>
          <p:nvPr>
            <p:ph type="title"/>
          </p:nvPr>
        </p:nvSpPr>
        <p:spPr/>
        <p:txBody>
          <a:bodyPr/>
          <a:lstStyle/>
          <a:p>
            <a:r>
              <a:rPr lang="en-US" dirty="0"/>
              <a:t>Scale Over Time</a:t>
            </a:r>
          </a:p>
        </p:txBody>
      </p:sp>
      <p:sp>
        <p:nvSpPr>
          <p:cNvPr id="3" name="Content Placeholder 2">
            <a:extLst>
              <a:ext uri="{FF2B5EF4-FFF2-40B4-BE49-F238E27FC236}">
                <a16:creationId xmlns:a16="http://schemas.microsoft.com/office/drawing/2014/main" id="{DB70D0DC-3610-012D-3A32-D6CF6D5546D9}"/>
              </a:ext>
            </a:extLst>
          </p:cNvPr>
          <p:cNvSpPr>
            <a:spLocks noGrp="1"/>
          </p:cNvSpPr>
          <p:nvPr>
            <p:ph idx="1"/>
          </p:nvPr>
        </p:nvSpPr>
        <p:spPr>
          <a:xfrm>
            <a:off x="838200" y="1825625"/>
            <a:ext cx="4953000" cy="4351338"/>
          </a:xfrm>
        </p:spPr>
        <p:txBody>
          <a:bodyPr/>
          <a:lstStyle/>
          <a:p>
            <a:r>
              <a:rPr lang="en-US" dirty="0"/>
              <a:t>Individual transistors connected with other electronics on a "board"</a:t>
            </a:r>
          </a:p>
          <a:p>
            <a:r>
              <a:rPr lang="en-US" dirty="0"/>
              <a:t>Integrated circuits with a few transistors or gates</a:t>
            </a:r>
          </a:p>
        </p:txBody>
      </p:sp>
      <p:sp>
        <p:nvSpPr>
          <p:cNvPr id="5" name="TextBox 4">
            <a:extLst>
              <a:ext uri="{FF2B5EF4-FFF2-40B4-BE49-F238E27FC236}">
                <a16:creationId xmlns:a16="http://schemas.microsoft.com/office/drawing/2014/main" id="{8FF2D726-83CC-E7C2-04AA-0C86E3476333}"/>
              </a:ext>
            </a:extLst>
          </p:cNvPr>
          <p:cNvSpPr txBox="1"/>
          <p:nvPr/>
        </p:nvSpPr>
        <p:spPr>
          <a:xfrm>
            <a:off x="446119" y="5388570"/>
            <a:ext cx="7289704" cy="646331"/>
          </a:xfrm>
          <a:prstGeom prst="rect">
            <a:avLst/>
          </a:prstGeom>
          <a:noFill/>
        </p:spPr>
        <p:txBody>
          <a:bodyPr wrap="square">
            <a:spAutoFit/>
          </a:bodyPr>
          <a:lstStyle/>
          <a:p>
            <a:r>
              <a:rPr lang="en-US" dirty="0"/>
              <a:t>https://</a:t>
            </a:r>
            <a:r>
              <a:rPr lang="en-US" dirty="0" err="1"/>
              <a:t>en.wikipedia.org</a:t>
            </a:r>
            <a:r>
              <a:rPr lang="en-US" dirty="0"/>
              <a:t>/wiki/TO-18</a:t>
            </a:r>
          </a:p>
          <a:p>
            <a:r>
              <a:rPr lang="en-US" dirty="0"/>
              <a:t>https://</a:t>
            </a:r>
            <a:r>
              <a:rPr lang="en-US" dirty="0" err="1"/>
              <a:t>en.wikipedia.org</a:t>
            </a:r>
            <a:r>
              <a:rPr lang="en-US" dirty="0"/>
              <a:t>/wiki/List_of_7400-series_integrated_circuits</a:t>
            </a:r>
          </a:p>
        </p:txBody>
      </p:sp>
      <p:pic>
        <p:nvPicPr>
          <p:cNvPr id="7" name="Picture 6" descr="Silicon NPN transistors of the BC108 family (left to right): BC109C by ITT, BC107 by CEMI, BC108B by ATES, BC108B by Siemens.">
            <a:extLst>
              <a:ext uri="{FF2B5EF4-FFF2-40B4-BE49-F238E27FC236}">
                <a16:creationId xmlns:a16="http://schemas.microsoft.com/office/drawing/2014/main" id="{01CD241D-094E-E842-103A-6AEFE25A2C0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69707" y="1361566"/>
            <a:ext cx="1651838" cy="1525917"/>
          </a:xfrm>
          <a:prstGeom prst="rect">
            <a:avLst/>
          </a:prstGeom>
        </p:spPr>
      </p:pic>
      <p:pic>
        <p:nvPicPr>
          <p:cNvPr id="9" name="Picture 8" descr=" Internal connection in the TI 74LS51 chip circuit showing AND and NOR gates">
            <a:extLst>
              <a:ext uri="{FF2B5EF4-FFF2-40B4-BE49-F238E27FC236}">
                <a16:creationId xmlns:a16="http://schemas.microsoft.com/office/drawing/2014/main" id="{A47B4413-4E9B-6B79-308B-FD50524E72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51891" y="3443010"/>
            <a:ext cx="2469365" cy="1945560"/>
          </a:xfrm>
          <a:prstGeom prst="rect">
            <a:avLst/>
          </a:prstGeom>
        </p:spPr>
      </p:pic>
      <p:pic>
        <p:nvPicPr>
          <p:cNvPr id="11" name="Picture 10" descr="A close-up of a TI 74LS51 chip installed in a circuit board">
            <a:extLst>
              <a:ext uri="{FF2B5EF4-FFF2-40B4-BE49-F238E27FC236}">
                <a16:creationId xmlns:a16="http://schemas.microsoft.com/office/drawing/2014/main" id="{FFC00C65-FF73-55ED-D9EE-892627265499}"/>
              </a:ext>
            </a:extLst>
          </p:cNvPr>
          <p:cNvPicPr>
            <a:picLocks noChangeAspect="1"/>
          </p:cNvPicPr>
          <p:nvPr/>
        </p:nvPicPr>
        <p:blipFill>
          <a:blip r:embed="rId4"/>
          <a:stretch>
            <a:fillRect/>
          </a:stretch>
        </p:blipFill>
        <p:spPr>
          <a:xfrm>
            <a:off x="4933574" y="3795184"/>
            <a:ext cx="2934455" cy="1525917"/>
          </a:xfrm>
          <a:prstGeom prst="rect">
            <a:avLst/>
          </a:prstGeom>
        </p:spPr>
      </p:pic>
      <p:pic>
        <p:nvPicPr>
          <p:cNvPr id="8" name="Picture 7" descr="A close-up of a circuit board that is four inches on each side.  It has 16 individual transistors and about 200 resistors.  Dr. Chuck is trying to remember where he got this board - it was either from an early internet routes from BBN or a part of the ILIAC computer build in the 1970’s at the University of Illinois.">
            <a:extLst>
              <a:ext uri="{FF2B5EF4-FFF2-40B4-BE49-F238E27FC236}">
                <a16:creationId xmlns:a16="http://schemas.microsoft.com/office/drawing/2014/main" id="{352EFA53-4986-2C48-7636-9078947B7FF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61356" y="663408"/>
            <a:ext cx="4184525" cy="2789683"/>
          </a:xfrm>
          <a:prstGeom prst="rect">
            <a:avLst/>
          </a:prstGeom>
        </p:spPr>
      </p:pic>
    </p:spTree>
    <p:extLst>
      <p:ext uri="{BB962C8B-B14F-4D97-AF65-F5344CB8AC3E}">
        <p14:creationId xmlns:p14="http://schemas.microsoft.com/office/powerpoint/2010/main" val="236209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6ADD5-B43E-1C6C-65FD-7389946E0640}"/>
              </a:ext>
            </a:extLst>
          </p:cNvPr>
          <p:cNvSpPr>
            <a:spLocks noGrp="1"/>
          </p:cNvSpPr>
          <p:nvPr>
            <p:ph type="title"/>
          </p:nvPr>
        </p:nvSpPr>
        <p:spPr>
          <a:xfrm>
            <a:off x="1099425" y="1238081"/>
            <a:ext cx="4709345" cy="962953"/>
          </a:xfrm>
        </p:spPr>
        <p:txBody>
          <a:bodyPr anchor="b">
            <a:normAutofit/>
          </a:bodyPr>
          <a:lstStyle/>
          <a:p>
            <a:r>
              <a:rPr lang="en-US" sz="3800" dirty="0"/>
              <a:t>Planar Transistors</a:t>
            </a:r>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69C06F-D38B-5534-DAC5-E7CD4ECFD0CA}"/>
              </a:ext>
            </a:extLst>
          </p:cNvPr>
          <p:cNvSpPr>
            <a:spLocks noGrp="1"/>
          </p:cNvSpPr>
          <p:nvPr>
            <p:ph idx="1"/>
          </p:nvPr>
        </p:nvSpPr>
        <p:spPr>
          <a:xfrm>
            <a:off x="1100736" y="2508105"/>
            <a:ext cx="4709345" cy="3632493"/>
          </a:xfrm>
        </p:spPr>
        <p:txBody>
          <a:bodyPr anchor="ctr">
            <a:normAutofit/>
          </a:bodyPr>
          <a:lstStyle/>
          <a:p>
            <a:r>
              <a:rPr lang="en-US" sz="2000" dirty="0"/>
              <a:t>Prior to 1960, transistor assembly required assembling small crystals and connecting wires to them – they were three dimensional "Lego like" constructions</a:t>
            </a:r>
          </a:p>
          <a:p>
            <a:endParaRPr lang="en-US" sz="2000" dirty="0"/>
          </a:p>
          <a:p>
            <a:r>
              <a:rPr lang="en-US" sz="2000" dirty="0"/>
              <a:t>In 1960 Fairchild introduced the 2N1613 transistor – the first that was manufactured by a two-dimensional process.</a:t>
            </a:r>
          </a:p>
        </p:txBody>
      </p:sp>
      <p:pic>
        <p:nvPicPr>
          <p:cNvPr id="4" name="Picture 3" descr="A Farirchild 2N161e transistor.  It is a metal cylinder about 1/4 inch indiameter and 1/4 inch tall.  It has three wires coming out of the base.  The Fairchild 2N1613 Transistor was produced and commercially available in 1962.  It was the first planar transistor ever produced and was a great step forward in mass-rpoducing individual transistors.">
            <a:extLst>
              <a:ext uri="{FF2B5EF4-FFF2-40B4-BE49-F238E27FC236}">
                <a16:creationId xmlns:a16="http://schemas.microsoft.com/office/drawing/2014/main" id="{EAE6EAE4-839C-0E9E-82F4-6F17BCFF6F00}"/>
              </a:ext>
            </a:extLst>
          </p:cNvPr>
          <p:cNvPicPr>
            <a:picLocks noChangeAspect="1"/>
          </p:cNvPicPr>
          <p:nvPr/>
        </p:nvPicPr>
        <p:blipFill>
          <a:blip r:embed="rId3" cstate="print">
            <a:extLst>
              <a:ext uri="{28A0092B-C50C-407E-A947-70E740481C1C}">
                <a14:useLocalDpi xmlns:a14="http://schemas.microsoft.com/office/drawing/2010/main"/>
              </a:ext>
            </a:extLst>
          </a:blip>
          <a:srcRect l="7518" r="3" b="3"/>
          <a:stretch>
            <a:fillRect/>
          </a:stretch>
        </p:blipFill>
        <p:spPr>
          <a:xfrm>
            <a:off x="6538366" y="1383738"/>
            <a:ext cx="4929098" cy="4756870"/>
          </a:xfrm>
          <a:prstGeom prst="rect">
            <a:avLst/>
          </a:prstGeom>
        </p:spPr>
      </p:pic>
      <p:sp>
        <p:nvSpPr>
          <p:cNvPr id="5" name="TextBox 4">
            <a:extLst>
              <a:ext uri="{FF2B5EF4-FFF2-40B4-BE49-F238E27FC236}">
                <a16:creationId xmlns:a16="http://schemas.microsoft.com/office/drawing/2014/main" id="{3339B24A-714B-AD01-7B6E-8F3D63A07551}"/>
              </a:ext>
            </a:extLst>
          </p:cNvPr>
          <p:cNvSpPr txBox="1"/>
          <p:nvPr/>
        </p:nvSpPr>
        <p:spPr>
          <a:xfrm>
            <a:off x="6856520" y="1604183"/>
            <a:ext cx="1758815" cy="1200329"/>
          </a:xfrm>
          <a:prstGeom prst="rect">
            <a:avLst/>
          </a:prstGeom>
          <a:noFill/>
        </p:spPr>
        <p:txBody>
          <a:bodyPr wrap="none" rtlCol="0">
            <a:spAutoFit/>
          </a:bodyPr>
          <a:lstStyle/>
          <a:p>
            <a:r>
              <a:rPr lang="en-US" dirty="0"/>
              <a:t>Fairchild 2N1613</a:t>
            </a:r>
          </a:p>
          <a:p>
            <a:r>
              <a:rPr lang="en-US" dirty="0"/>
              <a:t>First planar</a:t>
            </a:r>
          </a:p>
          <a:p>
            <a:r>
              <a:rPr lang="en-US" dirty="0"/>
              <a:t>transistor</a:t>
            </a:r>
          </a:p>
          <a:p>
            <a:r>
              <a:rPr lang="en-US" dirty="0"/>
              <a:t>1960</a:t>
            </a:r>
          </a:p>
        </p:txBody>
      </p:sp>
    </p:spTree>
    <p:extLst>
      <p:ext uri="{BB962C8B-B14F-4D97-AF65-F5344CB8AC3E}">
        <p14:creationId xmlns:p14="http://schemas.microsoft.com/office/powerpoint/2010/main" val="369064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F823BC-2CBE-1B87-52A0-7407DB5FE565}"/>
              </a:ext>
            </a:extLst>
          </p:cNvPr>
          <p:cNvSpPr>
            <a:spLocks noGrp="1"/>
          </p:cNvSpPr>
          <p:nvPr>
            <p:ph type="title"/>
          </p:nvPr>
        </p:nvSpPr>
        <p:spPr>
          <a:xfrm>
            <a:off x="838200" y="365125"/>
            <a:ext cx="4320396" cy="1325563"/>
          </a:xfrm>
        </p:spPr>
        <p:txBody>
          <a:bodyPr/>
          <a:lstStyle/>
          <a:p>
            <a:r>
              <a:rPr lang="en-US" dirty="0"/>
              <a:t>Very Large Scale Integration (VLSI)</a:t>
            </a:r>
          </a:p>
        </p:txBody>
      </p:sp>
      <p:sp>
        <p:nvSpPr>
          <p:cNvPr id="4" name="Content Placeholder 3">
            <a:extLst>
              <a:ext uri="{FF2B5EF4-FFF2-40B4-BE49-F238E27FC236}">
                <a16:creationId xmlns:a16="http://schemas.microsoft.com/office/drawing/2014/main" id="{E731778B-49CB-631E-C6B6-48A2D4B0EFA5}"/>
              </a:ext>
            </a:extLst>
          </p:cNvPr>
          <p:cNvSpPr>
            <a:spLocks noGrp="1"/>
          </p:cNvSpPr>
          <p:nvPr>
            <p:ph idx="1"/>
          </p:nvPr>
        </p:nvSpPr>
        <p:spPr>
          <a:xfrm>
            <a:off x="838200" y="1825625"/>
            <a:ext cx="4561936" cy="2231131"/>
          </a:xfrm>
        </p:spPr>
        <p:txBody>
          <a:bodyPr>
            <a:normAutofit fontScale="85000" lnSpcReduction="20000"/>
          </a:bodyPr>
          <a:lstStyle/>
          <a:p>
            <a:r>
              <a:rPr lang="en-US" dirty="0"/>
              <a:t>2300 PMOS transistors manufactured using photo lithography – 0.01 mm</a:t>
            </a:r>
          </a:p>
          <a:p>
            <a:r>
              <a:rPr lang="en-US" dirty="0"/>
              <a:t>The Intel 4004(1971), was the first commercially available single-chip, general-purpose  microprocessor</a:t>
            </a:r>
          </a:p>
        </p:txBody>
      </p:sp>
      <p:pic>
        <p:nvPicPr>
          <p:cNvPr id="5" name="Picture 4" descr="A picture of the internal layout of the Intel 4004 circuitry taken with a microscope showing gates and wires.">
            <a:extLst>
              <a:ext uri="{FF2B5EF4-FFF2-40B4-BE49-F238E27FC236}">
                <a16:creationId xmlns:a16="http://schemas.microsoft.com/office/drawing/2014/main" id="{0E0CD2B8-F680-9533-0CC2-C357781ABA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41412" y="1163781"/>
            <a:ext cx="5587076" cy="4162371"/>
          </a:xfrm>
          <a:prstGeom prst="rect">
            <a:avLst/>
          </a:prstGeom>
        </p:spPr>
      </p:pic>
      <p:pic>
        <p:nvPicPr>
          <p:cNvPr id="6" name="Picture 5" descr="An Intel 4004 microprocessors chip - exterior view.">
            <a:extLst>
              <a:ext uri="{FF2B5EF4-FFF2-40B4-BE49-F238E27FC236}">
                <a16:creationId xmlns:a16="http://schemas.microsoft.com/office/drawing/2014/main" id="{CD7BDB8C-DAA1-A6A4-80AA-F1F2B99D85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21016" y="3912564"/>
            <a:ext cx="2196304" cy="1464202"/>
          </a:xfrm>
          <a:prstGeom prst="rect">
            <a:avLst/>
          </a:prstGeom>
        </p:spPr>
      </p:pic>
      <p:sp>
        <p:nvSpPr>
          <p:cNvPr id="7" name="TextBox 6">
            <a:extLst>
              <a:ext uri="{FF2B5EF4-FFF2-40B4-BE49-F238E27FC236}">
                <a16:creationId xmlns:a16="http://schemas.microsoft.com/office/drawing/2014/main" id="{5493B245-E4D5-FEC4-75D1-ACF6117F1955}"/>
              </a:ext>
            </a:extLst>
          </p:cNvPr>
          <p:cNvSpPr txBox="1"/>
          <p:nvPr/>
        </p:nvSpPr>
        <p:spPr>
          <a:xfrm>
            <a:off x="275165" y="5746098"/>
            <a:ext cx="6098874" cy="369332"/>
          </a:xfrm>
          <a:prstGeom prst="rect">
            <a:avLst/>
          </a:prstGeom>
          <a:noFill/>
        </p:spPr>
        <p:txBody>
          <a:bodyPr wrap="square">
            <a:spAutoFit/>
          </a:bodyPr>
          <a:lstStyle/>
          <a:p>
            <a:pPr algn="ctr"/>
            <a:r>
              <a:rPr lang="en-US" dirty="0"/>
              <a:t>https://</a:t>
            </a:r>
            <a:r>
              <a:rPr lang="en-US" dirty="0" err="1"/>
              <a:t>en.wikipedia.org</a:t>
            </a:r>
            <a:r>
              <a:rPr lang="en-US" dirty="0"/>
              <a:t>/wiki/Intel_4004</a:t>
            </a:r>
          </a:p>
        </p:txBody>
      </p:sp>
      <p:cxnSp>
        <p:nvCxnSpPr>
          <p:cNvPr id="9" name="Straight Arrow Connector 8">
            <a:extLst>
              <a:ext uri="{FF2B5EF4-FFF2-40B4-BE49-F238E27FC236}">
                <a16:creationId xmlns:a16="http://schemas.microsoft.com/office/drawing/2014/main" id="{5AD116FF-BC79-79CB-871D-19DA963F3E41}"/>
              </a:ext>
            </a:extLst>
          </p:cNvPr>
          <p:cNvCxnSpPr>
            <a:cxnSpLocks/>
          </p:cNvCxnSpPr>
          <p:nvPr/>
        </p:nvCxnSpPr>
        <p:spPr>
          <a:xfrm>
            <a:off x="6374039" y="5525449"/>
            <a:ext cx="5521822" cy="35983"/>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E822A8-EF0E-D1EE-5214-9AF39FAE45D3}"/>
              </a:ext>
            </a:extLst>
          </p:cNvPr>
          <p:cNvSpPr txBox="1"/>
          <p:nvPr/>
        </p:nvSpPr>
        <p:spPr>
          <a:xfrm>
            <a:off x="8799762" y="5341141"/>
            <a:ext cx="670376" cy="369332"/>
          </a:xfrm>
          <a:prstGeom prst="rect">
            <a:avLst/>
          </a:prstGeom>
          <a:solidFill>
            <a:schemeClr val="bg1"/>
          </a:solidFill>
        </p:spPr>
        <p:txBody>
          <a:bodyPr wrap="none" rtlCol="0">
            <a:spAutoFit/>
          </a:bodyPr>
          <a:lstStyle/>
          <a:p>
            <a:r>
              <a:rPr lang="en-US" dirty="0"/>
              <a:t>4mm</a:t>
            </a:r>
          </a:p>
        </p:txBody>
      </p:sp>
      <p:cxnSp>
        <p:nvCxnSpPr>
          <p:cNvPr id="14" name="Straight Arrow Connector 13">
            <a:extLst>
              <a:ext uri="{FF2B5EF4-FFF2-40B4-BE49-F238E27FC236}">
                <a16:creationId xmlns:a16="http://schemas.microsoft.com/office/drawing/2014/main" id="{0FA1BD20-EEF8-7EE9-1C8A-8B3D31F3DF94}"/>
              </a:ext>
            </a:extLst>
          </p:cNvPr>
          <p:cNvCxnSpPr>
            <a:cxnSpLocks/>
          </p:cNvCxnSpPr>
          <p:nvPr/>
        </p:nvCxnSpPr>
        <p:spPr>
          <a:xfrm>
            <a:off x="6008914" y="1163781"/>
            <a:ext cx="0" cy="416237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2866CA0-EBD7-B960-63AE-345E1E912925}"/>
              </a:ext>
            </a:extLst>
          </p:cNvPr>
          <p:cNvSpPr txBox="1"/>
          <p:nvPr/>
        </p:nvSpPr>
        <p:spPr>
          <a:xfrm>
            <a:off x="5656356" y="4056756"/>
            <a:ext cx="670376" cy="369332"/>
          </a:xfrm>
          <a:prstGeom prst="rect">
            <a:avLst/>
          </a:prstGeom>
          <a:solidFill>
            <a:schemeClr val="bg1"/>
          </a:solidFill>
        </p:spPr>
        <p:txBody>
          <a:bodyPr wrap="square" rtlCol="0">
            <a:spAutoFit/>
          </a:bodyPr>
          <a:lstStyle/>
          <a:p>
            <a:r>
              <a:rPr lang="en-US" dirty="0"/>
              <a:t>3mm</a:t>
            </a:r>
          </a:p>
        </p:txBody>
      </p:sp>
    </p:spTree>
    <p:extLst>
      <p:ext uri="{BB962C8B-B14F-4D97-AF65-F5344CB8AC3E}">
        <p14:creationId xmlns:p14="http://schemas.microsoft.com/office/powerpoint/2010/main" val="336469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CA07-A165-B453-1DF1-824AAE997803}"/>
              </a:ext>
            </a:extLst>
          </p:cNvPr>
          <p:cNvSpPr>
            <a:spLocks noGrp="1"/>
          </p:cNvSpPr>
          <p:nvPr>
            <p:ph type="title"/>
          </p:nvPr>
        </p:nvSpPr>
        <p:spPr/>
        <p:txBody>
          <a:bodyPr/>
          <a:lstStyle/>
          <a:p>
            <a:r>
              <a:rPr lang="en-US" dirty="0"/>
              <a:t>Photo Lithography</a:t>
            </a:r>
          </a:p>
        </p:txBody>
      </p:sp>
      <p:pic>
        <p:nvPicPr>
          <p:cNvPr id="2050" name="Picture 2" descr="A photo mask. This photo mask has 20 copies of the same circuit pattern or design.  It represents one layer in a chip manufacturing process.">
            <a:extLst>
              <a:ext uri="{FF2B5EF4-FFF2-40B4-BE49-F238E27FC236}">
                <a16:creationId xmlns:a16="http://schemas.microsoft.com/office/drawing/2014/main" id="{B4ABC9D6-8CB1-F84B-5141-5FBB4BEB21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997961"/>
            <a:ext cx="2862077" cy="28620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schematic illustration of a photomask (top) being reduced and projected onto an Integrated Circuit layer (bottom) for printing">
            <a:extLst>
              <a:ext uri="{FF2B5EF4-FFF2-40B4-BE49-F238E27FC236}">
                <a16:creationId xmlns:a16="http://schemas.microsoft.com/office/drawing/2014/main" id="{E4FB8645-1269-1301-02F6-075B4785688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2038" y="2269927"/>
            <a:ext cx="1933251" cy="16161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D67364-DD52-DAF8-387A-FE1777686765}"/>
              </a:ext>
            </a:extLst>
          </p:cNvPr>
          <p:cNvSpPr txBox="1"/>
          <p:nvPr/>
        </p:nvSpPr>
        <p:spPr>
          <a:xfrm>
            <a:off x="818263" y="5321703"/>
            <a:ext cx="6572250" cy="861774"/>
          </a:xfrm>
          <a:prstGeom prst="rect">
            <a:avLst/>
          </a:prstGeom>
          <a:noFill/>
        </p:spPr>
        <p:txBody>
          <a:bodyPr wrap="square">
            <a:spAutoFit/>
          </a:bodyPr>
          <a:lstStyle/>
          <a:p>
            <a:r>
              <a:rPr lang="en-US" sz="1600" dirty="0"/>
              <a:t>https://</a:t>
            </a:r>
            <a:r>
              <a:rPr lang="en-US" sz="1600" dirty="0" err="1"/>
              <a:t>en.wikipedia.org</a:t>
            </a:r>
            <a:r>
              <a:rPr lang="en-US" sz="1600" dirty="0"/>
              <a:t>/wiki/Photolithography</a:t>
            </a:r>
          </a:p>
          <a:p>
            <a:r>
              <a:rPr lang="en-US" sz="1600" dirty="0"/>
              <a:t>https://</a:t>
            </a:r>
            <a:r>
              <a:rPr lang="en-US" sz="1600" dirty="0" err="1"/>
              <a:t>en.wikipedia.org</a:t>
            </a:r>
            <a:r>
              <a:rPr lang="en-US" sz="1600" dirty="0"/>
              <a:t>/wiki/Photomask</a:t>
            </a:r>
          </a:p>
          <a:p>
            <a:r>
              <a:rPr lang="en-US" sz="1600" dirty="0"/>
              <a:t>https://</a:t>
            </a:r>
            <a:r>
              <a:rPr lang="en-US" sz="1600" dirty="0" err="1"/>
              <a:t>en.wikipedia.org</a:t>
            </a:r>
            <a:r>
              <a:rPr lang="en-US" sz="1600" dirty="0"/>
              <a:t>/wiki/</a:t>
            </a:r>
            <a:r>
              <a:rPr lang="en-US" sz="1600" dirty="0" err="1"/>
              <a:t>Semiconductor_device_fabrication</a:t>
            </a:r>
            <a:endParaRPr lang="en-US" sz="1600" dirty="0"/>
          </a:p>
        </p:txBody>
      </p:sp>
      <p:pic>
        <p:nvPicPr>
          <p:cNvPr id="2054" name="Picture 6" descr="NAND gate with 4 inputs in transistor-transistor logic; 7 transistors on the chip as viewed on a microscope.">
            <a:extLst>
              <a:ext uri="{FF2B5EF4-FFF2-40B4-BE49-F238E27FC236}">
                <a16:creationId xmlns:a16="http://schemas.microsoft.com/office/drawing/2014/main" id="{8025F8B0-FB79-7A57-D5D5-5832CB0BD43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49963" y="2635249"/>
            <a:ext cx="12700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TI 74LS51 chip installed in a circuit board">
            <a:extLst>
              <a:ext uri="{FF2B5EF4-FFF2-40B4-BE49-F238E27FC236}">
                <a16:creationId xmlns:a16="http://schemas.microsoft.com/office/drawing/2014/main" id="{AD2F59E1-4A73-2702-0412-8634A0C40FDF}"/>
              </a:ext>
            </a:extLst>
          </p:cNvPr>
          <p:cNvPicPr>
            <a:picLocks noChangeAspect="1"/>
          </p:cNvPicPr>
          <p:nvPr/>
        </p:nvPicPr>
        <p:blipFill>
          <a:blip r:embed="rId6"/>
          <a:stretch>
            <a:fillRect/>
          </a:stretch>
        </p:blipFill>
        <p:spPr>
          <a:xfrm>
            <a:off x="9395841" y="2811378"/>
            <a:ext cx="2375464" cy="1235242"/>
          </a:xfrm>
          <a:prstGeom prst="rect">
            <a:avLst/>
          </a:prstGeom>
        </p:spPr>
      </p:pic>
      <p:sp>
        <p:nvSpPr>
          <p:cNvPr id="8" name="TextBox 7">
            <a:extLst>
              <a:ext uri="{FF2B5EF4-FFF2-40B4-BE49-F238E27FC236}">
                <a16:creationId xmlns:a16="http://schemas.microsoft.com/office/drawing/2014/main" id="{1648B702-9599-E14B-A7D8-FCAC45BDB16F}"/>
              </a:ext>
            </a:extLst>
          </p:cNvPr>
          <p:cNvSpPr txBox="1"/>
          <p:nvPr/>
        </p:nvSpPr>
        <p:spPr>
          <a:xfrm>
            <a:off x="7073806" y="4521951"/>
            <a:ext cx="2222313" cy="923330"/>
          </a:xfrm>
          <a:prstGeom prst="rect">
            <a:avLst/>
          </a:prstGeom>
          <a:noFill/>
        </p:spPr>
        <p:txBody>
          <a:bodyPr wrap="square">
            <a:spAutoFit/>
          </a:bodyPr>
          <a:lstStyle/>
          <a:p>
            <a:pPr algn="ctr"/>
            <a:r>
              <a:rPr lang="en-US" dirty="0"/>
              <a:t>Four Input NAND</a:t>
            </a:r>
          </a:p>
          <a:p>
            <a:pPr algn="ctr"/>
            <a:r>
              <a:rPr lang="en-US" dirty="0"/>
              <a:t>Seven transistors</a:t>
            </a:r>
          </a:p>
          <a:p>
            <a:pPr algn="ctr"/>
            <a:r>
              <a:rPr lang="en-US" dirty="0"/>
              <a:t>TI 7420</a:t>
            </a:r>
          </a:p>
        </p:txBody>
      </p:sp>
      <p:sp>
        <p:nvSpPr>
          <p:cNvPr id="9" name="TextBox 8">
            <a:extLst>
              <a:ext uri="{FF2B5EF4-FFF2-40B4-BE49-F238E27FC236}">
                <a16:creationId xmlns:a16="http://schemas.microsoft.com/office/drawing/2014/main" id="{CEC6EDB9-140C-963F-23C6-5DC9839B182C}"/>
              </a:ext>
            </a:extLst>
          </p:cNvPr>
          <p:cNvSpPr txBox="1"/>
          <p:nvPr/>
        </p:nvSpPr>
        <p:spPr>
          <a:xfrm>
            <a:off x="4513963" y="4169989"/>
            <a:ext cx="2222313" cy="646331"/>
          </a:xfrm>
          <a:prstGeom prst="rect">
            <a:avLst/>
          </a:prstGeom>
          <a:noFill/>
        </p:spPr>
        <p:txBody>
          <a:bodyPr wrap="square">
            <a:spAutoFit/>
          </a:bodyPr>
          <a:lstStyle/>
          <a:p>
            <a:pPr algn="ctr"/>
            <a:r>
              <a:rPr lang="en-US" dirty="0"/>
              <a:t>Multiple masks with</a:t>
            </a:r>
          </a:p>
          <a:p>
            <a:pPr algn="ctr"/>
            <a:r>
              <a:rPr lang="en-US" dirty="0"/>
              <a:t>different chemicals</a:t>
            </a:r>
          </a:p>
        </p:txBody>
      </p:sp>
      <p:pic>
        <p:nvPicPr>
          <p:cNvPr id="2056" name="Picture 8" descr="A semiconductor device manufacturing facility at HP Labs">
            <a:extLst>
              <a:ext uri="{FF2B5EF4-FFF2-40B4-BE49-F238E27FC236}">
                <a16:creationId xmlns:a16="http://schemas.microsoft.com/office/drawing/2014/main" id="{DF8FCF58-B446-F943-BF68-9D1F191B42B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491725" y="326785"/>
            <a:ext cx="2522641" cy="189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0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C0C3-3046-DE04-5E08-A44168A2A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5E340-A17C-A848-0398-2AA8613DBA86}"/>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dirty="0">
                <a:solidFill>
                  <a:srgbClr val="FFFFFF"/>
                </a:solidFill>
                <a:latin typeface="+mj-lt"/>
                <a:ea typeface="+mj-ea"/>
                <a:cs typeface="+mj-cs"/>
              </a:rPr>
              <a:t>Rockwell silicon wafer (1986)</a:t>
            </a:r>
          </a:p>
        </p:txBody>
      </p:sp>
      <p:pic>
        <p:nvPicPr>
          <p:cNvPr id="10" name="Picture 9" descr="Close up of the edge of s single 1/4 inch processor from the Rockwell silicon wafer (1986).   It was taken with a microscope at about a 30X magnification and you scan finally see contacts and a few wires.  It also has a “Copyright 1986 Rockwell International Corp” marking printed on the chip.">
            <a:extLst>
              <a:ext uri="{FF2B5EF4-FFF2-40B4-BE49-F238E27FC236}">
                <a16:creationId xmlns:a16="http://schemas.microsoft.com/office/drawing/2014/main" id="{2F45573C-482F-CDBC-1951-06A2FF8EAC95}"/>
              </a:ext>
            </a:extLst>
          </p:cNvPr>
          <p:cNvPicPr>
            <a:picLocks noChangeAspect="1"/>
          </p:cNvPicPr>
          <p:nvPr/>
        </p:nvPicPr>
        <p:blipFill>
          <a:blip r:embed="rId3" cstate="print">
            <a:extLst>
              <a:ext uri="{28A0092B-C50C-407E-A947-70E740481C1C}">
                <a14:useLocalDpi xmlns:a14="http://schemas.microsoft.com/office/drawing/2010/main"/>
              </a:ext>
            </a:extLst>
          </a:blip>
          <a:srcRect t="8716" r="1" b="20694"/>
          <a:stretch>
            <a:fillRect/>
          </a:stretch>
        </p:blipFill>
        <p:spPr>
          <a:xfrm>
            <a:off x="307840" y="325639"/>
            <a:ext cx="3797570" cy="2010551"/>
          </a:xfrm>
          <a:prstGeom prst="rect">
            <a:avLst/>
          </a:prstGeom>
        </p:spPr>
      </p:pic>
      <p:pic>
        <p:nvPicPr>
          <p:cNvPr id="4" name="Picture 3" descr="A Farirchild 2N161e transistor.  It is a metal cylinder about 1/4 inch indiameter and 1/4 inch tall.  It has three wires coming out of the base.  The Fairchild 2N1613 Transistor was produced and commercially available in 1962.  It was the first planar transistor ever produced and was a great step forward in mass-rpoducing individual transistors.">
            <a:extLst>
              <a:ext uri="{FF2B5EF4-FFF2-40B4-BE49-F238E27FC236}">
                <a16:creationId xmlns:a16="http://schemas.microsoft.com/office/drawing/2014/main" id="{FE9418D8-6E2E-DA87-BD6C-60988406100E}"/>
              </a:ext>
            </a:extLst>
          </p:cNvPr>
          <p:cNvPicPr>
            <a:picLocks noChangeAspect="1"/>
          </p:cNvPicPr>
          <p:nvPr/>
        </p:nvPicPr>
        <p:blipFill>
          <a:blip r:embed="rId4" cstate="print">
            <a:extLst>
              <a:ext uri="{28A0092B-C50C-407E-A947-70E740481C1C}">
                <a14:useLocalDpi xmlns:a14="http://schemas.microsoft.com/office/drawing/2010/main"/>
              </a:ext>
            </a:extLst>
          </a:blip>
          <a:srcRect t="7496" r="1" b="33044"/>
          <a:stretch>
            <a:fillRect/>
          </a:stretch>
        </p:blipFill>
        <p:spPr>
          <a:xfrm>
            <a:off x="317634" y="2422097"/>
            <a:ext cx="3794760" cy="2013804"/>
          </a:xfrm>
          <a:prstGeom prst="rect">
            <a:avLst/>
          </a:prstGeom>
        </p:spPr>
      </p:pic>
      <p:pic>
        <p:nvPicPr>
          <p:cNvPr id="6" name="Picture 5" descr="Complete Rockwell silicon wafer (1986) it is round and about 4 inches in diameter with very intricate almost microscopic electrical traces and transistors.   It has about 120 chips and each chip is about 1/4 inch on a side.">
            <a:extLst>
              <a:ext uri="{FF2B5EF4-FFF2-40B4-BE49-F238E27FC236}">
                <a16:creationId xmlns:a16="http://schemas.microsoft.com/office/drawing/2014/main" id="{C2D52623-4C60-6833-2B05-24331CBDD5BF}"/>
              </a:ext>
            </a:extLst>
          </p:cNvPr>
          <p:cNvPicPr>
            <a:picLocks noChangeAspect="1"/>
          </p:cNvPicPr>
          <p:nvPr/>
        </p:nvPicPr>
        <p:blipFill>
          <a:blip r:embed="rId5" cstate="print">
            <a:extLst>
              <a:ext uri="{28A0092B-C50C-407E-A947-70E740481C1C}">
                <a14:useLocalDpi xmlns:a14="http://schemas.microsoft.com/office/drawing/2010/main"/>
              </a:ext>
            </a:extLst>
          </a:blip>
          <a:srcRect l="23187" r="-3" b="-3"/>
          <a:stretch>
            <a:fillRect/>
          </a:stretch>
        </p:blipFill>
        <p:spPr>
          <a:xfrm>
            <a:off x="4202549" y="321732"/>
            <a:ext cx="3793472" cy="4111323"/>
          </a:xfrm>
          <a:prstGeom prst="rect">
            <a:avLst/>
          </a:prstGeom>
        </p:spPr>
      </p:pic>
      <p:pic>
        <p:nvPicPr>
          <p:cNvPr id="12" name="Picture 11" descr="Close up of a single 1/4 inch processor from the Rockwell silicon wafer (1986).    It was taken with a microscope at about a 10X magnification and you still cannot see any individual wires because they are so small.">
            <a:extLst>
              <a:ext uri="{FF2B5EF4-FFF2-40B4-BE49-F238E27FC236}">
                <a16:creationId xmlns:a16="http://schemas.microsoft.com/office/drawing/2014/main" id="{B38F7C63-20E6-815C-316C-99F7085D6E86}"/>
              </a:ext>
            </a:extLst>
          </p:cNvPr>
          <p:cNvPicPr>
            <a:picLocks noChangeAspect="1"/>
          </p:cNvPicPr>
          <p:nvPr/>
        </p:nvPicPr>
        <p:blipFill>
          <a:blip r:embed="rId6" cstate="print">
            <a:extLst>
              <a:ext uri="{28A0092B-C50C-407E-A947-70E740481C1C}">
                <a14:useLocalDpi xmlns:a14="http://schemas.microsoft.com/office/drawing/2010/main"/>
              </a:ext>
            </a:extLst>
          </a:blip>
          <a:srcRect l="11157" r="19557" b="-3"/>
          <a:stretch>
            <a:fillRect/>
          </a:stretch>
        </p:blipFill>
        <p:spPr>
          <a:xfrm>
            <a:off x="8086176" y="321733"/>
            <a:ext cx="3797984" cy="4111321"/>
          </a:xfrm>
          <a:prstGeom prst="rect">
            <a:avLst/>
          </a:prstGeom>
        </p:spPr>
      </p:pic>
      <p:pic>
        <p:nvPicPr>
          <p:cNvPr id="8" name="Picture 7" descr="Close up of the edge of s single 1/4 inch processor from the Rockwell silicon wafer (1986).   It was taken with a microscope at about a 30X magnification and you scan finally see contacts and a few wires.  It also has a “Rockwell International Corp” marking printed on the chip.">
            <a:extLst>
              <a:ext uri="{FF2B5EF4-FFF2-40B4-BE49-F238E27FC236}">
                <a16:creationId xmlns:a16="http://schemas.microsoft.com/office/drawing/2014/main" id="{3242F73F-D856-BA50-7A58-61253C6B7795}"/>
              </a:ext>
            </a:extLst>
          </p:cNvPr>
          <p:cNvPicPr>
            <a:picLocks noChangeAspect="1"/>
          </p:cNvPicPr>
          <p:nvPr/>
        </p:nvPicPr>
        <p:blipFill>
          <a:blip r:embed="rId7" cstate="print">
            <a:extLst>
              <a:ext uri="{28A0092B-C50C-407E-A947-70E740481C1C}">
                <a14:useLocalDpi xmlns:a14="http://schemas.microsoft.com/office/drawing/2010/main"/>
              </a:ext>
            </a:extLst>
          </a:blip>
          <a:srcRect t="9111" r="1" b="20247"/>
          <a:stretch>
            <a:fillRect/>
          </a:stretch>
        </p:blipFill>
        <p:spPr>
          <a:xfrm>
            <a:off x="317634" y="4525715"/>
            <a:ext cx="3794760" cy="2010551"/>
          </a:xfrm>
          <a:prstGeom prst="rect">
            <a:avLst/>
          </a:prstGeom>
        </p:spPr>
      </p:pic>
      <p:sp>
        <p:nvSpPr>
          <p:cNvPr id="13" name="TextBox 12">
            <a:extLst>
              <a:ext uri="{FF2B5EF4-FFF2-40B4-BE49-F238E27FC236}">
                <a16:creationId xmlns:a16="http://schemas.microsoft.com/office/drawing/2014/main" id="{CE097204-A192-8881-5194-E58620197E7B}"/>
              </a:ext>
            </a:extLst>
          </p:cNvPr>
          <p:cNvSpPr txBox="1"/>
          <p:nvPr/>
        </p:nvSpPr>
        <p:spPr>
          <a:xfrm>
            <a:off x="4261224" y="3958244"/>
            <a:ext cx="3734797" cy="307777"/>
          </a:xfrm>
          <a:prstGeom prst="rect">
            <a:avLst/>
          </a:prstGeom>
          <a:noFill/>
        </p:spPr>
        <p:txBody>
          <a:bodyPr wrap="square" rtlCol="0">
            <a:spAutoFit/>
          </a:bodyPr>
          <a:lstStyle/>
          <a:p>
            <a:pPr algn="ctr"/>
            <a:r>
              <a:rPr lang="en-US" sz="1400" dirty="0">
                <a:solidFill>
                  <a:schemeClr val="bg1"/>
                </a:solidFill>
              </a:rPr>
              <a:t>Photos courtesy of </a:t>
            </a:r>
            <a:r>
              <a:rPr lang="en-US" sz="1400" dirty="0" err="1">
                <a:solidFill>
                  <a:schemeClr val="bg1"/>
                </a:solidFill>
              </a:rPr>
              <a:t>ebay</a:t>
            </a:r>
            <a:r>
              <a:rPr lang="en-US" sz="1400" dirty="0">
                <a:solidFill>
                  <a:schemeClr val="bg1"/>
                </a:solidFill>
              </a:rPr>
              <a:t> user </a:t>
            </a:r>
            <a:r>
              <a:rPr lang="en-US" sz="1400" b="1" dirty="0" err="1">
                <a:solidFill>
                  <a:schemeClr val="bg1"/>
                </a:solidFill>
                <a:effectLst/>
                <a:latin typeface="Helvetica" pitchFamily="2" charset="0"/>
              </a:rPr>
              <a:t>kaijusears</a:t>
            </a:r>
            <a:endParaRPr lang="en-US" sz="1400" dirty="0">
              <a:solidFill>
                <a:schemeClr val="bg1"/>
              </a:solidFill>
              <a:effectLst/>
              <a:latin typeface="Helvetica" pitchFamily="2" charset="0"/>
            </a:endParaRPr>
          </a:p>
        </p:txBody>
      </p:sp>
      <p:sp>
        <p:nvSpPr>
          <p:cNvPr id="14" name="TextBox 13">
            <a:extLst>
              <a:ext uri="{FF2B5EF4-FFF2-40B4-BE49-F238E27FC236}">
                <a16:creationId xmlns:a16="http://schemas.microsoft.com/office/drawing/2014/main" id="{13DEC384-7CA6-99DA-8F9A-8DAB19A7AAF7}"/>
              </a:ext>
            </a:extLst>
          </p:cNvPr>
          <p:cNvSpPr txBox="1"/>
          <p:nvPr/>
        </p:nvSpPr>
        <p:spPr>
          <a:xfrm>
            <a:off x="456199" y="2593911"/>
            <a:ext cx="1758815" cy="1200329"/>
          </a:xfrm>
          <a:prstGeom prst="rect">
            <a:avLst/>
          </a:prstGeom>
          <a:noFill/>
        </p:spPr>
        <p:txBody>
          <a:bodyPr wrap="none" rtlCol="0">
            <a:spAutoFit/>
          </a:bodyPr>
          <a:lstStyle/>
          <a:p>
            <a:r>
              <a:rPr lang="en-US" dirty="0"/>
              <a:t>Fairchild 2N1613</a:t>
            </a:r>
          </a:p>
          <a:p>
            <a:r>
              <a:rPr lang="en-US" dirty="0"/>
              <a:t>First planar</a:t>
            </a:r>
          </a:p>
          <a:p>
            <a:r>
              <a:rPr lang="en-US" dirty="0"/>
              <a:t>transistor</a:t>
            </a:r>
          </a:p>
          <a:p>
            <a:r>
              <a:rPr lang="en-US" dirty="0"/>
              <a:t>1960</a:t>
            </a:r>
          </a:p>
        </p:txBody>
      </p:sp>
    </p:spTree>
    <p:extLst>
      <p:ext uri="{BB962C8B-B14F-4D97-AF65-F5344CB8AC3E}">
        <p14:creationId xmlns:p14="http://schemas.microsoft.com/office/powerpoint/2010/main" val="183467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74F4-4A3F-F6E0-B7C5-E3F11C6629E3}"/>
              </a:ext>
            </a:extLst>
          </p:cNvPr>
          <p:cNvSpPr>
            <a:spLocks noGrp="1"/>
          </p:cNvSpPr>
          <p:nvPr>
            <p:ph type="title"/>
          </p:nvPr>
        </p:nvSpPr>
        <p:spPr/>
        <p:txBody>
          <a:bodyPr/>
          <a:lstStyle/>
          <a:p>
            <a:r>
              <a:rPr lang="en-US" dirty="0"/>
              <a:t>Growth of transistor count</a:t>
            </a:r>
          </a:p>
        </p:txBody>
      </p:sp>
      <p:sp>
        <p:nvSpPr>
          <p:cNvPr id="3" name="Content Placeholder 2">
            <a:extLst>
              <a:ext uri="{FF2B5EF4-FFF2-40B4-BE49-F238E27FC236}">
                <a16:creationId xmlns:a16="http://schemas.microsoft.com/office/drawing/2014/main" id="{B30E9AEF-2D19-809B-6285-FBB309F84A32}"/>
              </a:ext>
            </a:extLst>
          </p:cNvPr>
          <p:cNvSpPr>
            <a:spLocks noGrp="1"/>
          </p:cNvSpPr>
          <p:nvPr>
            <p:ph idx="1"/>
          </p:nvPr>
        </p:nvSpPr>
        <p:spPr/>
        <p:txBody>
          <a:bodyPr>
            <a:normAutofit/>
          </a:bodyPr>
          <a:lstStyle/>
          <a:p>
            <a:r>
              <a:rPr lang="en-US" dirty="0"/>
              <a:t>The Intel 4004 had 2300 transistors in 1971</a:t>
            </a:r>
          </a:p>
          <a:p>
            <a:r>
              <a:rPr lang="en-US" dirty="0"/>
              <a:t>The Intel Itanium was the first billion-transistor chip in 2001</a:t>
            </a:r>
          </a:p>
          <a:p>
            <a:r>
              <a:rPr lang="en-US" dirty="0"/>
              <a:t>Nvidia's Blackwell-based B100 GPU with 208 billion MOSFETs in 2024</a:t>
            </a:r>
          </a:p>
          <a:p>
            <a:r>
              <a:rPr lang="en-US" dirty="0"/>
              <a:t>Deep learning wafer scale engine by </a:t>
            </a:r>
            <a:r>
              <a:rPr lang="en-US" dirty="0" err="1"/>
              <a:t>Cerebras</a:t>
            </a:r>
            <a:r>
              <a:rPr lang="en-US" dirty="0"/>
              <a:t> has 2.6 trillion </a:t>
            </a:r>
            <a:r>
              <a:rPr lang="en-US"/>
              <a:t>MOSFETs 2020</a:t>
            </a:r>
            <a:endParaRPr lang="en-US" dirty="0"/>
          </a:p>
        </p:txBody>
      </p:sp>
      <p:sp>
        <p:nvSpPr>
          <p:cNvPr id="5" name="TextBox 4">
            <a:extLst>
              <a:ext uri="{FF2B5EF4-FFF2-40B4-BE49-F238E27FC236}">
                <a16:creationId xmlns:a16="http://schemas.microsoft.com/office/drawing/2014/main" id="{50175CA3-A4AE-FF6E-003E-F4811CFB8592}"/>
              </a:ext>
            </a:extLst>
          </p:cNvPr>
          <p:cNvSpPr txBox="1"/>
          <p:nvPr/>
        </p:nvSpPr>
        <p:spPr>
          <a:xfrm>
            <a:off x="1082616" y="5807631"/>
            <a:ext cx="6098874" cy="369332"/>
          </a:xfrm>
          <a:prstGeom prst="rect">
            <a:avLst/>
          </a:prstGeom>
          <a:noFill/>
        </p:spPr>
        <p:txBody>
          <a:bodyPr wrap="square">
            <a:spAutoFit/>
          </a:bodyPr>
          <a:lstStyle/>
          <a:p>
            <a:r>
              <a:rPr lang="en-US" dirty="0"/>
              <a:t>https://</a:t>
            </a:r>
            <a:r>
              <a:rPr lang="en-US" dirty="0" err="1"/>
              <a:t>en.wikipedia.org</a:t>
            </a:r>
            <a:r>
              <a:rPr lang="en-US" dirty="0"/>
              <a:t>/wiki/</a:t>
            </a:r>
            <a:r>
              <a:rPr lang="en-US" dirty="0" err="1"/>
              <a:t>Transistor_count</a:t>
            </a:r>
            <a:endParaRPr lang="en-US" dirty="0"/>
          </a:p>
        </p:txBody>
      </p:sp>
    </p:spTree>
    <p:extLst>
      <p:ext uri="{BB962C8B-B14F-4D97-AF65-F5344CB8AC3E}">
        <p14:creationId xmlns:p14="http://schemas.microsoft.com/office/powerpoint/2010/main" val="139097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DC2FF-C860-BF6A-678C-C4EB64676F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A42282-381A-4861-F373-1E9C006D1DE2}"/>
              </a:ext>
            </a:extLst>
          </p:cNvPr>
          <p:cNvSpPr>
            <a:spLocks noGrp="1"/>
          </p:cNvSpPr>
          <p:nvPr>
            <p:ph type="title"/>
          </p:nvPr>
        </p:nvSpPr>
        <p:spPr/>
        <p:txBody>
          <a:bodyPr/>
          <a:lstStyle/>
          <a:p>
            <a:r>
              <a:rPr lang="en-US" dirty="0"/>
              <a:t>Very Large Scale Integration (</a:t>
            </a:r>
            <a:r>
              <a:rPr lang="en-US"/>
              <a:t>VLSI) Layout</a:t>
            </a:r>
            <a:endParaRPr lang="en-US" dirty="0"/>
          </a:p>
        </p:txBody>
      </p:sp>
      <p:sp>
        <p:nvSpPr>
          <p:cNvPr id="5" name="Text Placeholder 4">
            <a:extLst>
              <a:ext uri="{FF2B5EF4-FFF2-40B4-BE49-F238E27FC236}">
                <a16:creationId xmlns:a16="http://schemas.microsoft.com/office/drawing/2014/main" id="{8A4C2740-C953-2F7A-80D2-00BE61A73E94}"/>
              </a:ext>
            </a:extLst>
          </p:cNvPr>
          <p:cNvSpPr>
            <a:spLocks noGrp="1"/>
          </p:cNvSpPr>
          <p:nvPr>
            <p:ph type="body" idx="1"/>
          </p:nvPr>
        </p:nvSpPr>
        <p:spPr/>
        <p:txBody>
          <a:bodyPr/>
          <a:lstStyle/>
          <a:p>
            <a:r>
              <a:rPr lang="en-US" dirty="0"/>
              <a:t>Building circuits with millions of transistors through photo lithography</a:t>
            </a:r>
          </a:p>
        </p:txBody>
      </p:sp>
    </p:spTree>
    <p:extLst>
      <p:ext uri="{BB962C8B-B14F-4D97-AF65-F5344CB8AC3E}">
        <p14:creationId xmlns:p14="http://schemas.microsoft.com/office/powerpoint/2010/main" val="1309336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3368</TotalTime>
  <Words>1144</Words>
  <Application>Microsoft Macintosh PowerPoint</Application>
  <PresentationFormat>Widescreen</PresentationFormat>
  <Paragraphs>195</Paragraphs>
  <Slides>21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Helvetica</vt:lpstr>
      <vt:lpstr>Office Theme</vt:lpstr>
      <vt:lpstr>VLSI Design</vt:lpstr>
      <vt:lpstr>Outline </vt:lpstr>
      <vt:lpstr>Scale Over Time</vt:lpstr>
      <vt:lpstr>Planar Transistors</vt:lpstr>
      <vt:lpstr>Very Large Scale Integration (VLSI)</vt:lpstr>
      <vt:lpstr>Photo Lithography</vt:lpstr>
      <vt:lpstr>Rockwell silicon wafer (1986)</vt:lpstr>
      <vt:lpstr>Growth of transistor count</vt:lpstr>
      <vt:lpstr>Very Large Scale Integration (VLSI) Layout</vt:lpstr>
      <vt:lpstr>Magic Open Source  VLSI Design Tool  </vt:lpstr>
      <vt:lpstr>About My Emulators</vt:lpstr>
      <vt:lpstr>VLSI CMOS Not</vt:lpstr>
      <vt:lpstr>Drawing Layers</vt:lpstr>
      <vt:lpstr>Transistors</vt:lpstr>
      <vt:lpstr>About Layout</vt:lpstr>
      <vt:lpstr>Looking at the Layers</vt:lpstr>
      <vt:lpstr>VLSI CMOS Not</vt:lpstr>
      <vt:lpstr>VLSI CMOS NAND</vt:lpstr>
      <vt:lpstr>VLSI CMOS NAND</vt:lpstr>
      <vt:lpstr>Summary</vt:lpstr>
      <vt:lpstr>Acknowledgements / Contributions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Orientation</dc:title>
  <dc:creator>Severance, Charles</dc:creator>
  <cp:lastModifiedBy>Severance, Charles</cp:lastModifiedBy>
  <cp:revision>176</cp:revision>
  <dcterms:created xsi:type="dcterms:W3CDTF">2023-02-25T13:30:24Z</dcterms:created>
  <dcterms:modified xsi:type="dcterms:W3CDTF">2026-01-07T08:34:48Z</dcterms:modified>
</cp:coreProperties>
</file>