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407" r:id="rId3"/>
    <p:sldId id="417" r:id="rId4"/>
    <p:sldId id="406" r:id="rId5"/>
    <p:sldId id="425" r:id="rId6"/>
    <p:sldId id="426" r:id="rId7"/>
    <p:sldId id="418" r:id="rId8"/>
    <p:sldId id="419" r:id="rId9"/>
    <p:sldId id="422" r:id="rId10"/>
    <p:sldId id="423" r:id="rId11"/>
    <p:sldId id="428" r:id="rId12"/>
    <p:sldId id="274" r:id="rId13"/>
    <p:sldId id="283" r:id="rId14"/>
    <p:sldId id="264" r:id="rId15"/>
    <p:sldId id="265" r:id="rId16"/>
    <p:sldId id="273" r:id="rId17"/>
    <p:sldId id="257" r:id="rId18"/>
    <p:sldId id="275" r:id="rId19"/>
    <p:sldId id="429" r:id="rId20"/>
    <p:sldId id="276" r:id="rId21"/>
    <p:sldId id="277" r:id="rId22"/>
    <p:sldId id="279" r:id="rId23"/>
    <p:sldId id="280" r:id="rId24"/>
    <p:sldId id="281" r:id="rId25"/>
    <p:sldId id="278" r:id="rId26"/>
    <p:sldId id="430" r:id="rId27"/>
    <p:sldId id="262" r:id="rId28"/>
    <p:sldId id="263" r:id="rId29"/>
    <p:sldId id="282" r:id="rId30"/>
    <p:sldId id="261" r:id="rId31"/>
    <p:sldId id="260" r:id="rId32"/>
    <p:sldId id="434" r:id="rId33"/>
    <p:sldId id="433" r:id="rId34"/>
    <p:sldId id="435" r:id="rId35"/>
    <p:sldId id="436" r:id="rId36"/>
    <p:sldId id="437" r:id="rId37"/>
    <p:sldId id="438" r:id="rId38"/>
    <p:sldId id="432" r:id="rId39"/>
    <p:sldId id="427" r:id="rId40"/>
    <p:sldId id="440" r:id="rId41"/>
    <p:sldId id="420" r:id="rId42"/>
    <p:sldId id="441" r:id="rId43"/>
    <p:sldId id="442" r:id="rId44"/>
    <p:sldId id="443" r:id="rId45"/>
    <p:sldId id="444" r:id="rId46"/>
    <p:sldId id="445" r:id="rId47"/>
    <p:sldId id="352" r:id="rId48"/>
    <p:sldId id="28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227"/>
    <p:restoredTop sz="94626"/>
  </p:normalViewPr>
  <p:slideViewPr>
    <p:cSldViewPr snapToGrid="0">
      <p:cViewPr varScale="1">
        <p:scale>
          <a:sx n="101" d="100"/>
          <a:sy n="101" d="100"/>
        </p:scale>
        <p:origin x="200" y="7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5FDA9-B11F-7449-B169-793ADA47A6B8}" type="datetimeFigureOut">
              <a:rPr lang="en-US" smtClean="0"/>
              <a:t>9/19/25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6CA6E-FF8B-CA4B-9680-EA2F986E67B7}" type="slidenum">
              <a:rPr lang="en-US" smtClean="0"/>
              <a:t>‹#›</a:t>
            </a:fld>
            <a:endParaRPr lang="en-US"/>
          </a:p>
        </p:txBody>
      </p:sp>
    </p:spTree>
    <p:extLst>
      <p:ext uri="{BB962C8B-B14F-4D97-AF65-F5344CB8AC3E}">
        <p14:creationId xmlns:p14="http://schemas.microsoft.com/office/powerpoint/2010/main" val="231223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6CA6E-FF8B-CA4B-9680-EA2F986E67B7}" type="slidenum">
              <a:rPr lang="en-US" smtClean="0"/>
              <a:t>2</a:t>
            </a:fld>
            <a:endParaRPr lang="en-US"/>
          </a:p>
        </p:txBody>
      </p:sp>
    </p:spTree>
    <p:extLst>
      <p:ext uri="{BB962C8B-B14F-4D97-AF65-F5344CB8AC3E}">
        <p14:creationId xmlns:p14="http://schemas.microsoft.com/office/powerpoint/2010/main" val="198046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0F489640-3E6E-0DBD-E793-1EC6D18C33D4}"/>
            </a:ext>
          </a:extLst>
        </p:cNvPr>
        <p:cNvGrpSpPr/>
        <p:nvPr/>
      </p:nvGrpSpPr>
      <p:grpSpPr>
        <a:xfrm>
          <a:off x="0" y="0"/>
          <a:ext cx="0" cy="0"/>
          <a:chOff x="0" y="0"/>
          <a:chExt cx="0" cy="0"/>
        </a:xfrm>
      </p:grpSpPr>
      <p:sp>
        <p:nvSpPr>
          <p:cNvPr id="376" name="Shape 376">
            <a:extLst>
              <a:ext uri="{FF2B5EF4-FFF2-40B4-BE49-F238E27FC236}">
                <a16:creationId xmlns:a16="http://schemas.microsoft.com/office/drawing/2014/main" id="{52A1D90A-15DC-841E-D265-04B4832D6B25}"/>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 block diagram of a computer showing a central processing unit connected to main memory.  Software is loaded into the main memory.  The software can also interact with input / output devices and secondary memory for long-term storage.</a:t>
            </a:r>
          </a:p>
          <a:p>
            <a:pPr lvl="0">
              <a:spcBef>
                <a:spcPts val="0"/>
              </a:spcBef>
              <a:buNone/>
            </a:pPr>
            <a:endParaRPr dirty="0"/>
          </a:p>
        </p:txBody>
      </p:sp>
      <p:sp>
        <p:nvSpPr>
          <p:cNvPr id="377" name="Shape 377">
            <a:extLst>
              <a:ext uri="{FF2B5EF4-FFF2-40B4-BE49-F238E27FC236}">
                <a16:creationId xmlns:a16="http://schemas.microsoft.com/office/drawing/2014/main" id="{9DA562DC-806A-F1C5-B294-719C28FFB059}"/>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92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6CA6E-FF8B-CA4B-9680-EA2F986E67B7}" type="slidenum">
              <a:rPr lang="en-US" smtClean="0"/>
              <a:t>19</a:t>
            </a:fld>
            <a:endParaRPr lang="en-US"/>
          </a:p>
        </p:txBody>
      </p:sp>
    </p:spTree>
    <p:extLst>
      <p:ext uri="{BB962C8B-B14F-4D97-AF65-F5344CB8AC3E}">
        <p14:creationId xmlns:p14="http://schemas.microsoft.com/office/powerpoint/2010/main" val="1098779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594D-60B3-7826-937A-7462FE577F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40DBDC-5E8B-7F8B-8009-5ECFC77A9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FA99FB-7F00-EE6E-43AD-9EA86E09C622}"/>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5" name="Footer Placeholder 4">
            <a:extLst>
              <a:ext uri="{FF2B5EF4-FFF2-40B4-BE49-F238E27FC236}">
                <a16:creationId xmlns:a16="http://schemas.microsoft.com/office/drawing/2014/main" id="{6F589F83-A727-DF66-3FB0-F8D405BB0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F2BF-F12F-820D-0CE7-09DB9596D6ED}"/>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2420364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0F30-3BFC-366F-459F-30677F705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92146E-0622-6EB6-59CE-C2C7E6601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FB508-6DE9-B2D9-D57B-9DD1868DD9A6}"/>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5" name="Footer Placeholder 4">
            <a:extLst>
              <a:ext uri="{FF2B5EF4-FFF2-40B4-BE49-F238E27FC236}">
                <a16:creationId xmlns:a16="http://schemas.microsoft.com/office/drawing/2014/main" id="{53E99274-5CE3-4199-41AA-E808266FB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16DB6-7556-37CC-9D81-3CAF3CEA98ED}"/>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445605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635FA-2F4C-7DA1-EDE7-2082E7CA8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A2D10-E697-D6E2-22A9-36D40BCB91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B92FA-C1E3-C298-2138-74CF9B478208}"/>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5" name="Footer Placeholder 4">
            <a:extLst>
              <a:ext uri="{FF2B5EF4-FFF2-40B4-BE49-F238E27FC236}">
                <a16:creationId xmlns:a16="http://schemas.microsoft.com/office/drawing/2014/main" id="{41AB8995-535B-BB96-E7CD-4B7ED902E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4300A-4B22-85F8-DB43-0C48D5069164}"/>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357218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5FA0-7648-E85E-59AD-6EE3E44E0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CA7EB-EF90-AC87-9BD8-6780146E66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27D96-E63A-168A-5233-F6B70C40D1AC}"/>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5" name="Footer Placeholder 4">
            <a:extLst>
              <a:ext uri="{FF2B5EF4-FFF2-40B4-BE49-F238E27FC236}">
                <a16:creationId xmlns:a16="http://schemas.microsoft.com/office/drawing/2014/main" id="{4711350E-E043-F2B9-6E63-4DFF0FB18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0F539-FB08-290A-B764-9D9664C4D001}"/>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307999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7185-9EFF-BA6C-31D7-CC9375E346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0818E-B28D-9E35-BBFB-41E054390A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555CE-F380-90CE-187C-540350F5C806}"/>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5" name="Footer Placeholder 4">
            <a:extLst>
              <a:ext uri="{FF2B5EF4-FFF2-40B4-BE49-F238E27FC236}">
                <a16:creationId xmlns:a16="http://schemas.microsoft.com/office/drawing/2014/main" id="{8D291689-2AB7-0DBA-DA7C-E7D1485D5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BB945-2614-0803-9383-2AE435410455}"/>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4067001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1D0E-2E06-9899-6A50-1ADDE7454E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1ABF2-4BE6-1B74-36DC-D612C9FE1F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25886-D70A-1391-28AF-4705D846F2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C77CC5-ADBB-14B2-F1DA-99C4F1E9A0CA}"/>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6" name="Footer Placeholder 5">
            <a:extLst>
              <a:ext uri="{FF2B5EF4-FFF2-40B4-BE49-F238E27FC236}">
                <a16:creationId xmlns:a16="http://schemas.microsoft.com/office/drawing/2014/main" id="{48FB2C2C-90AA-09C6-5FAF-55C38BDD0B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5174A-422B-F374-67D5-1859E69E5A93}"/>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420855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4A6B-3AF0-6CD1-75DA-CB6D9D86B4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CA999D-82B2-6871-49E1-90E10A3234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5B3A2-3124-683C-34E3-A212DF336A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15B74-E618-2C35-4069-C16ACF01B6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1E990-B7AB-736D-1D8B-6E0147CF99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AB4C4D-691B-A4DA-D231-E23DC87D64E9}"/>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8" name="Footer Placeholder 7">
            <a:extLst>
              <a:ext uri="{FF2B5EF4-FFF2-40B4-BE49-F238E27FC236}">
                <a16:creationId xmlns:a16="http://schemas.microsoft.com/office/drawing/2014/main" id="{DD246454-EA8A-ABE4-EF1B-F379765794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DDADFE-E3A9-A091-6876-9693432C0AD3}"/>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296138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84D4-CC10-51E2-D542-370DCDDE96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C8AFC7-3335-8500-24F0-F17F4C57648C}"/>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4" name="Footer Placeholder 3">
            <a:extLst>
              <a:ext uri="{FF2B5EF4-FFF2-40B4-BE49-F238E27FC236}">
                <a16:creationId xmlns:a16="http://schemas.microsoft.com/office/drawing/2014/main" id="{FB6F74FD-8F2F-1458-DAB2-D90B7674FF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64C7FA-526C-B16A-05CA-35F519FEFA09}"/>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44146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2B8353-2CB2-CDC9-8BB5-35E98EBED6D6}"/>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3" name="Footer Placeholder 2">
            <a:extLst>
              <a:ext uri="{FF2B5EF4-FFF2-40B4-BE49-F238E27FC236}">
                <a16:creationId xmlns:a16="http://schemas.microsoft.com/office/drawing/2014/main" id="{689672B9-2E9F-CC35-05C4-65A236569F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B734CC-D656-E5F1-E131-6E7FBDDCA2F3}"/>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1948353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C87A-40FC-C605-C8D1-FC59061FE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AB60FC-0026-C60E-A4DC-9023C7A14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E2E971-2D42-BF36-D773-7122990D1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58763C-73D6-7158-D470-209202005757}"/>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6" name="Footer Placeholder 5">
            <a:extLst>
              <a:ext uri="{FF2B5EF4-FFF2-40B4-BE49-F238E27FC236}">
                <a16:creationId xmlns:a16="http://schemas.microsoft.com/office/drawing/2014/main" id="{A6D1F916-CA0E-6CC6-A718-CE1104781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3A36B-30C9-0659-8A86-62ACE7041CBE}"/>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82392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21AB-3957-0559-37F7-DD6AFEC39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EAB027-1F78-ADFA-17B7-9366FEF14A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62624-E928-22A9-6E28-54F524AFE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BBAD39-4BC6-FF13-5114-824F9F1D6675}"/>
              </a:ext>
            </a:extLst>
          </p:cNvPr>
          <p:cNvSpPr>
            <a:spLocks noGrp="1"/>
          </p:cNvSpPr>
          <p:nvPr>
            <p:ph type="dt" sz="half" idx="10"/>
          </p:nvPr>
        </p:nvSpPr>
        <p:spPr/>
        <p:txBody>
          <a:bodyPr/>
          <a:lstStyle/>
          <a:p>
            <a:fld id="{DAF77B6C-6B39-B84F-862C-036E8F44DCDC}" type="datetimeFigureOut">
              <a:rPr lang="en-US" smtClean="0"/>
              <a:t>9/19/25</a:t>
            </a:fld>
            <a:endParaRPr lang="en-US"/>
          </a:p>
        </p:txBody>
      </p:sp>
      <p:sp>
        <p:nvSpPr>
          <p:cNvPr id="6" name="Footer Placeholder 5">
            <a:extLst>
              <a:ext uri="{FF2B5EF4-FFF2-40B4-BE49-F238E27FC236}">
                <a16:creationId xmlns:a16="http://schemas.microsoft.com/office/drawing/2014/main" id="{6B91CD52-FD71-3BB9-E7D6-6D4BC04D96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A034D-A884-F591-DC46-AE62860DE49B}"/>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18331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AB925-1130-5B04-EA9B-4C165DBBD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3FDB2A-FE05-2259-4308-2C9D11917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7B815-10EF-F249-A451-870740593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F77B6C-6B39-B84F-862C-036E8F44DCDC}" type="datetimeFigureOut">
              <a:rPr lang="en-US" smtClean="0"/>
              <a:t>9/19/25</a:t>
            </a:fld>
            <a:endParaRPr lang="en-US"/>
          </a:p>
        </p:txBody>
      </p:sp>
      <p:sp>
        <p:nvSpPr>
          <p:cNvPr id="5" name="Footer Placeholder 4">
            <a:extLst>
              <a:ext uri="{FF2B5EF4-FFF2-40B4-BE49-F238E27FC236}">
                <a16:creationId xmlns:a16="http://schemas.microsoft.com/office/drawing/2014/main" id="{0803FB1B-61C8-718C-F448-9210F6998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B3E69B-3622-ED96-CB8C-8F029286BF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BC585-92C8-A74C-A8F4-A154A3ED43F6}" type="slidenum">
              <a:rPr lang="en-US" smtClean="0"/>
              <a:t>‹#›</a:t>
            </a:fld>
            <a:endParaRPr lang="en-US"/>
          </a:p>
        </p:txBody>
      </p:sp>
    </p:spTree>
    <p:extLst>
      <p:ext uri="{BB962C8B-B14F-4D97-AF65-F5344CB8AC3E}">
        <p14:creationId xmlns:p14="http://schemas.microsoft.com/office/powerpoint/2010/main" val="3025865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ca4e.com/cdc8512/documentation.html"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archive.org/details/internetarcade"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4004.szyc.org/iset.html"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e4004.szyc.org/emu/"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DA30-426C-2998-6FFB-D60517D8AF37}"/>
              </a:ext>
            </a:extLst>
          </p:cNvPr>
          <p:cNvSpPr>
            <a:spLocks noGrp="1"/>
          </p:cNvSpPr>
          <p:nvPr>
            <p:ph type="ctrTitle"/>
          </p:nvPr>
        </p:nvSpPr>
        <p:spPr/>
        <p:txBody>
          <a:bodyPr/>
          <a:lstStyle/>
          <a:p>
            <a:r>
              <a:rPr lang="en-US" dirty="0"/>
              <a:t>The CDC 8512 Microprocessor</a:t>
            </a:r>
          </a:p>
        </p:txBody>
      </p:sp>
      <p:sp>
        <p:nvSpPr>
          <p:cNvPr id="3" name="Subtitle 2">
            <a:extLst>
              <a:ext uri="{FF2B5EF4-FFF2-40B4-BE49-F238E27FC236}">
                <a16:creationId xmlns:a16="http://schemas.microsoft.com/office/drawing/2014/main" id="{AAC0417C-3B7C-D541-3346-8C3E393AA116}"/>
              </a:ext>
            </a:extLst>
          </p:cNvPr>
          <p:cNvSpPr>
            <a:spLocks noGrp="1"/>
          </p:cNvSpPr>
          <p:nvPr>
            <p:ph type="subTitle" idx="1"/>
          </p:nvPr>
        </p:nvSpPr>
        <p:spPr/>
        <p:txBody>
          <a:bodyPr/>
          <a:lstStyle/>
          <a:p>
            <a:r>
              <a:rPr lang="en-US" dirty="0"/>
              <a:t>Dr. Charles R. Severance</a:t>
            </a:r>
          </a:p>
          <a:p>
            <a:r>
              <a:rPr lang="en-US" dirty="0" err="1"/>
              <a:t>online.dr-chuck.com</a:t>
            </a:r>
            <a:endParaRPr lang="en-US" dirty="0"/>
          </a:p>
        </p:txBody>
      </p:sp>
    </p:spTree>
    <p:extLst>
      <p:ext uri="{BB962C8B-B14F-4D97-AF65-F5344CB8AC3E}">
        <p14:creationId xmlns:p14="http://schemas.microsoft.com/office/powerpoint/2010/main" val="3970397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2680A-3DBE-5E2E-1F2D-88EC6EE55D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823398-B8C5-8364-60EB-81C0CB59BFE5}"/>
              </a:ext>
            </a:extLst>
          </p:cNvPr>
          <p:cNvSpPr>
            <a:spLocks noGrp="1"/>
          </p:cNvSpPr>
          <p:nvPr>
            <p:ph type="title"/>
          </p:nvPr>
        </p:nvSpPr>
        <p:spPr>
          <a:xfrm>
            <a:off x="577850" y="1584325"/>
            <a:ext cx="3263900" cy="1325563"/>
          </a:xfrm>
        </p:spPr>
        <p:txBody>
          <a:bodyPr/>
          <a:lstStyle/>
          <a:p>
            <a:r>
              <a:rPr lang="en-US" dirty="0"/>
              <a:t>Intel X86 Assembly</a:t>
            </a:r>
          </a:p>
        </p:txBody>
      </p:sp>
      <p:sp>
        <p:nvSpPr>
          <p:cNvPr id="5" name="TextBox 4">
            <a:extLst>
              <a:ext uri="{FF2B5EF4-FFF2-40B4-BE49-F238E27FC236}">
                <a16:creationId xmlns:a16="http://schemas.microsoft.com/office/drawing/2014/main" id="{C4ED50D0-DC98-44FD-B49C-E0D309926AA8}"/>
              </a:ext>
            </a:extLst>
          </p:cNvPr>
          <p:cNvSpPr txBox="1"/>
          <p:nvPr/>
        </p:nvSpPr>
        <p:spPr>
          <a:xfrm>
            <a:off x="3930960" y="762949"/>
            <a:ext cx="7467109" cy="2339102"/>
          </a:xfrm>
          <a:prstGeom prst="rect">
            <a:avLst/>
          </a:prstGeom>
          <a:noFill/>
        </p:spPr>
        <p:txBody>
          <a:bodyPr wrap="none" rtlCol="0">
            <a:spAutoFit/>
          </a:bodyPr>
          <a:lstStyle/>
          <a:p>
            <a:r>
              <a:rPr lang="en-US" sz="1600" b="1" dirty="0">
                <a:latin typeface="Courier New" panose="02070309020205020404" pitchFamily="49" charset="0"/>
                <a:cs typeface="Courier New" panose="02070309020205020404" pitchFamily="49" charset="0"/>
              </a:rPr>
              <a:t> global  _start</a:t>
            </a:r>
          </a:p>
          <a:p>
            <a:r>
              <a:rPr lang="en-US" sz="1600" b="1" dirty="0">
                <a:latin typeface="Courier New" panose="02070309020205020404" pitchFamily="49" charset="0"/>
                <a:cs typeface="Courier New" panose="02070309020205020404" pitchFamily="49" charset="0"/>
              </a:rPr>
              <a:t>_start:</a:t>
            </a:r>
          </a:p>
          <a:p>
            <a:r>
              <a:rPr lang="en-US" sz="1600" b="1" dirty="0">
                <a:latin typeface="Courier New" panose="02070309020205020404" pitchFamily="49" charset="0"/>
                <a:cs typeface="Courier New" panose="02070309020205020404" pitchFamily="49" charset="0"/>
              </a:rPr>
              <a:t>        mov     </a:t>
            </a:r>
            <a:r>
              <a:rPr lang="en-US" sz="1600" b="1" dirty="0" err="1">
                <a:latin typeface="Courier New" panose="02070309020205020404" pitchFamily="49" charset="0"/>
                <a:cs typeface="Courier New" panose="02070309020205020404" pitchFamily="49" charset="0"/>
              </a:rPr>
              <a:t>eax</a:t>
            </a:r>
            <a:r>
              <a:rPr lang="en-US" sz="1600" b="1" dirty="0">
                <a:latin typeface="Courier New" panose="02070309020205020404" pitchFamily="49" charset="0"/>
                <a:cs typeface="Courier New" panose="02070309020205020404" pitchFamily="49" charset="0"/>
              </a:rPr>
              <a:t>, 3        ; Load 3 into </a:t>
            </a:r>
            <a:r>
              <a:rPr lang="en-US" sz="1600" b="1" dirty="0" err="1">
                <a:latin typeface="Courier New" panose="02070309020205020404" pitchFamily="49" charset="0"/>
                <a:cs typeface="Courier New" panose="02070309020205020404" pitchFamily="49" charset="0"/>
              </a:rPr>
              <a:t>eax</a:t>
            </a:r>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mov     </a:t>
            </a:r>
            <a:r>
              <a:rPr lang="en-US" sz="1600" b="1" dirty="0" err="1">
                <a:latin typeface="Courier New" panose="02070309020205020404" pitchFamily="49" charset="0"/>
                <a:cs typeface="Courier New" panose="02070309020205020404" pitchFamily="49" charset="0"/>
              </a:rPr>
              <a:t>ebx</a:t>
            </a:r>
            <a:r>
              <a:rPr lang="en-US" sz="1600" b="1" dirty="0">
                <a:latin typeface="Courier New" panose="02070309020205020404" pitchFamily="49" charset="0"/>
                <a:cs typeface="Courier New" panose="02070309020205020404" pitchFamily="49" charset="0"/>
              </a:rPr>
              <a:t>, 4        ; Load 4 into </a:t>
            </a:r>
            <a:r>
              <a:rPr lang="en-US" sz="1600" b="1" dirty="0" err="1">
                <a:latin typeface="Courier New" panose="02070309020205020404" pitchFamily="49" charset="0"/>
                <a:cs typeface="Courier New" panose="02070309020205020404" pitchFamily="49" charset="0"/>
              </a:rPr>
              <a:t>ebx</a:t>
            </a:r>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add     </a:t>
            </a:r>
            <a:r>
              <a:rPr lang="en-US" sz="1600" b="1" dirty="0" err="1">
                <a:latin typeface="Courier New" panose="02070309020205020404" pitchFamily="49" charset="0"/>
                <a:cs typeface="Courier New" panose="02070309020205020404" pitchFamily="49" charset="0"/>
              </a:rPr>
              <a:t>eax</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ebx</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eax</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eax</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ebx</a:t>
            </a:r>
            <a:r>
              <a:rPr lang="en-US" sz="1600" b="1" dirty="0">
                <a:latin typeface="Courier New" panose="02070309020205020404" pitchFamily="49" charset="0"/>
                <a:cs typeface="Courier New" panose="02070309020205020404" pitchFamily="49" charset="0"/>
              </a:rPr>
              <a:t> (3 + 4 = 7)</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mov     </a:t>
            </a:r>
            <a:r>
              <a:rPr lang="en-US" sz="1600" b="1" dirty="0" err="1">
                <a:latin typeface="Courier New" panose="02070309020205020404" pitchFamily="49" charset="0"/>
                <a:cs typeface="Courier New" panose="02070309020205020404" pitchFamily="49" charset="0"/>
              </a:rPr>
              <a:t>ebx</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eax</a:t>
            </a:r>
            <a:r>
              <a:rPr lang="en-US" sz="1600" b="1" dirty="0">
                <a:latin typeface="Courier New" panose="02070309020205020404" pitchFamily="49" charset="0"/>
                <a:cs typeface="Courier New" panose="02070309020205020404" pitchFamily="49" charset="0"/>
              </a:rPr>
              <a:t>      ; exit code = sum (7)</a:t>
            </a:r>
          </a:p>
          <a:p>
            <a:r>
              <a:rPr lang="en-US" sz="1600" b="1" dirty="0">
                <a:latin typeface="Courier New" panose="02070309020205020404" pitchFamily="49" charset="0"/>
                <a:cs typeface="Courier New" panose="02070309020205020404" pitchFamily="49" charset="0"/>
              </a:rPr>
              <a:t>        mov     </a:t>
            </a:r>
            <a:r>
              <a:rPr lang="en-US" sz="1600" b="1" dirty="0" err="1">
                <a:latin typeface="Courier New" panose="02070309020205020404" pitchFamily="49" charset="0"/>
                <a:cs typeface="Courier New" panose="02070309020205020404" pitchFamily="49" charset="0"/>
              </a:rPr>
              <a:t>eax</a:t>
            </a:r>
            <a:r>
              <a:rPr lang="en-US" sz="1600" b="1" dirty="0">
                <a:latin typeface="Courier New" panose="02070309020205020404" pitchFamily="49" charset="0"/>
                <a:cs typeface="Courier New" panose="02070309020205020404" pitchFamily="49" charset="0"/>
              </a:rPr>
              <a:t>, 1        ; </a:t>
            </a:r>
            <a:r>
              <a:rPr lang="en-US" sz="1600" b="1" dirty="0" err="1">
                <a:latin typeface="Courier New" panose="02070309020205020404" pitchFamily="49" charset="0"/>
                <a:cs typeface="Courier New" panose="02070309020205020404" pitchFamily="49" charset="0"/>
              </a:rPr>
              <a:t>syscall</a:t>
            </a:r>
            <a:r>
              <a:rPr lang="en-US" sz="1600" b="1" dirty="0">
                <a:latin typeface="Courier New" panose="02070309020205020404" pitchFamily="49" charset="0"/>
                <a:cs typeface="Courier New" panose="02070309020205020404" pitchFamily="49" charset="0"/>
              </a:rPr>
              <a:t> number for exit</a:t>
            </a:r>
          </a:p>
          <a:p>
            <a:r>
              <a:rPr lang="en-US" sz="1600" b="1" dirty="0">
                <a:latin typeface="Courier New" panose="02070309020205020404" pitchFamily="49" charset="0"/>
                <a:cs typeface="Courier New" panose="02070309020205020404" pitchFamily="49" charset="0"/>
              </a:rPr>
              <a:t>        int     0x80          ; make </a:t>
            </a:r>
            <a:r>
              <a:rPr lang="en-US" sz="1600" b="1" dirty="0" err="1">
                <a:latin typeface="Courier New" panose="02070309020205020404" pitchFamily="49" charset="0"/>
                <a:cs typeface="Courier New" panose="02070309020205020404" pitchFamily="49" charset="0"/>
              </a:rPr>
              <a:t>syscall</a:t>
            </a:r>
            <a:endParaRPr lang="en-US" sz="1600" b="1" dirty="0">
              <a:latin typeface="Courier New" panose="02070309020205020404" pitchFamily="49" charset="0"/>
              <a:cs typeface="Courier New" panose="02070309020205020404" pitchFamily="49" charset="0"/>
            </a:endParaRPr>
          </a:p>
        </p:txBody>
      </p:sp>
      <p:pic>
        <p:nvPicPr>
          <p:cNvPr id="2" name="Picture 1" descr="A screenshot of a computer&#10;&#10;AI-generated content may be incorrect.">
            <a:extLst>
              <a:ext uri="{FF2B5EF4-FFF2-40B4-BE49-F238E27FC236}">
                <a16:creationId xmlns:a16="http://schemas.microsoft.com/office/drawing/2014/main" id="{D922861D-216D-04AE-7FD5-C8EB2EDCEE07}"/>
              </a:ext>
            </a:extLst>
          </p:cNvPr>
          <p:cNvPicPr>
            <a:picLocks noChangeAspect="1"/>
          </p:cNvPicPr>
          <p:nvPr/>
        </p:nvPicPr>
        <p:blipFill>
          <a:blip r:embed="rId2"/>
          <a:stretch>
            <a:fillRect/>
          </a:stretch>
        </p:blipFill>
        <p:spPr>
          <a:xfrm>
            <a:off x="2010937" y="3541331"/>
            <a:ext cx="7772400" cy="2367228"/>
          </a:xfrm>
          <a:prstGeom prst="rect">
            <a:avLst/>
          </a:prstGeom>
        </p:spPr>
      </p:pic>
    </p:spTree>
    <p:extLst>
      <p:ext uri="{BB962C8B-B14F-4D97-AF65-F5344CB8AC3E}">
        <p14:creationId xmlns:p14="http://schemas.microsoft.com/office/powerpoint/2010/main" val="271634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DBEA7-C726-7C71-55AF-7555435FA6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9F2153-173F-1AA0-2D1B-657BC8B0EB47}"/>
              </a:ext>
            </a:extLst>
          </p:cNvPr>
          <p:cNvSpPr>
            <a:spLocks noGrp="1"/>
          </p:cNvSpPr>
          <p:nvPr>
            <p:ph type="title"/>
          </p:nvPr>
        </p:nvSpPr>
        <p:spPr/>
        <p:txBody>
          <a:bodyPr/>
          <a:lstStyle/>
          <a:p>
            <a:r>
              <a:rPr lang="en-US" dirty="0"/>
              <a:t>A Very Simple CPU</a:t>
            </a:r>
          </a:p>
        </p:txBody>
      </p:sp>
      <p:sp>
        <p:nvSpPr>
          <p:cNvPr id="3" name="Text Placeholder 2">
            <a:extLst>
              <a:ext uri="{FF2B5EF4-FFF2-40B4-BE49-F238E27FC236}">
                <a16:creationId xmlns:a16="http://schemas.microsoft.com/office/drawing/2014/main" id="{862E3733-7023-E5FC-B60D-5B69208A3BEC}"/>
              </a:ext>
            </a:extLst>
          </p:cNvPr>
          <p:cNvSpPr>
            <a:spLocks noGrp="1"/>
          </p:cNvSpPr>
          <p:nvPr>
            <p:ph type="body" idx="1"/>
          </p:nvPr>
        </p:nvSpPr>
        <p:spPr/>
        <p:txBody>
          <a:bodyPr/>
          <a:lstStyle/>
          <a:p>
            <a:r>
              <a:rPr lang="en-US" dirty="0"/>
              <a:t>The CDC8512 is designed to be understandable</a:t>
            </a:r>
          </a:p>
        </p:txBody>
      </p:sp>
    </p:spTree>
    <p:extLst>
      <p:ext uri="{BB962C8B-B14F-4D97-AF65-F5344CB8AC3E}">
        <p14:creationId xmlns:p14="http://schemas.microsoft.com/office/powerpoint/2010/main" val="674232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E305D-004C-16AD-4892-B2B29E92A30F}"/>
              </a:ext>
            </a:extLst>
          </p:cNvPr>
          <p:cNvSpPr>
            <a:spLocks noGrp="1"/>
          </p:cNvSpPr>
          <p:nvPr>
            <p:ph type="title"/>
          </p:nvPr>
        </p:nvSpPr>
        <p:spPr>
          <a:xfrm>
            <a:off x="838200" y="365125"/>
            <a:ext cx="5398827" cy="1325563"/>
          </a:xfrm>
        </p:spPr>
        <p:txBody>
          <a:bodyPr/>
          <a:lstStyle/>
          <a:p>
            <a:r>
              <a:rPr lang="en-US" dirty="0"/>
              <a:t>CDC 8512 - Inspired by CDC 6500</a:t>
            </a:r>
          </a:p>
        </p:txBody>
      </p:sp>
      <p:sp>
        <p:nvSpPr>
          <p:cNvPr id="3" name="Content Placeholder 2">
            <a:extLst>
              <a:ext uri="{FF2B5EF4-FFF2-40B4-BE49-F238E27FC236}">
                <a16:creationId xmlns:a16="http://schemas.microsoft.com/office/drawing/2014/main" id="{7915A506-C7B5-C870-436B-9065988FBF56}"/>
              </a:ext>
            </a:extLst>
          </p:cNvPr>
          <p:cNvSpPr>
            <a:spLocks noGrp="1"/>
          </p:cNvSpPr>
          <p:nvPr>
            <p:ph idx="1"/>
          </p:nvPr>
        </p:nvSpPr>
        <p:spPr>
          <a:xfrm>
            <a:off x="838200" y="1902957"/>
            <a:ext cx="6040272" cy="4274006"/>
          </a:xfrm>
        </p:spPr>
        <p:txBody>
          <a:bodyPr/>
          <a:lstStyle/>
          <a:p>
            <a:r>
              <a:rPr lang="en-US" dirty="0"/>
              <a:t>Control Data Corporation</a:t>
            </a:r>
          </a:p>
          <a:p>
            <a:r>
              <a:rPr lang="en-US" dirty="0"/>
              <a:t>Mid 1960’s – mid-1970’s</a:t>
            </a:r>
          </a:p>
          <a:p>
            <a:r>
              <a:rPr lang="en-US" dirty="0"/>
              <a:t>Dr. Chuck’s first computer</a:t>
            </a:r>
          </a:p>
          <a:p>
            <a:pPr lvl="1"/>
            <a:r>
              <a:rPr lang="en-US" dirty="0"/>
              <a:t>FORTRAN</a:t>
            </a:r>
          </a:p>
          <a:p>
            <a:pPr lvl="1"/>
            <a:r>
              <a:rPr lang="en-US" dirty="0"/>
              <a:t>Assembly Language</a:t>
            </a:r>
          </a:p>
        </p:txBody>
      </p:sp>
      <p:sp>
        <p:nvSpPr>
          <p:cNvPr id="5" name="TextBox 4">
            <a:extLst>
              <a:ext uri="{FF2B5EF4-FFF2-40B4-BE49-F238E27FC236}">
                <a16:creationId xmlns:a16="http://schemas.microsoft.com/office/drawing/2014/main" id="{BDE99672-4636-BAA8-9D05-A4791901C9FE}"/>
              </a:ext>
            </a:extLst>
          </p:cNvPr>
          <p:cNvSpPr txBox="1"/>
          <p:nvPr/>
        </p:nvSpPr>
        <p:spPr>
          <a:xfrm>
            <a:off x="730154" y="5942568"/>
            <a:ext cx="7731457" cy="369332"/>
          </a:xfrm>
          <a:prstGeom prst="rect">
            <a:avLst/>
          </a:prstGeom>
          <a:noFill/>
        </p:spPr>
        <p:txBody>
          <a:bodyPr wrap="square">
            <a:spAutoFit/>
          </a:bodyPr>
          <a:lstStyle/>
          <a:p>
            <a:r>
              <a:rPr lang="en-US" dirty="0"/>
              <a:t>https://</a:t>
            </a:r>
            <a:r>
              <a:rPr lang="en-US" dirty="0" err="1"/>
              <a:t>en.wikipedia.org</a:t>
            </a:r>
            <a:r>
              <a:rPr lang="en-US" dirty="0"/>
              <a:t>/wiki/CDC_6000_series#Central_processor</a:t>
            </a:r>
          </a:p>
        </p:txBody>
      </p:sp>
      <p:pic>
        <p:nvPicPr>
          <p:cNvPr id="7" name="Picture 6">
            <a:extLst>
              <a:ext uri="{FF2B5EF4-FFF2-40B4-BE49-F238E27FC236}">
                <a16:creationId xmlns:a16="http://schemas.microsoft.com/office/drawing/2014/main" id="{A624CB3D-8856-F440-96EC-347C211B80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88282" y="739041"/>
            <a:ext cx="4265518" cy="2379816"/>
          </a:xfrm>
          <a:prstGeom prst="rect">
            <a:avLst/>
          </a:prstGeom>
        </p:spPr>
      </p:pic>
      <p:pic>
        <p:nvPicPr>
          <p:cNvPr id="9" name="Picture 8">
            <a:extLst>
              <a:ext uri="{FF2B5EF4-FFF2-40B4-BE49-F238E27FC236}">
                <a16:creationId xmlns:a16="http://schemas.microsoft.com/office/drawing/2014/main" id="{BFC4ECE2-9687-5D21-4DC6-29E3308F25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8282" y="3331125"/>
            <a:ext cx="4265518" cy="2399174"/>
          </a:xfrm>
          <a:prstGeom prst="rect">
            <a:avLst/>
          </a:prstGeom>
        </p:spPr>
      </p:pic>
    </p:spTree>
    <p:extLst>
      <p:ext uri="{BB962C8B-B14F-4D97-AF65-F5344CB8AC3E}">
        <p14:creationId xmlns:p14="http://schemas.microsoft.com/office/powerpoint/2010/main" val="889344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E305D-004C-16AD-4892-B2B29E92A30F}"/>
              </a:ext>
            </a:extLst>
          </p:cNvPr>
          <p:cNvSpPr>
            <a:spLocks noGrp="1"/>
          </p:cNvSpPr>
          <p:nvPr>
            <p:ph type="title"/>
          </p:nvPr>
        </p:nvSpPr>
        <p:spPr>
          <a:xfrm>
            <a:off x="838200" y="365125"/>
            <a:ext cx="5398827" cy="1325563"/>
          </a:xfrm>
        </p:spPr>
        <p:txBody>
          <a:bodyPr/>
          <a:lstStyle/>
          <a:p>
            <a:r>
              <a:rPr lang="en-US" dirty="0"/>
              <a:t>CDC 8512 - Inspired by CDC 6500</a:t>
            </a:r>
          </a:p>
        </p:txBody>
      </p:sp>
      <p:sp>
        <p:nvSpPr>
          <p:cNvPr id="3" name="Content Placeholder 2">
            <a:extLst>
              <a:ext uri="{FF2B5EF4-FFF2-40B4-BE49-F238E27FC236}">
                <a16:creationId xmlns:a16="http://schemas.microsoft.com/office/drawing/2014/main" id="{7915A506-C7B5-C870-436B-9065988FBF56}"/>
              </a:ext>
            </a:extLst>
          </p:cNvPr>
          <p:cNvSpPr>
            <a:spLocks noGrp="1"/>
          </p:cNvSpPr>
          <p:nvPr>
            <p:ph idx="1"/>
          </p:nvPr>
        </p:nvSpPr>
        <p:spPr>
          <a:xfrm>
            <a:off x="838200" y="1902957"/>
            <a:ext cx="6040272" cy="4274006"/>
          </a:xfrm>
        </p:spPr>
        <p:txBody>
          <a:bodyPr/>
          <a:lstStyle/>
          <a:p>
            <a:r>
              <a:rPr lang="en-US" dirty="0"/>
              <a:t>Control Data Corporation</a:t>
            </a:r>
          </a:p>
          <a:p>
            <a:r>
              <a:rPr lang="en-US" dirty="0"/>
              <a:t>Mid 1960’s – mid-1970’s</a:t>
            </a:r>
          </a:p>
          <a:p>
            <a:r>
              <a:rPr lang="en-US" dirty="0"/>
              <a:t>Dr. Chuck’s first computer</a:t>
            </a:r>
          </a:p>
          <a:p>
            <a:pPr lvl="1"/>
            <a:r>
              <a:rPr lang="en-US" dirty="0"/>
              <a:t>FORTRAN</a:t>
            </a:r>
          </a:p>
          <a:p>
            <a:pPr lvl="1"/>
            <a:r>
              <a:rPr lang="en-US" dirty="0"/>
              <a:t>Assembly Language</a:t>
            </a:r>
          </a:p>
          <a:p>
            <a:pPr lvl="1"/>
            <a:r>
              <a:rPr lang="en-US" dirty="0"/>
              <a:t>Pascal</a:t>
            </a:r>
          </a:p>
        </p:txBody>
      </p:sp>
      <p:sp>
        <p:nvSpPr>
          <p:cNvPr id="5" name="TextBox 4">
            <a:extLst>
              <a:ext uri="{FF2B5EF4-FFF2-40B4-BE49-F238E27FC236}">
                <a16:creationId xmlns:a16="http://schemas.microsoft.com/office/drawing/2014/main" id="{BDE99672-4636-BAA8-9D05-A4791901C9FE}"/>
              </a:ext>
            </a:extLst>
          </p:cNvPr>
          <p:cNvSpPr txBox="1"/>
          <p:nvPr/>
        </p:nvSpPr>
        <p:spPr>
          <a:xfrm>
            <a:off x="730154" y="5942568"/>
            <a:ext cx="7731457" cy="369332"/>
          </a:xfrm>
          <a:prstGeom prst="rect">
            <a:avLst/>
          </a:prstGeom>
          <a:noFill/>
        </p:spPr>
        <p:txBody>
          <a:bodyPr wrap="square">
            <a:spAutoFit/>
          </a:bodyPr>
          <a:lstStyle/>
          <a:p>
            <a:r>
              <a:rPr lang="en-US" dirty="0"/>
              <a:t>https://</a:t>
            </a:r>
            <a:r>
              <a:rPr lang="en-US" dirty="0" err="1"/>
              <a:t>en.wikipedia.org</a:t>
            </a:r>
            <a:r>
              <a:rPr lang="en-US" dirty="0"/>
              <a:t>/wiki/CDC_6000_series#Central_processor</a:t>
            </a:r>
          </a:p>
        </p:txBody>
      </p:sp>
      <p:pic>
        <p:nvPicPr>
          <p:cNvPr id="6" name="Picture 5" descr="A picture of an 11x17 line printer output from the 1980’s with Dr. Chuck’s undergraduate compiler code printed out - it was written in Pascal.">
            <a:extLst>
              <a:ext uri="{FF2B5EF4-FFF2-40B4-BE49-F238E27FC236}">
                <a16:creationId xmlns:a16="http://schemas.microsoft.com/office/drawing/2014/main" id="{0BE85EDE-CEA6-CD52-F8C1-5BF8215D8CFB}"/>
              </a:ext>
            </a:extLst>
          </p:cNvPr>
          <p:cNvPicPr>
            <a:picLocks noChangeAspect="1"/>
          </p:cNvPicPr>
          <p:nvPr/>
        </p:nvPicPr>
        <p:blipFill>
          <a:blip r:embed="rId2"/>
          <a:stretch>
            <a:fillRect/>
          </a:stretch>
        </p:blipFill>
        <p:spPr>
          <a:xfrm>
            <a:off x="8663249" y="546100"/>
            <a:ext cx="2813320" cy="3766593"/>
          </a:xfrm>
          <a:prstGeom prst="rect">
            <a:avLst/>
          </a:prstGeom>
        </p:spPr>
      </p:pic>
      <p:pic>
        <p:nvPicPr>
          <p:cNvPr id="10" name="Picture 9" descr="A picture of Dr. Chuck interviewing Niklas Wirth (the creator of the Pascal programming Language) at his home in Switzerland.">
            <a:extLst>
              <a:ext uri="{FF2B5EF4-FFF2-40B4-BE49-F238E27FC236}">
                <a16:creationId xmlns:a16="http://schemas.microsoft.com/office/drawing/2014/main" id="{E0A345FF-5BF2-705D-4F60-46CD877DEF59}"/>
              </a:ext>
            </a:extLst>
          </p:cNvPr>
          <p:cNvPicPr>
            <a:picLocks noChangeAspect="1"/>
          </p:cNvPicPr>
          <p:nvPr/>
        </p:nvPicPr>
        <p:blipFill>
          <a:blip r:embed="rId3"/>
          <a:stretch>
            <a:fillRect/>
          </a:stretch>
        </p:blipFill>
        <p:spPr>
          <a:xfrm>
            <a:off x="5427447" y="3213267"/>
            <a:ext cx="4562714" cy="2571624"/>
          </a:xfrm>
          <a:prstGeom prst="rect">
            <a:avLst/>
          </a:prstGeom>
        </p:spPr>
      </p:pic>
    </p:spTree>
    <p:extLst>
      <p:ext uri="{BB962C8B-B14F-4D97-AF65-F5344CB8AC3E}">
        <p14:creationId xmlns:p14="http://schemas.microsoft.com/office/powerpoint/2010/main" val="930710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4C54-7E29-06F8-5E01-420A05575920}"/>
              </a:ext>
            </a:extLst>
          </p:cNvPr>
          <p:cNvSpPr>
            <a:spLocks noGrp="1"/>
          </p:cNvSpPr>
          <p:nvPr>
            <p:ph type="title"/>
          </p:nvPr>
        </p:nvSpPr>
        <p:spPr/>
        <p:txBody>
          <a:bodyPr/>
          <a:lstStyle/>
          <a:p>
            <a:r>
              <a:rPr lang="en-US" dirty="0"/>
              <a:t>About the CDC6500</a:t>
            </a:r>
          </a:p>
        </p:txBody>
      </p:sp>
      <p:sp>
        <p:nvSpPr>
          <p:cNvPr id="3" name="Content Placeholder 2">
            <a:extLst>
              <a:ext uri="{FF2B5EF4-FFF2-40B4-BE49-F238E27FC236}">
                <a16:creationId xmlns:a16="http://schemas.microsoft.com/office/drawing/2014/main" id="{37A5E487-CB08-D54D-6F2D-E38CF5621ABE}"/>
              </a:ext>
            </a:extLst>
          </p:cNvPr>
          <p:cNvSpPr>
            <a:spLocks noGrp="1"/>
          </p:cNvSpPr>
          <p:nvPr>
            <p:ph idx="1"/>
          </p:nvPr>
        </p:nvSpPr>
        <p:spPr/>
        <p:txBody>
          <a:bodyPr/>
          <a:lstStyle/>
          <a:p>
            <a:r>
              <a:rPr lang="en-US" dirty="0"/>
              <a:t>60 bit words – Integer and floating point formats</a:t>
            </a:r>
          </a:p>
          <a:p>
            <a:r>
              <a:rPr lang="en-US" dirty="0"/>
              <a:t>6 bit characters - upper case only</a:t>
            </a:r>
          </a:p>
          <a:p>
            <a:r>
              <a:rPr lang="en-US" dirty="0"/>
              <a:t>Two kinds of data registers - A0-A7 – Address and X0-X7 Operands</a:t>
            </a:r>
          </a:p>
          <a:p>
            <a:r>
              <a:rPr lang="en-US" dirty="0"/>
              <a:t>To load from memory you put the address in A1-A5 and the data from memory is loaded into the corresponding X1-X5</a:t>
            </a:r>
          </a:p>
          <a:p>
            <a:r>
              <a:rPr lang="en-US" dirty="0"/>
              <a:t>To store into memory you put the data in X6 or X7 and Set the corresponding A6 or A7 to the location where you want the memory stored</a:t>
            </a:r>
          </a:p>
          <a:p>
            <a:pPr lvl="1"/>
            <a:endParaRPr lang="en-US" dirty="0"/>
          </a:p>
        </p:txBody>
      </p:sp>
    </p:spTree>
    <p:extLst>
      <p:ext uri="{BB962C8B-B14F-4D97-AF65-F5344CB8AC3E}">
        <p14:creationId xmlns:p14="http://schemas.microsoft.com/office/powerpoint/2010/main" val="124378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gure from the CDC 6500 manual showing 8 X registers and 8 A registers.">
            <a:extLst>
              <a:ext uri="{FF2B5EF4-FFF2-40B4-BE49-F238E27FC236}">
                <a16:creationId xmlns:a16="http://schemas.microsoft.com/office/drawing/2014/main" id="{CC1483D9-A6D2-F89C-7395-DC9DD58552D3}"/>
              </a:ext>
            </a:extLst>
          </p:cNvPr>
          <p:cNvPicPr>
            <a:picLocks noChangeAspect="1"/>
          </p:cNvPicPr>
          <p:nvPr/>
        </p:nvPicPr>
        <p:blipFill>
          <a:blip r:embed="rId2"/>
          <a:stretch>
            <a:fillRect/>
          </a:stretch>
        </p:blipFill>
        <p:spPr>
          <a:xfrm>
            <a:off x="8467066" y="385616"/>
            <a:ext cx="3370497" cy="5190565"/>
          </a:xfrm>
          <a:prstGeom prst="rect">
            <a:avLst/>
          </a:prstGeom>
        </p:spPr>
      </p:pic>
      <p:sp>
        <p:nvSpPr>
          <p:cNvPr id="7" name="TextBox 6">
            <a:extLst>
              <a:ext uri="{FF2B5EF4-FFF2-40B4-BE49-F238E27FC236}">
                <a16:creationId xmlns:a16="http://schemas.microsoft.com/office/drawing/2014/main" id="{B2D4BE6B-5CD4-407B-9545-BED2ADC4E988}"/>
              </a:ext>
            </a:extLst>
          </p:cNvPr>
          <p:cNvSpPr txBox="1"/>
          <p:nvPr/>
        </p:nvSpPr>
        <p:spPr>
          <a:xfrm>
            <a:off x="4371212" y="6287718"/>
            <a:ext cx="6137564" cy="369332"/>
          </a:xfrm>
          <a:prstGeom prst="rect">
            <a:avLst/>
          </a:prstGeom>
          <a:noFill/>
        </p:spPr>
        <p:txBody>
          <a:bodyPr wrap="square">
            <a:spAutoFit/>
          </a:bodyPr>
          <a:lstStyle/>
          <a:p>
            <a:r>
              <a:rPr lang="en-US" dirty="0"/>
              <a:t>http://</a:t>
            </a:r>
            <a:r>
              <a:rPr lang="en-US" dirty="0" err="1"/>
              <a:t>ygdes.com</a:t>
            </a:r>
            <a:r>
              <a:rPr lang="en-US" dirty="0"/>
              <a:t>/CDC/60100000D_6600refMan_Feb67.pdf</a:t>
            </a:r>
          </a:p>
        </p:txBody>
      </p:sp>
      <p:sp>
        <p:nvSpPr>
          <p:cNvPr id="10" name="TextBox 9">
            <a:extLst>
              <a:ext uri="{FF2B5EF4-FFF2-40B4-BE49-F238E27FC236}">
                <a16:creationId xmlns:a16="http://schemas.microsoft.com/office/drawing/2014/main" id="{C54528A1-E8E7-A589-1639-074CFC5A5859}"/>
              </a:ext>
            </a:extLst>
          </p:cNvPr>
          <p:cNvSpPr txBox="1"/>
          <p:nvPr/>
        </p:nvSpPr>
        <p:spPr>
          <a:xfrm>
            <a:off x="1017211" y="385616"/>
            <a:ext cx="6900313" cy="5632311"/>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To provide a more compact symbolic language, the 24 operating registers are identified by letters and numbers:</a:t>
            </a:r>
          </a:p>
          <a:p>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A = Address Register (A0, A1 .. A7)</a:t>
            </a:r>
          </a:p>
          <a:p>
            <a:r>
              <a:rPr lang="en-US" dirty="0">
                <a:latin typeface="Courier New" panose="02070309020205020404" pitchFamily="49" charset="0"/>
                <a:cs typeface="Courier New" panose="02070309020205020404" pitchFamily="49" charset="0"/>
              </a:rPr>
              <a:t>     B = increment register (B0, B1 … B7)</a:t>
            </a:r>
          </a:p>
          <a:p>
            <a:r>
              <a:rPr lang="en-US" dirty="0">
                <a:latin typeface="Courier New" panose="02070309020205020404" pitchFamily="49" charset="0"/>
                <a:cs typeface="Courier New" panose="02070309020205020404" pitchFamily="49" charset="0"/>
              </a:rPr>
              <a:t>     X = operand register (X0, X1 … X7)</a:t>
            </a:r>
          </a:p>
          <a:p>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The operand registers hold operands and results for servicing the functional units.  Five registers (X1-X5) hold read operands from Central Memory and two registers X6 – X7) hold results to be sent to Central Memory (Figure 3-2).</a:t>
            </a:r>
          </a:p>
          <a:p>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Operands and results transfer between memory and these registers as a result of placing a quantity into a corresponding address register (A1-A7).</a:t>
            </a:r>
          </a:p>
          <a:p>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Control Data 6400/6500/6660 Computer Systems Reference Manual</a:t>
            </a:r>
          </a:p>
        </p:txBody>
      </p:sp>
      <p:sp>
        <p:nvSpPr>
          <p:cNvPr id="3" name="TextBox 2">
            <a:extLst>
              <a:ext uri="{FF2B5EF4-FFF2-40B4-BE49-F238E27FC236}">
                <a16:creationId xmlns:a16="http://schemas.microsoft.com/office/drawing/2014/main" id="{CDA67709-002C-DD33-0D10-1C3BDA411A0B}"/>
              </a:ext>
            </a:extLst>
          </p:cNvPr>
          <p:cNvSpPr txBox="1"/>
          <p:nvPr/>
        </p:nvSpPr>
        <p:spPr>
          <a:xfrm>
            <a:off x="9485815" y="5593898"/>
            <a:ext cx="1688974" cy="369332"/>
          </a:xfrm>
          <a:prstGeom prst="rect">
            <a:avLst/>
          </a:prstGeom>
          <a:noFill/>
        </p:spPr>
        <p:txBody>
          <a:bodyPr wrap="square">
            <a:spAutoFit/>
          </a:bodyPr>
          <a:lstStyle/>
          <a:p>
            <a:r>
              <a:rPr lang="en-US" dirty="0">
                <a:latin typeface="Courier New" panose="02070309020205020404" pitchFamily="49" charset="0"/>
                <a:cs typeface="Courier New" panose="02070309020205020404" pitchFamily="49" charset="0"/>
              </a:rPr>
              <a:t>Figure 3.2</a:t>
            </a:r>
            <a:endParaRPr lang="en-US" dirty="0"/>
          </a:p>
        </p:txBody>
      </p:sp>
    </p:spTree>
    <p:extLst>
      <p:ext uri="{BB962C8B-B14F-4D97-AF65-F5344CB8AC3E}">
        <p14:creationId xmlns:p14="http://schemas.microsoft.com/office/powerpoint/2010/main" val="3052879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4C54-7E29-06F8-5E01-420A05575920}"/>
              </a:ext>
            </a:extLst>
          </p:cNvPr>
          <p:cNvSpPr>
            <a:spLocks noGrp="1"/>
          </p:cNvSpPr>
          <p:nvPr>
            <p:ph type="title"/>
          </p:nvPr>
        </p:nvSpPr>
        <p:spPr/>
        <p:txBody>
          <a:bodyPr/>
          <a:lstStyle/>
          <a:p>
            <a:r>
              <a:rPr lang="en-US" dirty="0"/>
              <a:t>About the CDC8512</a:t>
            </a:r>
          </a:p>
        </p:txBody>
      </p:sp>
      <p:sp>
        <p:nvSpPr>
          <p:cNvPr id="3" name="Content Placeholder 2">
            <a:extLst>
              <a:ext uri="{FF2B5EF4-FFF2-40B4-BE49-F238E27FC236}">
                <a16:creationId xmlns:a16="http://schemas.microsoft.com/office/drawing/2014/main" id="{37A5E487-CB08-D54D-6F2D-E38CF5621ABE}"/>
              </a:ext>
            </a:extLst>
          </p:cNvPr>
          <p:cNvSpPr>
            <a:spLocks noGrp="1"/>
          </p:cNvSpPr>
          <p:nvPr>
            <p:ph idx="1"/>
          </p:nvPr>
        </p:nvSpPr>
        <p:spPr/>
        <p:txBody>
          <a:bodyPr>
            <a:normAutofit/>
          </a:bodyPr>
          <a:lstStyle/>
          <a:p>
            <a:r>
              <a:rPr lang="en-US" dirty="0"/>
              <a:t>8 bit words – Positive integers only (i.e. like a C char)</a:t>
            </a:r>
          </a:p>
          <a:p>
            <a:r>
              <a:rPr lang="en-US" dirty="0"/>
              <a:t>8 bit characters – ASCII (i.e. like a C  char)</a:t>
            </a:r>
          </a:p>
          <a:p>
            <a:r>
              <a:rPr lang="en-US" dirty="0"/>
              <a:t>32 bytes of Instruction memory and 32 bytes of Data memory</a:t>
            </a:r>
          </a:p>
          <a:p>
            <a:r>
              <a:rPr lang="en-US" dirty="0"/>
              <a:t>Eight 8-bit registers (A0-A3) and (X0-X3)</a:t>
            </a:r>
          </a:p>
          <a:p>
            <a:r>
              <a:rPr lang="en-US" dirty="0"/>
              <a:t>When A0 is set it causes a load from Data[A0] into X0 to happen</a:t>
            </a:r>
          </a:p>
          <a:p>
            <a:r>
              <a:rPr lang="en-US" dirty="0"/>
              <a:t>When A1 is set it causes a load from Data[A1] into X1 to happen</a:t>
            </a:r>
          </a:p>
          <a:p>
            <a:r>
              <a:rPr lang="en-US" dirty="0"/>
              <a:t>When A2 is set it causes a store from X2 into Data[A2] to happen</a:t>
            </a:r>
          </a:p>
          <a:p>
            <a:r>
              <a:rPr lang="en-US" dirty="0"/>
              <a:t>When A3 is set it causes a store from X3 into Data[A3] to happen</a:t>
            </a:r>
          </a:p>
          <a:p>
            <a:pPr lvl="1"/>
            <a:endParaRPr lang="en-US" dirty="0"/>
          </a:p>
        </p:txBody>
      </p:sp>
    </p:spTree>
    <p:extLst>
      <p:ext uri="{BB962C8B-B14F-4D97-AF65-F5344CB8AC3E}">
        <p14:creationId xmlns:p14="http://schemas.microsoft.com/office/powerpoint/2010/main" val="1844432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8DF7FC-F6C4-D810-AA55-CF04CDA67EA3}"/>
              </a:ext>
            </a:extLst>
          </p:cNvPr>
          <p:cNvSpPr/>
          <p:nvPr/>
        </p:nvSpPr>
        <p:spPr>
          <a:xfrm>
            <a:off x="4536086" y="1689843"/>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9" name="TextBox 8">
            <a:extLst>
              <a:ext uri="{FF2B5EF4-FFF2-40B4-BE49-F238E27FC236}">
                <a16:creationId xmlns:a16="http://schemas.microsoft.com/office/drawing/2014/main" id="{28F87A62-E992-A08D-C16C-04EF0EAC6922}"/>
              </a:ext>
            </a:extLst>
          </p:cNvPr>
          <p:cNvSpPr txBox="1"/>
          <p:nvPr/>
        </p:nvSpPr>
        <p:spPr>
          <a:xfrm>
            <a:off x="4047565" y="1698809"/>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A0</a:t>
            </a:r>
          </a:p>
        </p:txBody>
      </p:sp>
      <p:sp>
        <p:nvSpPr>
          <p:cNvPr id="10" name="Rectangle 9">
            <a:extLst>
              <a:ext uri="{FF2B5EF4-FFF2-40B4-BE49-F238E27FC236}">
                <a16:creationId xmlns:a16="http://schemas.microsoft.com/office/drawing/2014/main" id="{1F3EAACE-3540-88C8-62DB-323A3FC9A167}"/>
              </a:ext>
            </a:extLst>
          </p:cNvPr>
          <p:cNvSpPr/>
          <p:nvPr/>
        </p:nvSpPr>
        <p:spPr>
          <a:xfrm>
            <a:off x="5777698" y="1703290"/>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11" name="TextBox 10">
            <a:extLst>
              <a:ext uri="{FF2B5EF4-FFF2-40B4-BE49-F238E27FC236}">
                <a16:creationId xmlns:a16="http://schemas.microsoft.com/office/drawing/2014/main" id="{7AB332D7-0105-E0AE-C407-C112F029384A}"/>
              </a:ext>
            </a:extLst>
          </p:cNvPr>
          <p:cNvSpPr txBox="1"/>
          <p:nvPr/>
        </p:nvSpPr>
        <p:spPr>
          <a:xfrm>
            <a:off x="5319346" y="1712256"/>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X0</a:t>
            </a:r>
          </a:p>
        </p:txBody>
      </p:sp>
      <p:sp>
        <p:nvSpPr>
          <p:cNvPr id="12" name="Rectangle 11">
            <a:extLst>
              <a:ext uri="{FF2B5EF4-FFF2-40B4-BE49-F238E27FC236}">
                <a16:creationId xmlns:a16="http://schemas.microsoft.com/office/drawing/2014/main" id="{79181F86-2678-FC92-A808-4321EB70C89A}"/>
              </a:ext>
            </a:extLst>
          </p:cNvPr>
          <p:cNvSpPr/>
          <p:nvPr/>
        </p:nvSpPr>
        <p:spPr>
          <a:xfrm>
            <a:off x="4527122" y="2151524"/>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13" name="TextBox 12">
            <a:extLst>
              <a:ext uri="{FF2B5EF4-FFF2-40B4-BE49-F238E27FC236}">
                <a16:creationId xmlns:a16="http://schemas.microsoft.com/office/drawing/2014/main" id="{2BC747E0-125A-845D-FAD9-3EA8BAC03212}"/>
              </a:ext>
            </a:extLst>
          </p:cNvPr>
          <p:cNvSpPr txBox="1"/>
          <p:nvPr/>
        </p:nvSpPr>
        <p:spPr>
          <a:xfrm>
            <a:off x="4047565" y="2160490"/>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A1</a:t>
            </a:r>
          </a:p>
        </p:txBody>
      </p:sp>
      <p:sp>
        <p:nvSpPr>
          <p:cNvPr id="14" name="Rectangle 13">
            <a:extLst>
              <a:ext uri="{FF2B5EF4-FFF2-40B4-BE49-F238E27FC236}">
                <a16:creationId xmlns:a16="http://schemas.microsoft.com/office/drawing/2014/main" id="{089E99EE-232A-3637-10A4-1E825422FBAA}"/>
              </a:ext>
            </a:extLst>
          </p:cNvPr>
          <p:cNvSpPr/>
          <p:nvPr/>
        </p:nvSpPr>
        <p:spPr>
          <a:xfrm>
            <a:off x="5768734" y="2164971"/>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15" name="TextBox 14">
            <a:extLst>
              <a:ext uri="{FF2B5EF4-FFF2-40B4-BE49-F238E27FC236}">
                <a16:creationId xmlns:a16="http://schemas.microsoft.com/office/drawing/2014/main" id="{1C0461F8-DB1C-A9EC-CFF0-A4776C5E80A0}"/>
              </a:ext>
            </a:extLst>
          </p:cNvPr>
          <p:cNvSpPr txBox="1"/>
          <p:nvPr/>
        </p:nvSpPr>
        <p:spPr>
          <a:xfrm>
            <a:off x="5319346" y="217393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X1</a:t>
            </a:r>
          </a:p>
        </p:txBody>
      </p:sp>
      <p:sp>
        <p:nvSpPr>
          <p:cNvPr id="16" name="Rectangle 15">
            <a:extLst>
              <a:ext uri="{FF2B5EF4-FFF2-40B4-BE49-F238E27FC236}">
                <a16:creationId xmlns:a16="http://schemas.microsoft.com/office/drawing/2014/main" id="{34040192-0101-FBDB-3B4A-6972E26DCE4E}"/>
              </a:ext>
            </a:extLst>
          </p:cNvPr>
          <p:cNvSpPr/>
          <p:nvPr/>
        </p:nvSpPr>
        <p:spPr>
          <a:xfrm>
            <a:off x="4527122" y="2770086"/>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17" name="TextBox 16">
            <a:extLst>
              <a:ext uri="{FF2B5EF4-FFF2-40B4-BE49-F238E27FC236}">
                <a16:creationId xmlns:a16="http://schemas.microsoft.com/office/drawing/2014/main" id="{05C1EB68-4D8D-22A9-D18D-2083F360D341}"/>
              </a:ext>
            </a:extLst>
          </p:cNvPr>
          <p:cNvSpPr txBox="1"/>
          <p:nvPr/>
        </p:nvSpPr>
        <p:spPr>
          <a:xfrm>
            <a:off x="4047565" y="2779052"/>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A2</a:t>
            </a:r>
          </a:p>
        </p:txBody>
      </p:sp>
      <p:sp>
        <p:nvSpPr>
          <p:cNvPr id="18" name="Rectangle 17">
            <a:extLst>
              <a:ext uri="{FF2B5EF4-FFF2-40B4-BE49-F238E27FC236}">
                <a16:creationId xmlns:a16="http://schemas.microsoft.com/office/drawing/2014/main" id="{F2C83786-BD31-C243-6363-72DDFD8A1258}"/>
              </a:ext>
            </a:extLst>
          </p:cNvPr>
          <p:cNvSpPr/>
          <p:nvPr/>
        </p:nvSpPr>
        <p:spPr>
          <a:xfrm>
            <a:off x="5768734" y="2783533"/>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19" name="TextBox 18">
            <a:extLst>
              <a:ext uri="{FF2B5EF4-FFF2-40B4-BE49-F238E27FC236}">
                <a16:creationId xmlns:a16="http://schemas.microsoft.com/office/drawing/2014/main" id="{5634374E-8EAD-3E0F-DC51-994063263D15}"/>
              </a:ext>
            </a:extLst>
          </p:cNvPr>
          <p:cNvSpPr txBox="1"/>
          <p:nvPr/>
        </p:nvSpPr>
        <p:spPr>
          <a:xfrm>
            <a:off x="5319346" y="2792499"/>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X2</a:t>
            </a:r>
          </a:p>
        </p:txBody>
      </p:sp>
      <p:sp>
        <p:nvSpPr>
          <p:cNvPr id="20" name="Rectangle 19">
            <a:extLst>
              <a:ext uri="{FF2B5EF4-FFF2-40B4-BE49-F238E27FC236}">
                <a16:creationId xmlns:a16="http://schemas.microsoft.com/office/drawing/2014/main" id="{08119FFB-6D09-0114-5A97-2FDB6F2F02D0}"/>
              </a:ext>
            </a:extLst>
          </p:cNvPr>
          <p:cNvSpPr/>
          <p:nvPr/>
        </p:nvSpPr>
        <p:spPr>
          <a:xfrm>
            <a:off x="4518158" y="3231767"/>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21" name="TextBox 20">
            <a:extLst>
              <a:ext uri="{FF2B5EF4-FFF2-40B4-BE49-F238E27FC236}">
                <a16:creationId xmlns:a16="http://schemas.microsoft.com/office/drawing/2014/main" id="{E981C243-17D6-7EB6-C61A-4BFEA8CCBA82}"/>
              </a:ext>
            </a:extLst>
          </p:cNvPr>
          <p:cNvSpPr txBox="1"/>
          <p:nvPr/>
        </p:nvSpPr>
        <p:spPr>
          <a:xfrm>
            <a:off x="4047565" y="3240733"/>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A3</a:t>
            </a:r>
          </a:p>
        </p:txBody>
      </p:sp>
      <p:sp>
        <p:nvSpPr>
          <p:cNvPr id="22" name="Rectangle 21">
            <a:extLst>
              <a:ext uri="{FF2B5EF4-FFF2-40B4-BE49-F238E27FC236}">
                <a16:creationId xmlns:a16="http://schemas.microsoft.com/office/drawing/2014/main" id="{C2C6E94E-5DC3-0F8A-9A04-A8542D56BE28}"/>
              </a:ext>
            </a:extLst>
          </p:cNvPr>
          <p:cNvSpPr/>
          <p:nvPr/>
        </p:nvSpPr>
        <p:spPr>
          <a:xfrm>
            <a:off x="5759770" y="3245214"/>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23" name="TextBox 22">
            <a:extLst>
              <a:ext uri="{FF2B5EF4-FFF2-40B4-BE49-F238E27FC236}">
                <a16:creationId xmlns:a16="http://schemas.microsoft.com/office/drawing/2014/main" id="{2F441D57-68DB-74A2-1BE9-59977EFB8F0E}"/>
              </a:ext>
            </a:extLst>
          </p:cNvPr>
          <p:cNvSpPr txBox="1"/>
          <p:nvPr/>
        </p:nvSpPr>
        <p:spPr>
          <a:xfrm>
            <a:off x="5319346" y="3254180"/>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X3</a:t>
            </a:r>
          </a:p>
        </p:txBody>
      </p:sp>
      <p:sp>
        <p:nvSpPr>
          <p:cNvPr id="28" name="Rectangle 27">
            <a:extLst>
              <a:ext uri="{FF2B5EF4-FFF2-40B4-BE49-F238E27FC236}">
                <a16:creationId xmlns:a16="http://schemas.microsoft.com/office/drawing/2014/main" id="{3B83B47A-8660-0218-0D4F-C6C8C1513D12}"/>
              </a:ext>
            </a:extLst>
          </p:cNvPr>
          <p:cNvSpPr/>
          <p:nvPr/>
        </p:nvSpPr>
        <p:spPr>
          <a:xfrm>
            <a:off x="4554016" y="1129552"/>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29" name="TextBox 28">
            <a:extLst>
              <a:ext uri="{FF2B5EF4-FFF2-40B4-BE49-F238E27FC236}">
                <a16:creationId xmlns:a16="http://schemas.microsoft.com/office/drawing/2014/main" id="{FB9F1765-BB30-D027-1A81-CCB8CA10F004}"/>
              </a:ext>
            </a:extLst>
          </p:cNvPr>
          <p:cNvSpPr txBox="1"/>
          <p:nvPr/>
        </p:nvSpPr>
        <p:spPr>
          <a:xfrm>
            <a:off x="4047565" y="1138518"/>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PC</a:t>
            </a:r>
          </a:p>
        </p:txBody>
      </p:sp>
      <p:sp>
        <p:nvSpPr>
          <p:cNvPr id="30" name="Rectangle 29">
            <a:extLst>
              <a:ext uri="{FF2B5EF4-FFF2-40B4-BE49-F238E27FC236}">
                <a16:creationId xmlns:a16="http://schemas.microsoft.com/office/drawing/2014/main" id="{6EE412B2-E09B-824D-85E7-585153CFDF53}"/>
              </a:ext>
            </a:extLst>
          </p:cNvPr>
          <p:cNvSpPr/>
          <p:nvPr/>
        </p:nvSpPr>
        <p:spPr>
          <a:xfrm>
            <a:off x="5757356" y="1121478"/>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&lt;=&gt;</a:t>
            </a:r>
          </a:p>
        </p:txBody>
      </p:sp>
      <p:sp>
        <p:nvSpPr>
          <p:cNvPr id="31" name="TextBox 30">
            <a:extLst>
              <a:ext uri="{FF2B5EF4-FFF2-40B4-BE49-F238E27FC236}">
                <a16:creationId xmlns:a16="http://schemas.microsoft.com/office/drawing/2014/main" id="{F7F91C97-2C14-7707-9CE6-9CE0E54713C9}"/>
              </a:ext>
            </a:extLst>
          </p:cNvPr>
          <p:cNvSpPr txBox="1"/>
          <p:nvPr/>
        </p:nvSpPr>
        <p:spPr>
          <a:xfrm>
            <a:off x="5319346" y="1130444"/>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CM</a:t>
            </a:r>
          </a:p>
        </p:txBody>
      </p:sp>
      <p:sp>
        <p:nvSpPr>
          <p:cNvPr id="32" name="Rectangle 31">
            <a:extLst>
              <a:ext uri="{FF2B5EF4-FFF2-40B4-BE49-F238E27FC236}">
                <a16:creationId xmlns:a16="http://schemas.microsoft.com/office/drawing/2014/main" id="{12241CF6-E2D2-AD32-AC93-FFCA3CF815D9}"/>
              </a:ext>
            </a:extLst>
          </p:cNvPr>
          <p:cNvSpPr/>
          <p:nvPr/>
        </p:nvSpPr>
        <p:spPr>
          <a:xfrm>
            <a:off x="8207979" y="1108036"/>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33" name="TextBox 32">
            <a:extLst>
              <a:ext uri="{FF2B5EF4-FFF2-40B4-BE49-F238E27FC236}">
                <a16:creationId xmlns:a16="http://schemas.microsoft.com/office/drawing/2014/main" id="{0C10E5C7-05E4-A22F-1544-8B3DD707F717}"/>
              </a:ext>
            </a:extLst>
          </p:cNvPr>
          <p:cNvSpPr txBox="1"/>
          <p:nvPr/>
        </p:nvSpPr>
        <p:spPr>
          <a:xfrm>
            <a:off x="7413834" y="110714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34" name="Rectangle 33">
            <a:extLst>
              <a:ext uri="{FF2B5EF4-FFF2-40B4-BE49-F238E27FC236}">
                <a16:creationId xmlns:a16="http://schemas.microsoft.com/office/drawing/2014/main" id="{E2A3C3BE-2E81-8BE8-5F00-0046EFC3ECBE}"/>
              </a:ext>
            </a:extLst>
          </p:cNvPr>
          <p:cNvSpPr/>
          <p:nvPr/>
        </p:nvSpPr>
        <p:spPr>
          <a:xfrm>
            <a:off x="8207978" y="1591233"/>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35" name="TextBox 34">
            <a:extLst>
              <a:ext uri="{FF2B5EF4-FFF2-40B4-BE49-F238E27FC236}">
                <a16:creationId xmlns:a16="http://schemas.microsoft.com/office/drawing/2014/main" id="{32A73C65-D03C-5B38-F000-F30FA681BF5E}"/>
              </a:ext>
            </a:extLst>
          </p:cNvPr>
          <p:cNvSpPr txBox="1"/>
          <p:nvPr/>
        </p:nvSpPr>
        <p:spPr>
          <a:xfrm>
            <a:off x="7404870" y="1568824"/>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36" name="Rectangle 35">
            <a:extLst>
              <a:ext uri="{FF2B5EF4-FFF2-40B4-BE49-F238E27FC236}">
                <a16:creationId xmlns:a16="http://schemas.microsoft.com/office/drawing/2014/main" id="{27FD36A2-3BB4-CFEB-076A-28658192D64E}"/>
              </a:ext>
            </a:extLst>
          </p:cNvPr>
          <p:cNvSpPr/>
          <p:nvPr/>
        </p:nvSpPr>
        <p:spPr>
          <a:xfrm>
            <a:off x="8212462" y="2094150"/>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37" name="TextBox 36">
            <a:extLst>
              <a:ext uri="{FF2B5EF4-FFF2-40B4-BE49-F238E27FC236}">
                <a16:creationId xmlns:a16="http://schemas.microsoft.com/office/drawing/2014/main" id="{A3147C22-8D93-3B5B-BAEB-685274446A93}"/>
              </a:ext>
            </a:extLst>
          </p:cNvPr>
          <p:cNvSpPr txBox="1"/>
          <p:nvPr/>
        </p:nvSpPr>
        <p:spPr>
          <a:xfrm>
            <a:off x="7418317" y="209325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38" name="Rectangle 37">
            <a:extLst>
              <a:ext uri="{FF2B5EF4-FFF2-40B4-BE49-F238E27FC236}">
                <a16:creationId xmlns:a16="http://schemas.microsoft.com/office/drawing/2014/main" id="{1383F41E-419C-4356-74B6-EE49AC5084AB}"/>
              </a:ext>
            </a:extLst>
          </p:cNvPr>
          <p:cNvSpPr/>
          <p:nvPr/>
        </p:nvSpPr>
        <p:spPr>
          <a:xfrm>
            <a:off x="8212461" y="2577347"/>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39" name="TextBox 38">
            <a:extLst>
              <a:ext uri="{FF2B5EF4-FFF2-40B4-BE49-F238E27FC236}">
                <a16:creationId xmlns:a16="http://schemas.microsoft.com/office/drawing/2014/main" id="{7CA156B6-E954-C544-4C6A-9D0ACF186469}"/>
              </a:ext>
            </a:extLst>
          </p:cNvPr>
          <p:cNvSpPr txBox="1"/>
          <p:nvPr/>
        </p:nvSpPr>
        <p:spPr>
          <a:xfrm>
            <a:off x="7409353" y="255493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40" name="Rectangle 39">
            <a:extLst>
              <a:ext uri="{FF2B5EF4-FFF2-40B4-BE49-F238E27FC236}">
                <a16:creationId xmlns:a16="http://schemas.microsoft.com/office/drawing/2014/main" id="{2293CF5E-CECF-F226-8103-C1DE99E670F2}"/>
              </a:ext>
            </a:extLst>
          </p:cNvPr>
          <p:cNvSpPr/>
          <p:nvPr/>
        </p:nvSpPr>
        <p:spPr>
          <a:xfrm>
            <a:off x="8207977" y="3089225"/>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41" name="TextBox 40">
            <a:extLst>
              <a:ext uri="{FF2B5EF4-FFF2-40B4-BE49-F238E27FC236}">
                <a16:creationId xmlns:a16="http://schemas.microsoft.com/office/drawing/2014/main" id="{17E49115-BCFC-C989-FBDF-FEF4EF53F955}"/>
              </a:ext>
            </a:extLst>
          </p:cNvPr>
          <p:cNvSpPr txBox="1"/>
          <p:nvPr/>
        </p:nvSpPr>
        <p:spPr>
          <a:xfrm>
            <a:off x="7413832" y="308833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42" name="Rectangle 41">
            <a:extLst>
              <a:ext uri="{FF2B5EF4-FFF2-40B4-BE49-F238E27FC236}">
                <a16:creationId xmlns:a16="http://schemas.microsoft.com/office/drawing/2014/main" id="{5526B610-1669-E2FD-C4D0-D692B9C221F6}"/>
              </a:ext>
            </a:extLst>
          </p:cNvPr>
          <p:cNvSpPr/>
          <p:nvPr/>
        </p:nvSpPr>
        <p:spPr>
          <a:xfrm>
            <a:off x="8207976" y="3572422"/>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43" name="TextBox 42">
            <a:extLst>
              <a:ext uri="{FF2B5EF4-FFF2-40B4-BE49-F238E27FC236}">
                <a16:creationId xmlns:a16="http://schemas.microsoft.com/office/drawing/2014/main" id="{3F65E415-0782-86B7-1AC5-F677BF0724BF}"/>
              </a:ext>
            </a:extLst>
          </p:cNvPr>
          <p:cNvSpPr txBox="1"/>
          <p:nvPr/>
        </p:nvSpPr>
        <p:spPr>
          <a:xfrm>
            <a:off x="7404868" y="355001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44" name="Rectangle 43">
            <a:extLst>
              <a:ext uri="{FF2B5EF4-FFF2-40B4-BE49-F238E27FC236}">
                <a16:creationId xmlns:a16="http://schemas.microsoft.com/office/drawing/2014/main" id="{87982B24-DDE0-3031-491B-8104305A75A9}"/>
              </a:ext>
            </a:extLst>
          </p:cNvPr>
          <p:cNvSpPr/>
          <p:nvPr/>
        </p:nvSpPr>
        <p:spPr>
          <a:xfrm>
            <a:off x="8212460" y="4075339"/>
            <a:ext cx="602281" cy="369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a:t>
            </a:r>
          </a:p>
        </p:txBody>
      </p:sp>
      <p:sp>
        <p:nvSpPr>
          <p:cNvPr id="46" name="Rectangle 45">
            <a:extLst>
              <a:ext uri="{FF2B5EF4-FFF2-40B4-BE49-F238E27FC236}">
                <a16:creationId xmlns:a16="http://schemas.microsoft.com/office/drawing/2014/main" id="{8FB9A677-BA2C-06A9-7CD1-DBB75D768975}"/>
              </a:ext>
            </a:extLst>
          </p:cNvPr>
          <p:cNvSpPr/>
          <p:nvPr/>
        </p:nvSpPr>
        <p:spPr>
          <a:xfrm>
            <a:off x="8212459" y="4558536"/>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47" name="TextBox 46">
            <a:extLst>
              <a:ext uri="{FF2B5EF4-FFF2-40B4-BE49-F238E27FC236}">
                <a16:creationId xmlns:a16="http://schemas.microsoft.com/office/drawing/2014/main" id="{1B56C596-0587-6DA2-3D4A-47D9F9818B81}"/>
              </a:ext>
            </a:extLst>
          </p:cNvPr>
          <p:cNvSpPr txBox="1"/>
          <p:nvPr/>
        </p:nvSpPr>
        <p:spPr>
          <a:xfrm>
            <a:off x="7409351" y="453612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0xFD</a:t>
            </a:r>
          </a:p>
        </p:txBody>
      </p:sp>
      <p:sp>
        <p:nvSpPr>
          <p:cNvPr id="48" name="Rectangle 47">
            <a:extLst>
              <a:ext uri="{FF2B5EF4-FFF2-40B4-BE49-F238E27FC236}">
                <a16:creationId xmlns:a16="http://schemas.microsoft.com/office/drawing/2014/main" id="{32140809-0A4A-E3B8-1FD6-D5EBE8A8580A}"/>
              </a:ext>
            </a:extLst>
          </p:cNvPr>
          <p:cNvSpPr/>
          <p:nvPr/>
        </p:nvSpPr>
        <p:spPr>
          <a:xfrm>
            <a:off x="8187975" y="5088335"/>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49" name="TextBox 48">
            <a:extLst>
              <a:ext uri="{FF2B5EF4-FFF2-40B4-BE49-F238E27FC236}">
                <a16:creationId xmlns:a16="http://schemas.microsoft.com/office/drawing/2014/main" id="{41A9DD33-3A66-4C84-FD83-F05E8F9FC138}"/>
              </a:ext>
            </a:extLst>
          </p:cNvPr>
          <p:cNvSpPr txBox="1"/>
          <p:nvPr/>
        </p:nvSpPr>
        <p:spPr>
          <a:xfrm>
            <a:off x="7393830" y="508744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0xFE</a:t>
            </a:r>
          </a:p>
        </p:txBody>
      </p:sp>
      <p:sp>
        <p:nvSpPr>
          <p:cNvPr id="50" name="Rectangle 49">
            <a:extLst>
              <a:ext uri="{FF2B5EF4-FFF2-40B4-BE49-F238E27FC236}">
                <a16:creationId xmlns:a16="http://schemas.microsoft.com/office/drawing/2014/main" id="{7C96EC4A-8513-5D34-2021-6E5E79308A90}"/>
              </a:ext>
            </a:extLst>
          </p:cNvPr>
          <p:cNvSpPr/>
          <p:nvPr/>
        </p:nvSpPr>
        <p:spPr>
          <a:xfrm>
            <a:off x="8187974" y="5571532"/>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51" name="TextBox 50">
            <a:extLst>
              <a:ext uri="{FF2B5EF4-FFF2-40B4-BE49-F238E27FC236}">
                <a16:creationId xmlns:a16="http://schemas.microsoft.com/office/drawing/2014/main" id="{4DA08078-3C2F-2B36-7DBF-EC3E4C97E5CF}"/>
              </a:ext>
            </a:extLst>
          </p:cNvPr>
          <p:cNvSpPr txBox="1"/>
          <p:nvPr/>
        </p:nvSpPr>
        <p:spPr>
          <a:xfrm>
            <a:off x="7384866" y="554912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0xFF</a:t>
            </a:r>
          </a:p>
        </p:txBody>
      </p:sp>
      <p:sp>
        <p:nvSpPr>
          <p:cNvPr id="80" name="TextBox 79">
            <a:extLst>
              <a:ext uri="{FF2B5EF4-FFF2-40B4-BE49-F238E27FC236}">
                <a16:creationId xmlns:a16="http://schemas.microsoft.com/office/drawing/2014/main" id="{D48C662F-F23E-5D29-8206-F51B97DDD5FC}"/>
              </a:ext>
            </a:extLst>
          </p:cNvPr>
          <p:cNvSpPr txBox="1"/>
          <p:nvPr/>
        </p:nvSpPr>
        <p:spPr>
          <a:xfrm>
            <a:off x="4083424" y="378751"/>
            <a:ext cx="2357377" cy="369332"/>
          </a:xfrm>
          <a:prstGeom prst="rect">
            <a:avLst/>
          </a:prstGeom>
          <a:noFill/>
        </p:spPr>
        <p:txBody>
          <a:bodyPr wrap="none" rtlCol="0">
            <a:spAutoFit/>
          </a:bodyPr>
          <a:lstStyle/>
          <a:p>
            <a:r>
              <a:rPr lang="en-US" dirty="0"/>
              <a:t>Central Processing Unit</a:t>
            </a:r>
          </a:p>
        </p:txBody>
      </p:sp>
      <p:sp>
        <p:nvSpPr>
          <p:cNvPr id="81" name="TextBox 80">
            <a:extLst>
              <a:ext uri="{FF2B5EF4-FFF2-40B4-BE49-F238E27FC236}">
                <a16:creationId xmlns:a16="http://schemas.microsoft.com/office/drawing/2014/main" id="{92FC1F11-0298-18A4-A009-F8975BA376C7}"/>
              </a:ext>
            </a:extLst>
          </p:cNvPr>
          <p:cNvSpPr txBox="1"/>
          <p:nvPr/>
        </p:nvSpPr>
        <p:spPr>
          <a:xfrm>
            <a:off x="7035384" y="368909"/>
            <a:ext cx="2058769" cy="369332"/>
          </a:xfrm>
          <a:prstGeom prst="rect">
            <a:avLst/>
          </a:prstGeom>
          <a:noFill/>
        </p:spPr>
        <p:txBody>
          <a:bodyPr wrap="none" rtlCol="0">
            <a:spAutoFit/>
          </a:bodyPr>
          <a:lstStyle/>
          <a:p>
            <a:r>
              <a:rPr lang="en-US" dirty="0"/>
              <a:t>Instruction Memory</a:t>
            </a:r>
          </a:p>
        </p:txBody>
      </p:sp>
      <p:sp>
        <p:nvSpPr>
          <p:cNvPr id="83" name="Rectangle 82">
            <a:extLst>
              <a:ext uri="{FF2B5EF4-FFF2-40B4-BE49-F238E27FC236}">
                <a16:creationId xmlns:a16="http://schemas.microsoft.com/office/drawing/2014/main" id="{E0396A53-BDA5-95C7-319E-849D9F20F5F2}"/>
              </a:ext>
            </a:extLst>
          </p:cNvPr>
          <p:cNvSpPr/>
          <p:nvPr/>
        </p:nvSpPr>
        <p:spPr>
          <a:xfrm>
            <a:off x="10805007" y="1123728"/>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84" name="TextBox 83">
            <a:extLst>
              <a:ext uri="{FF2B5EF4-FFF2-40B4-BE49-F238E27FC236}">
                <a16:creationId xmlns:a16="http://schemas.microsoft.com/office/drawing/2014/main" id="{D584072A-C8F6-37F6-8393-BE94F645F405}"/>
              </a:ext>
            </a:extLst>
          </p:cNvPr>
          <p:cNvSpPr txBox="1"/>
          <p:nvPr/>
        </p:nvSpPr>
        <p:spPr>
          <a:xfrm>
            <a:off x="10010862" y="1122835"/>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85" name="Rectangle 84">
            <a:extLst>
              <a:ext uri="{FF2B5EF4-FFF2-40B4-BE49-F238E27FC236}">
                <a16:creationId xmlns:a16="http://schemas.microsoft.com/office/drawing/2014/main" id="{BF8D1756-1EF1-1379-E6F2-E5A8F23DE5A1}"/>
              </a:ext>
            </a:extLst>
          </p:cNvPr>
          <p:cNvSpPr/>
          <p:nvPr/>
        </p:nvSpPr>
        <p:spPr>
          <a:xfrm>
            <a:off x="10805006" y="1606925"/>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86" name="TextBox 85">
            <a:extLst>
              <a:ext uri="{FF2B5EF4-FFF2-40B4-BE49-F238E27FC236}">
                <a16:creationId xmlns:a16="http://schemas.microsoft.com/office/drawing/2014/main" id="{B836F44E-428D-6CAD-3180-630F8FC7294E}"/>
              </a:ext>
            </a:extLst>
          </p:cNvPr>
          <p:cNvSpPr txBox="1"/>
          <p:nvPr/>
        </p:nvSpPr>
        <p:spPr>
          <a:xfrm>
            <a:off x="10001898" y="158451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87" name="Rectangle 86">
            <a:extLst>
              <a:ext uri="{FF2B5EF4-FFF2-40B4-BE49-F238E27FC236}">
                <a16:creationId xmlns:a16="http://schemas.microsoft.com/office/drawing/2014/main" id="{DF192790-2A04-B72A-3832-05586CAD7826}"/>
              </a:ext>
            </a:extLst>
          </p:cNvPr>
          <p:cNvSpPr/>
          <p:nvPr/>
        </p:nvSpPr>
        <p:spPr>
          <a:xfrm>
            <a:off x="10809490" y="2109842"/>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88" name="TextBox 87">
            <a:extLst>
              <a:ext uri="{FF2B5EF4-FFF2-40B4-BE49-F238E27FC236}">
                <a16:creationId xmlns:a16="http://schemas.microsoft.com/office/drawing/2014/main" id="{0E6DADD1-E128-EEF6-E880-846B0A405E28}"/>
              </a:ext>
            </a:extLst>
          </p:cNvPr>
          <p:cNvSpPr txBox="1"/>
          <p:nvPr/>
        </p:nvSpPr>
        <p:spPr>
          <a:xfrm>
            <a:off x="10015345" y="2108949"/>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89" name="Rectangle 88">
            <a:extLst>
              <a:ext uri="{FF2B5EF4-FFF2-40B4-BE49-F238E27FC236}">
                <a16:creationId xmlns:a16="http://schemas.microsoft.com/office/drawing/2014/main" id="{EEC31F42-FC52-900D-4D88-6FE7C03DDBA5}"/>
              </a:ext>
            </a:extLst>
          </p:cNvPr>
          <p:cNvSpPr/>
          <p:nvPr/>
        </p:nvSpPr>
        <p:spPr>
          <a:xfrm>
            <a:off x="10809489" y="2593039"/>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90" name="TextBox 89">
            <a:extLst>
              <a:ext uri="{FF2B5EF4-FFF2-40B4-BE49-F238E27FC236}">
                <a16:creationId xmlns:a16="http://schemas.microsoft.com/office/drawing/2014/main" id="{5CA985B6-A17A-08D4-C904-9BA51F731A9C}"/>
              </a:ext>
            </a:extLst>
          </p:cNvPr>
          <p:cNvSpPr txBox="1"/>
          <p:nvPr/>
        </p:nvSpPr>
        <p:spPr>
          <a:xfrm>
            <a:off x="10006381" y="2570630"/>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91" name="Rectangle 90">
            <a:extLst>
              <a:ext uri="{FF2B5EF4-FFF2-40B4-BE49-F238E27FC236}">
                <a16:creationId xmlns:a16="http://schemas.microsoft.com/office/drawing/2014/main" id="{452C534B-BF8C-0138-2830-1C5B29DA0FFA}"/>
              </a:ext>
            </a:extLst>
          </p:cNvPr>
          <p:cNvSpPr/>
          <p:nvPr/>
        </p:nvSpPr>
        <p:spPr>
          <a:xfrm>
            <a:off x="10805005" y="3104917"/>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92" name="TextBox 91">
            <a:extLst>
              <a:ext uri="{FF2B5EF4-FFF2-40B4-BE49-F238E27FC236}">
                <a16:creationId xmlns:a16="http://schemas.microsoft.com/office/drawing/2014/main" id="{F7E9AAA0-2149-3F02-12C6-05B6C95F9511}"/>
              </a:ext>
            </a:extLst>
          </p:cNvPr>
          <p:cNvSpPr txBox="1"/>
          <p:nvPr/>
        </p:nvSpPr>
        <p:spPr>
          <a:xfrm>
            <a:off x="10010860" y="3104024"/>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93" name="Rectangle 92">
            <a:extLst>
              <a:ext uri="{FF2B5EF4-FFF2-40B4-BE49-F238E27FC236}">
                <a16:creationId xmlns:a16="http://schemas.microsoft.com/office/drawing/2014/main" id="{D1070EB0-814F-0CD6-A6F3-AB7FE0E3880F}"/>
              </a:ext>
            </a:extLst>
          </p:cNvPr>
          <p:cNvSpPr/>
          <p:nvPr/>
        </p:nvSpPr>
        <p:spPr>
          <a:xfrm>
            <a:off x="10805004" y="3588114"/>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94" name="TextBox 93">
            <a:extLst>
              <a:ext uri="{FF2B5EF4-FFF2-40B4-BE49-F238E27FC236}">
                <a16:creationId xmlns:a16="http://schemas.microsoft.com/office/drawing/2014/main" id="{8E6EFA01-C6F6-DFDB-F837-073D02127612}"/>
              </a:ext>
            </a:extLst>
          </p:cNvPr>
          <p:cNvSpPr txBox="1"/>
          <p:nvPr/>
        </p:nvSpPr>
        <p:spPr>
          <a:xfrm>
            <a:off x="10001896" y="3565705"/>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95" name="Rectangle 94">
            <a:extLst>
              <a:ext uri="{FF2B5EF4-FFF2-40B4-BE49-F238E27FC236}">
                <a16:creationId xmlns:a16="http://schemas.microsoft.com/office/drawing/2014/main" id="{2EA1F241-4456-F80A-A4BD-9ABCD6C7524D}"/>
              </a:ext>
            </a:extLst>
          </p:cNvPr>
          <p:cNvSpPr/>
          <p:nvPr/>
        </p:nvSpPr>
        <p:spPr>
          <a:xfrm>
            <a:off x="10809488" y="4091031"/>
            <a:ext cx="602281" cy="369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a:t>
            </a:r>
          </a:p>
        </p:txBody>
      </p:sp>
      <p:sp>
        <p:nvSpPr>
          <p:cNvPr id="96" name="Rectangle 95">
            <a:extLst>
              <a:ext uri="{FF2B5EF4-FFF2-40B4-BE49-F238E27FC236}">
                <a16:creationId xmlns:a16="http://schemas.microsoft.com/office/drawing/2014/main" id="{6E8AA331-3AC7-50FC-4248-13F9A29DB163}"/>
              </a:ext>
            </a:extLst>
          </p:cNvPr>
          <p:cNvSpPr/>
          <p:nvPr/>
        </p:nvSpPr>
        <p:spPr>
          <a:xfrm>
            <a:off x="10809487" y="4574228"/>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97" name="TextBox 96">
            <a:extLst>
              <a:ext uri="{FF2B5EF4-FFF2-40B4-BE49-F238E27FC236}">
                <a16:creationId xmlns:a16="http://schemas.microsoft.com/office/drawing/2014/main" id="{BD8B801F-1DD9-E17B-48CB-1862CE2E9E37}"/>
              </a:ext>
            </a:extLst>
          </p:cNvPr>
          <p:cNvSpPr txBox="1"/>
          <p:nvPr/>
        </p:nvSpPr>
        <p:spPr>
          <a:xfrm>
            <a:off x="10006379" y="4551819"/>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0xFD</a:t>
            </a:r>
          </a:p>
        </p:txBody>
      </p:sp>
      <p:sp>
        <p:nvSpPr>
          <p:cNvPr id="98" name="Rectangle 97">
            <a:extLst>
              <a:ext uri="{FF2B5EF4-FFF2-40B4-BE49-F238E27FC236}">
                <a16:creationId xmlns:a16="http://schemas.microsoft.com/office/drawing/2014/main" id="{93AE2E05-714D-E6FB-0DBE-F60F29EB8105}"/>
              </a:ext>
            </a:extLst>
          </p:cNvPr>
          <p:cNvSpPr/>
          <p:nvPr/>
        </p:nvSpPr>
        <p:spPr>
          <a:xfrm>
            <a:off x="10785003" y="5104027"/>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99" name="TextBox 98">
            <a:extLst>
              <a:ext uri="{FF2B5EF4-FFF2-40B4-BE49-F238E27FC236}">
                <a16:creationId xmlns:a16="http://schemas.microsoft.com/office/drawing/2014/main" id="{762C54A8-6933-356B-1787-4657D1C2B5CB}"/>
              </a:ext>
            </a:extLst>
          </p:cNvPr>
          <p:cNvSpPr txBox="1"/>
          <p:nvPr/>
        </p:nvSpPr>
        <p:spPr>
          <a:xfrm>
            <a:off x="9990858" y="5103134"/>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0xFE</a:t>
            </a:r>
          </a:p>
        </p:txBody>
      </p:sp>
      <p:sp>
        <p:nvSpPr>
          <p:cNvPr id="100" name="Rectangle 99">
            <a:extLst>
              <a:ext uri="{FF2B5EF4-FFF2-40B4-BE49-F238E27FC236}">
                <a16:creationId xmlns:a16="http://schemas.microsoft.com/office/drawing/2014/main" id="{1B1E7350-E927-C437-D824-05BA55E409DB}"/>
              </a:ext>
            </a:extLst>
          </p:cNvPr>
          <p:cNvSpPr/>
          <p:nvPr/>
        </p:nvSpPr>
        <p:spPr>
          <a:xfrm>
            <a:off x="10785002" y="5587224"/>
            <a:ext cx="602281"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255</a:t>
            </a:r>
          </a:p>
        </p:txBody>
      </p:sp>
      <p:sp>
        <p:nvSpPr>
          <p:cNvPr id="101" name="TextBox 100">
            <a:extLst>
              <a:ext uri="{FF2B5EF4-FFF2-40B4-BE49-F238E27FC236}">
                <a16:creationId xmlns:a16="http://schemas.microsoft.com/office/drawing/2014/main" id="{370C26C1-C6B6-9E5E-16C7-A055022EF606}"/>
              </a:ext>
            </a:extLst>
          </p:cNvPr>
          <p:cNvSpPr txBox="1"/>
          <p:nvPr/>
        </p:nvSpPr>
        <p:spPr>
          <a:xfrm>
            <a:off x="9981894" y="5564815"/>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0xFF</a:t>
            </a:r>
          </a:p>
        </p:txBody>
      </p:sp>
      <p:sp>
        <p:nvSpPr>
          <p:cNvPr id="102" name="TextBox 101">
            <a:extLst>
              <a:ext uri="{FF2B5EF4-FFF2-40B4-BE49-F238E27FC236}">
                <a16:creationId xmlns:a16="http://schemas.microsoft.com/office/drawing/2014/main" id="{A0DA503F-16C9-93C3-9A72-FB7D42609A82}"/>
              </a:ext>
            </a:extLst>
          </p:cNvPr>
          <p:cNvSpPr txBox="1"/>
          <p:nvPr/>
        </p:nvSpPr>
        <p:spPr>
          <a:xfrm>
            <a:off x="9957845" y="411943"/>
            <a:ext cx="1530612" cy="369332"/>
          </a:xfrm>
          <a:prstGeom prst="rect">
            <a:avLst/>
          </a:prstGeom>
          <a:noFill/>
        </p:spPr>
        <p:txBody>
          <a:bodyPr wrap="none" rtlCol="0">
            <a:spAutoFit/>
          </a:bodyPr>
          <a:lstStyle/>
          <a:p>
            <a:r>
              <a:rPr lang="en-US" dirty="0"/>
              <a:t>Data  Memory</a:t>
            </a:r>
          </a:p>
        </p:txBody>
      </p:sp>
      <p:sp>
        <p:nvSpPr>
          <p:cNvPr id="103" name="Title 102">
            <a:extLst>
              <a:ext uri="{FF2B5EF4-FFF2-40B4-BE49-F238E27FC236}">
                <a16:creationId xmlns:a16="http://schemas.microsoft.com/office/drawing/2014/main" id="{12557D53-9A2F-4386-AF8D-4AF8E2E919CB}"/>
              </a:ext>
            </a:extLst>
          </p:cNvPr>
          <p:cNvSpPr>
            <a:spLocks noGrp="1"/>
          </p:cNvSpPr>
          <p:nvPr>
            <p:ph type="title"/>
          </p:nvPr>
        </p:nvSpPr>
        <p:spPr>
          <a:xfrm>
            <a:off x="800774" y="4588289"/>
            <a:ext cx="3362990" cy="1325563"/>
          </a:xfrm>
        </p:spPr>
        <p:txBody>
          <a:bodyPr/>
          <a:lstStyle/>
          <a:p>
            <a:r>
              <a:rPr lang="en-US" dirty="0"/>
              <a:t>CDC8512 Architecture</a:t>
            </a:r>
          </a:p>
        </p:txBody>
      </p:sp>
      <p:sp>
        <p:nvSpPr>
          <p:cNvPr id="2" name="Left Brace 1">
            <a:extLst>
              <a:ext uri="{FF2B5EF4-FFF2-40B4-BE49-F238E27FC236}">
                <a16:creationId xmlns:a16="http://schemas.microsoft.com/office/drawing/2014/main" id="{10544AB8-C005-233E-9B4E-34E695A82786}"/>
              </a:ext>
            </a:extLst>
          </p:cNvPr>
          <p:cNvSpPr/>
          <p:nvPr/>
        </p:nvSpPr>
        <p:spPr>
          <a:xfrm>
            <a:off x="3609599" y="1790365"/>
            <a:ext cx="285397" cy="740250"/>
          </a:xfrm>
          <a:prstGeom prst="lef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99E6CCC9-FA71-5345-96D2-99CFDD6630F3}"/>
              </a:ext>
            </a:extLst>
          </p:cNvPr>
          <p:cNvSpPr txBox="1"/>
          <p:nvPr/>
        </p:nvSpPr>
        <p:spPr>
          <a:xfrm>
            <a:off x="2564437" y="1883475"/>
            <a:ext cx="1025987" cy="646331"/>
          </a:xfrm>
          <a:prstGeom prst="rect">
            <a:avLst/>
          </a:prstGeom>
          <a:noFill/>
        </p:spPr>
        <p:txBody>
          <a:bodyPr wrap="none" rtlCol="0">
            <a:spAutoFit/>
          </a:bodyPr>
          <a:lstStyle/>
          <a:p>
            <a:pPr algn="r"/>
            <a:r>
              <a:rPr lang="en-US" dirty="0"/>
              <a:t>Load</a:t>
            </a:r>
          </a:p>
          <a:p>
            <a:pPr algn="r"/>
            <a:r>
              <a:rPr lang="en-US" dirty="0"/>
              <a:t>Registers</a:t>
            </a:r>
          </a:p>
        </p:txBody>
      </p:sp>
      <p:sp>
        <p:nvSpPr>
          <p:cNvPr id="4" name="Left Brace 3">
            <a:extLst>
              <a:ext uri="{FF2B5EF4-FFF2-40B4-BE49-F238E27FC236}">
                <a16:creationId xmlns:a16="http://schemas.microsoft.com/office/drawing/2014/main" id="{FBCEC831-823F-7FC7-FA39-E4E723896DDD}"/>
              </a:ext>
            </a:extLst>
          </p:cNvPr>
          <p:cNvSpPr/>
          <p:nvPr/>
        </p:nvSpPr>
        <p:spPr>
          <a:xfrm>
            <a:off x="3599672" y="2815722"/>
            <a:ext cx="285397" cy="740250"/>
          </a:xfrm>
          <a:prstGeom prst="lef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70398C4B-EF89-971B-EB94-F84EB10EA0B5}"/>
              </a:ext>
            </a:extLst>
          </p:cNvPr>
          <p:cNvSpPr txBox="1"/>
          <p:nvPr/>
        </p:nvSpPr>
        <p:spPr>
          <a:xfrm>
            <a:off x="2554510" y="2908832"/>
            <a:ext cx="1025987" cy="646331"/>
          </a:xfrm>
          <a:prstGeom prst="rect">
            <a:avLst/>
          </a:prstGeom>
          <a:noFill/>
        </p:spPr>
        <p:txBody>
          <a:bodyPr wrap="square" rtlCol="0">
            <a:spAutoFit/>
          </a:bodyPr>
          <a:lstStyle/>
          <a:p>
            <a:pPr algn="r"/>
            <a:r>
              <a:rPr lang="en-US" dirty="0"/>
              <a:t>Store</a:t>
            </a:r>
          </a:p>
          <a:p>
            <a:pPr algn="r"/>
            <a:r>
              <a:rPr lang="en-US" dirty="0"/>
              <a:t>Registers</a:t>
            </a:r>
          </a:p>
        </p:txBody>
      </p:sp>
    </p:spTree>
    <p:extLst>
      <p:ext uri="{BB962C8B-B14F-4D97-AF65-F5344CB8AC3E}">
        <p14:creationId xmlns:p14="http://schemas.microsoft.com/office/powerpoint/2010/main" val="341268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0F4495-71F3-96F0-643E-4BD3EB2385AA}"/>
              </a:ext>
            </a:extLst>
          </p:cNvPr>
          <p:cNvSpPr>
            <a:spLocks noGrp="1"/>
          </p:cNvSpPr>
          <p:nvPr>
            <p:ph type="title"/>
          </p:nvPr>
        </p:nvSpPr>
        <p:spPr/>
        <p:txBody>
          <a:bodyPr/>
          <a:lstStyle/>
          <a:p>
            <a:r>
              <a:rPr lang="en-US" dirty="0"/>
              <a:t>CDC 8512 – Instruction Set</a:t>
            </a:r>
          </a:p>
        </p:txBody>
      </p:sp>
      <p:sp>
        <p:nvSpPr>
          <p:cNvPr id="4" name="Text Placeholder 3">
            <a:extLst>
              <a:ext uri="{FF2B5EF4-FFF2-40B4-BE49-F238E27FC236}">
                <a16:creationId xmlns:a16="http://schemas.microsoft.com/office/drawing/2014/main" id="{EBC5055E-A377-43FF-D040-0859288A67C8}"/>
              </a:ext>
            </a:extLst>
          </p:cNvPr>
          <p:cNvSpPr>
            <a:spLocks noGrp="1"/>
          </p:cNvSpPr>
          <p:nvPr>
            <p:ph type="body" idx="1"/>
          </p:nvPr>
        </p:nvSpPr>
        <p:spPr/>
        <p:txBody>
          <a:bodyPr/>
          <a:lstStyle/>
          <a:p>
            <a:r>
              <a:rPr lang="en-US" dirty="0"/>
              <a:t>https://www.ca4e.com/cdc8512/</a:t>
            </a:r>
            <a:r>
              <a:rPr lang="en-US" dirty="0" err="1"/>
              <a:t>documentation.html</a:t>
            </a:r>
            <a:endParaRPr lang="en-US" dirty="0"/>
          </a:p>
        </p:txBody>
      </p:sp>
    </p:spTree>
    <p:extLst>
      <p:ext uri="{BB962C8B-B14F-4D97-AF65-F5344CB8AC3E}">
        <p14:creationId xmlns:p14="http://schemas.microsoft.com/office/powerpoint/2010/main" val="306621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20B75B-C678-54C2-92D2-396526D4DED3}"/>
              </a:ext>
            </a:extLst>
          </p:cNvPr>
          <p:cNvSpPr>
            <a:spLocks noGrp="1"/>
          </p:cNvSpPr>
          <p:nvPr>
            <p:ph type="title"/>
          </p:nvPr>
        </p:nvSpPr>
        <p:spPr>
          <a:xfrm>
            <a:off x="1349298" y="365125"/>
            <a:ext cx="10004502" cy="1325563"/>
          </a:xfrm>
        </p:spPr>
        <p:txBody>
          <a:bodyPr>
            <a:normAutofit/>
          </a:bodyPr>
          <a:lstStyle/>
          <a:p>
            <a:r>
              <a:rPr lang="en-US" dirty="0"/>
              <a:t>CDC8512 CPU Reference</a:t>
            </a:r>
          </a:p>
        </p:txBody>
      </p:sp>
      <p:pic>
        <p:nvPicPr>
          <p:cNvPr id="8" name="Picture 7" descr="A screen shot of the documentation stored at https://www.ca4e.com/tools/cdc8512/documentation.html - it is probably best viewed online as HTML is more accessible.">
            <a:hlinkClick r:id="rId3"/>
            <a:extLst>
              <a:ext uri="{FF2B5EF4-FFF2-40B4-BE49-F238E27FC236}">
                <a16:creationId xmlns:a16="http://schemas.microsoft.com/office/drawing/2014/main" id="{A042B066-7F5A-394E-1A8D-977205612A48}"/>
              </a:ext>
            </a:extLst>
          </p:cNvPr>
          <p:cNvPicPr>
            <a:picLocks noChangeAspect="1"/>
          </p:cNvPicPr>
          <p:nvPr/>
        </p:nvPicPr>
        <p:blipFill>
          <a:blip r:embed="rId4"/>
          <a:stretch>
            <a:fillRect/>
          </a:stretch>
        </p:blipFill>
        <p:spPr>
          <a:xfrm>
            <a:off x="1349298" y="1225743"/>
            <a:ext cx="9113520" cy="4950972"/>
          </a:xfrm>
          <a:prstGeom prst="rect">
            <a:avLst/>
          </a:prstGeom>
        </p:spPr>
      </p:pic>
    </p:spTree>
    <p:extLst>
      <p:ext uri="{BB962C8B-B14F-4D97-AF65-F5344CB8AC3E}">
        <p14:creationId xmlns:p14="http://schemas.microsoft.com/office/powerpoint/2010/main" val="3742302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F326-1714-A2D4-15BF-A11A667219D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9E69BE9-19D7-B0BC-B5E5-E090B4336F98}"/>
              </a:ext>
            </a:extLst>
          </p:cNvPr>
          <p:cNvSpPr>
            <a:spLocks noGrp="1"/>
          </p:cNvSpPr>
          <p:nvPr>
            <p:ph idx="1"/>
          </p:nvPr>
        </p:nvSpPr>
        <p:spPr/>
        <p:txBody>
          <a:bodyPr>
            <a:normAutofit/>
          </a:bodyPr>
          <a:lstStyle/>
          <a:p>
            <a:r>
              <a:rPr lang="en-US" dirty="0"/>
              <a:t>Our two-instruction "CPU" - What is missing?</a:t>
            </a:r>
          </a:p>
          <a:p>
            <a:r>
              <a:rPr lang="en-US" dirty="0"/>
              <a:t>Instruction decoding and control</a:t>
            </a:r>
          </a:p>
          <a:p>
            <a:r>
              <a:rPr lang="en-US" dirty="0"/>
              <a:t>Real CPUs</a:t>
            </a:r>
          </a:p>
          <a:p>
            <a:r>
              <a:rPr lang="en-US" dirty="0"/>
              <a:t>The CDC8512 – inspired by the CDC 6500</a:t>
            </a:r>
          </a:p>
          <a:p>
            <a:r>
              <a:rPr lang="en-US" dirty="0"/>
              <a:t>Emulators – JavaScript – Old video Games at </a:t>
            </a:r>
            <a:r>
              <a:rPr lang="en-US" dirty="0" err="1"/>
              <a:t>archive.org</a:t>
            </a:r>
            <a:endParaRPr lang="en-US" dirty="0"/>
          </a:p>
          <a:p>
            <a:r>
              <a:rPr lang="en-US" dirty="0"/>
              <a:t>Reading: Evolution of CPU Architecture</a:t>
            </a:r>
          </a:p>
          <a:p>
            <a:r>
              <a:rPr lang="en-US" dirty="0"/>
              <a:t>Reading: Intel 4004 – Back to the beginning</a:t>
            </a:r>
          </a:p>
        </p:txBody>
      </p:sp>
    </p:spTree>
    <p:extLst>
      <p:ext uri="{BB962C8B-B14F-4D97-AF65-F5344CB8AC3E}">
        <p14:creationId xmlns:p14="http://schemas.microsoft.com/office/powerpoint/2010/main" val="246428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D63F1-3360-6FE7-2814-BD4521630A1D}"/>
              </a:ext>
            </a:extLst>
          </p:cNvPr>
          <p:cNvSpPr>
            <a:spLocks noGrp="1"/>
          </p:cNvSpPr>
          <p:nvPr>
            <p:ph type="title"/>
          </p:nvPr>
        </p:nvSpPr>
        <p:spPr/>
        <p:txBody>
          <a:bodyPr/>
          <a:lstStyle/>
          <a:p>
            <a:r>
              <a:rPr lang="en-US" dirty="0"/>
              <a:t>Set a Register</a:t>
            </a:r>
          </a:p>
        </p:txBody>
      </p:sp>
      <p:sp>
        <p:nvSpPr>
          <p:cNvPr id="6" name="TextBox 5">
            <a:extLst>
              <a:ext uri="{FF2B5EF4-FFF2-40B4-BE49-F238E27FC236}">
                <a16:creationId xmlns:a16="http://schemas.microsoft.com/office/drawing/2014/main" id="{BA08C540-DC5B-494D-A837-A1FD91491054}"/>
              </a:ext>
            </a:extLst>
          </p:cNvPr>
          <p:cNvSpPr txBox="1"/>
          <p:nvPr/>
        </p:nvSpPr>
        <p:spPr>
          <a:xfrm>
            <a:off x="1084997" y="1690688"/>
            <a:ext cx="10515600" cy="2862322"/>
          </a:xfrm>
          <a:prstGeom prst="rect">
            <a:avLst/>
          </a:prstGeom>
          <a:noFill/>
        </p:spPr>
        <p:txBody>
          <a:bodyPr wrap="square">
            <a:spAutoFit/>
          </a:bodyPr>
          <a:lstStyle/>
          <a:p>
            <a:r>
              <a:rPr lang="en-US" dirty="0">
                <a:effectLst/>
                <a:latin typeface="Courier New" panose="02070309020205020404" pitchFamily="49" charset="0"/>
              </a:rPr>
              <a:t>SET X3, </a:t>
            </a:r>
            <a:r>
              <a:rPr lang="en-US" sz="1800" dirty="0">
                <a:latin typeface="Courier New" panose="02070309020205020404" pitchFamily="49" charset="0"/>
                <a:cs typeface="Courier New" panose="02070309020205020404" pitchFamily="49" charset="0"/>
              </a:rPr>
              <a:t>'C'</a:t>
            </a:r>
            <a:r>
              <a:rPr lang="en-US" dirty="0">
                <a:effectLst/>
                <a:latin typeface="Courier New" panose="02070309020205020404" pitchFamily="49" charset="0"/>
              </a:rPr>
              <a:t>    ; Set X3 to the value for ASCII C (67)</a:t>
            </a:r>
          </a:p>
          <a:p>
            <a:r>
              <a:rPr lang="en-US" dirty="0">
                <a:latin typeface="Courier New" panose="02070309020205020404" pitchFamily="49" charset="0"/>
              </a:rPr>
              <a:t>SET A3, 0      ; Set A3 to zero and store </a:t>
            </a:r>
            <a:r>
              <a:rPr lang="en-US" sz="1800" dirty="0">
                <a:latin typeface="Courier New" panose="02070309020205020404" pitchFamily="49" charset="0"/>
                <a:cs typeface="Courier New" panose="02070309020205020404" pitchFamily="49" charset="0"/>
              </a:rPr>
              <a:t>'C'</a:t>
            </a:r>
            <a:r>
              <a:rPr lang="en-US" dirty="0">
                <a:latin typeface="Courier New" panose="02070309020205020404" pitchFamily="49" charset="0"/>
              </a:rPr>
              <a:t> in data memory location 0x00</a:t>
            </a:r>
          </a:p>
          <a:p>
            <a:r>
              <a:rPr lang="en-US" dirty="0">
                <a:effectLst/>
                <a:latin typeface="Courier New" panose="02070309020205020404" pitchFamily="49" charset="0"/>
              </a:rPr>
              <a:t>SET </a:t>
            </a:r>
            <a:r>
              <a:rPr lang="en-US" dirty="0">
                <a:latin typeface="Courier New" panose="02070309020205020404" pitchFamily="49" charset="0"/>
              </a:rPr>
              <a:t>A1, 0      ; Set A1 to zero and load memory location 0x00 into X0</a:t>
            </a:r>
          </a:p>
          <a:p>
            <a:r>
              <a:rPr lang="en-US" dirty="0">
                <a:latin typeface="Courier New" panose="02070309020205020404" pitchFamily="49" charset="0"/>
              </a:rPr>
              <a:t>MOV X1, </a:t>
            </a:r>
            <a:r>
              <a:rPr lang="en-US" dirty="0">
                <a:effectLst/>
                <a:latin typeface="Courier New" panose="02070309020205020404" pitchFamily="49" charset="0"/>
              </a:rPr>
              <a:t>X3     ;</a:t>
            </a:r>
            <a:r>
              <a:rPr lang="en-US" dirty="0">
                <a:latin typeface="Courier New" panose="02070309020205020404" pitchFamily="49" charset="0"/>
              </a:rPr>
              <a:t> Copy X3 to X1</a:t>
            </a:r>
          </a:p>
          <a:p>
            <a:r>
              <a:rPr lang="en-US" dirty="0">
                <a:effectLst/>
                <a:latin typeface="Courier New" panose="02070309020205020404" pitchFamily="49" charset="0"/>
              </a:rPr>
              <a:t>SET A3, </a:t>
            </a:r>
            <a:r>
              <a:rPr lang="en-US" dirty="0">
                <a:latin typeface="Courier New" panose="02070309020205020404" pitchFamily="49" charset="0"/>
              </a:rPr>
              <a:t>0x01</a:t>
            </a:r>
            <a:r>
              <a:rPr lang="en-US" dirty="0">
                <a:effectLst/>
                <a:latin typeface="Courier New" panose="02070309020205020404" pitchFamily="49" charset="0"/>
              </a:rPr>
              <a:t>   ;</a:t>
            </a:r>
            <a:r>
              <a:rPr lang="en-US" dirty="0">
                <a:latin typeface="Courier New" panose="02070309020205020404" pitchFamily="49" charset="0"/>
              </a:rPr>
              <a:t> Set A3 to 1 and store </a:t>
            </a:r>
            <a:r>
              <a:rPr lang="en-US" sz="1800" dirty="0">
                <a:latin typeface="Courier New" panose="02070309020205020404" pitchFamily="49" charset="0"/>
                <a:cs typeface="Courier New" panose="02070309020205020404" pitchFamily="49" charset="0"/>
              </a:rPr>
              <a:t>'C'</a:t>
            </a:r>
            <a:r>
              <a:rPr lang="en-US" dirty="0">
                <a:latin typeface="Courier New" panose="02070309020205020404" pitchFamily="49" charset="0"/>
              </a:rPr>
              <a:t> in data memory location 0x01</a:t>
            </a:r>
          </a:p>
          <a:p>
            <a:r>
              <a:rPr lang="en-US" dirty="0">
                <a:effectLst/>
                <a:latin typeface="Courier New" panose="02070309020205020404" pitchFamily="49" charset="0"/>
              </a:rPr>
              <a:t>SET X3, 0x00   ;</a:t>
            </a:r>
            <a:r>
              <a:rPr lang="en-US" dirty="0">
                <a:latin typeface="Courier New" panose="02070309020205020404" pitchFamily="49" charset="0"/>
              </a:rPr>
              <a:t> Set X3 to zero</a:t>
            </a:r>
          </a:p>
          <a:p>
            <a:r>
              <a:rPr lang="en-US" dirty="0">
                <a:effectLst/>
                <a:latin typeface="Courier New" panose="02070309020205020404" pitchFamily="49" charset="0"/>
              </a:rPr>
              <a:t>SET A3, 0x02   ;</a:t>
            </a:r>
            <a:r>
              <a:rPr lang="en-US" dirty="0">
                <a:latin typeface="Courier New" panose="02070309020205020404" pitchFamily="49" charset="0"/>
              </a:rPr>
              <a:t> Set A3 to 0x02 and store X3 into location 0x02</a:t>
            </a:r>
          </a:p>
          <a:p>
            <a:endParaRPr lang="en-US" dirty="0">
              <a:effectLst/>
              <a:latin typeface="Courier New" panose="02070309020205020404" pitchFamily="49" charset="0"/>
            </a:endParaRPr>
          </a:p>
          <a:p>
            <a:r>
              <a:rPr lang="en-US" dirty="0">
                <a:latin typeface="Courier New" panose="02070309020205020404" pitchFamily="49" charset="0"/>
              </a:rPr>
              <a:t>; Note constants can be decimal (0-255) hexadecimal (0x00-0xff) or a single</a:t>
            </a:r>
          </a:p>
          <a:p>
            <a:r>
              <a:rPr lang="en-US" dirty="0">
                <a:latin typeface="Courier New" panose="02070309020205020404" pitchFamily="49" charset="0"/>
              </a:rPr>
              <a:t>;</a:t>
            </a:r>
            <a:r>
              <a:rPr lang="en-US" dirty="0">
                <a:effectLst/>
                <a:latin typeface="Courier New" panose="02070309020205020404" pitchFamily="49" charset="0"/>
              </a:rPr>
              <a:t> ASCII character in single quotes 'a'</a:t>
            </a:r>
          </a:p>
        </p:txBody>
      </p:sp>
    </p:spTree>
    <p:extLst>
      <p:ext uri="{BB962C8B-B14F-4D97-AF65-F5344CB8AC3E}">
        <p14:creationId xmlns:p14="http://schemas.microsoft.com/office/powerpoint/2010/main" val="3081666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D63F1-3360-6FE7-2814-BD4521630A1D}"/>
              </a:ext>
            </a:extLst>
          </p:cNvPr>
          <p:cNvSpPr>
            <a:spLocks noGrp="1"/>
          </p:cNvSpPr>
          <p:nvPr>
            <p:ph type="title"/>
          </p:nvPr>
        </p:nvSpPr>
        <p:spPr/>
        <p:txBody>
          <a:bodyPr/>
          <a:lstStyle/>
          <a:p>
            <a:r>
              <a:rPr lang="en-US" dirty="0"/>
              <a:t>Register Arithmetic</a:t>
            </a:r>
          </a:p>
        </p:txBody>
      </p:sp>
      <p:sp>
        <p:nvSpPr>
          <p:cNvPr id="6" name="TextBox 5">
            <a:extLst>
              <a:ext uri="{FF2B5EF4-FFF2-40B4-BE49-F238E27FC236}">
                <a16:creationId xmlns:a16="http://schemas.microsoft.com/office/drawing/2014/main" id="{BA08C540-DC5B-494D-A837-A1FD91491054}"/>
              </a:ext>
            </a:extLst>
          </p:cNvPr>
          <p:cNvSpPr txBox="1"/>
          <p:nvPr/>
        </p:nvSpPr>
        <p:spPr>
          <a:xfrm>
            <a:off x="1084997" y="1690688"/>
            <a:ext cx="10515600" cy="4524315"/>
          </a:xfrm>
          <a:prstGeom prst="rect">
            <a:avLst/>
          </a:prstGeom>
          <a:noFill/>
        </p:spPr>
        <p:txBody>
          <a:bodyPr wrap="square">
            <a:spAutoFit/>
          </a:bodyPr>
          <a:lstStyle/>
          <a:p>
            <a:r>
              <a:rPr lang="en-US" dirty="0">
                <a:latin typeface="Courier New" panose="02070309020205020404" pitchFamily="49" charset="0"/>
              </a:rPr>
              <a:t>; This will print: Hello</a:t>
            </a:r>
          </a:p>
          <a:p>
            <a:endParaRPr lang="en-US" dirty="0">
              <a:latin typeface="Courier New" panose="02070309020205020404" pitchFamily="49" charset="0"/>
            </a:endParaRPr>
          </a:p>
          <a:p>
            <a:r>
              <a:rPr lang="en-US" dirty="0">
                <a:latin typeface="Courier New" panose="02070309020205020404" pitchFamily="49" charset="0"/>
              </a:rPr>
              <a:t>SET X3, 'H'   ; Set X3 to the value for ASCII H</a:t>
            </a:r>
          </a:p>
          <a:p>
            <a:r>
              <a:rPr lang="en-US" dirty="0">
                <a:latin typeface="Courier New" panose="02070309020205020404" pitchFamily="49" charset="0"/>
              </a:rPr>
              <a:t>SET A3, 0     ; Set A3 to zero and store 'H' in data memory location 0x00</a:t>
            </a:r>
          </a:p>
          <a:p>
            <a:r>
              <a:rPr lang="en-US" dirty="0">
                <a:latin typeface="Courier New" panose="02070309020205020404" pitchFamily="49" charset="0"/>
              </a:rPr>
              <a:t>SET X3, 'e'   ; Set X3 to 'e'</a:t>
            </a:r>
          </a:p>
          <a:p>
            <a:r>
              <a:rPr lang="en-US" dirty="0">
                <a:latin typeface="Courier New" panose="02070309020205020404" pitchFamily="49" charset="0"/>
              </a:rPr>
              <a:t>INC A3        ; Add 1 to A3 and store 'e' in location 0x01</a:t>
            </a:r>
          </a:p>
          <a:p>
            <a:r>
              <a:rPr lang="en-US" dirty="0">
                <a:latin typeface="Courier New" panose="02070309020205020404" pitchFamily="49" charset="0"/>
              </a:rPr>
              <a:t>SET X3, 'l'    ; Set X3 to 'l'</a:t>
            </a:r>
          </a:p>
          <a:p>
            <a:r>
              <a:rPr lang="en-US" dirty="0">
                <a:latin typeface="Courier New" panose="02070309020205020404" pitchFamily="49" charset="0"/>
              </a:rPr>
              <a:t>ADD A3, 1     ; Add 1 to A3 and store 'l' in location 0x02</a:t>
            </a:r>
          </a:p>
          <a:p>
            <a:r>
              <a:rPr lang="en-US" dirty="0">
                <a:latin typeface="Courier New" panose="02070309020205020404" pitchFamily="49" charset="0"/>
              </a:rPr>
              <a:t>INC A3        ; Add 1 to A3 and store 'l' in location 0x03</a:t>
            </a:r>
          </a:p>
          <a:p>
            <a:r>
              <a:rPr lang="en-US" dirty="0">
                <a:latin typeface="Courier New" panose="02070309020205020404" pitchFamily="49" charset="0"/>
              </a:rPr>
              <a:t>ADD X3, 4     ; Add 4 to X3 so that it is now 'p'</a:t>
            </a:r>
          </a:p>
          <a:p>
            <a:r>
              <a:rPr lang="en-US" dirty="0">
                <a:latin typeface="Courier New" panose="02070309020205020404" pitchFamily="49" charset="0"/>
              </a:rPr>
              <a:t>DEC X3        ; Subtract 1 from X3 so that it is now 'o'</a:t>
            </a:r>
          </a:p>
          <a:p>
            <a:r>
              <a:rPr lang="en-US" dirty="0">
                <a:latin typeface="Courier New" panose="02070309020205020404" pitchFamily="49" charset="0"/>
              </a:rPr>
              <a:t>INC A3        ; Add 1 to A3 and store '0' in location 0x04</a:t>
            </a:r>
          </a:p>
          <a:p>
            <a:r>
              <a:rPr lang="en-US" dirty="0">
                <a:latin typeface="Courier New" panose="02070309020205020404" pitchFamily="49" charset="0"/>
              </a:rPr>
              <a:t>SET X3, 0     ; Set X3 to integer zero</a:t>
            </a:r>
          </a:p>
          <a:p>
            <a:r>
              <a:rPr lang="en-US" dirty="0">
                <a:latin typeface="Courier New" panose="02070309020205020404" pitchFamily="49" charset="0"/>
              </a:rPr>
              <a:t>INC A3        ; Add 1 to A3 and store integer 0 in location 0x05</a:t>
            </a:r>
          </a:p>
          <a:p>
            <a:r>
              <a:rPr lang="en-US" dirty="0">
                <a:latin typeface="Courier New" panose="02070309020205020404" pitchFamily="49" charset="0"/>
              </a:rPr>
              <a:t>PS            ; Print memory starting at data address 0 as an</a:t>
            </a:r>
          </a:p>
          <a:p>
            <a:r>
              <a:rPr lang="en-US" dirty="0">
                <a:latin typeface="Courier New" panose="02070309020205020404" pitchFamily="49" charset="0"/>
              </a:rPr>
              <a:t>              ; ASCII string, stopping when a zero is encountered</a:t>
            </a:r>
          </a:p>
        </p:txBody>
      </p:sp>
    </p:spTree>
    <p:extLst>
      <p:ext uri="{BB962C8B-B14F-4D97-AF65-F5344CB8AC3E}">
        <p14:creationId xmlns:p14="http://schemas.microsoft.com/office/powerpoint/2010/main" val="3983642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D63F1-3360-6FE7-2814-BD4521630A1D}"/>
              </a:ext>
            </a:extLst>
          </p:cNvPr>
          <p:cNvSpPr>
            <a:spLocks noGrp="1"/>
          </p:cNvSpPr>
          <p:nvPr>
            <p:ph type="title"/>
          </p:nvPr>
        </p:nvSpPr>
        <p:spPr/>
        <p:txBody>
          <a:bodyPr/>
          <a:lstStyle/>
          <a:p>
            <a:r>
              <a:rPr lang="en-US" dirty="0"/>
              <a:t>Comparison and Jumps</a:t>
            </a:r>
          </a:p>
        </p:txBody>
      </p:sp>
      <p:sp>
        <p:nvSpPr>
          <p:cNvPr id="6" name="TextBox 5">
            <a:extLst>
              <a:ext uri="{FF2B5EF4-FFF2-40B4-BE49-F238E27FC236}">
                <a16:creationId xmlns:a16="http://schemas.microsoft.com/office/drawing/2014/main" id="{BA08C540-DC5B-494D-A837-A1FD91491054}"/>
              </a:ext>
            </a:extLst>
          </p:cNvPr>
          <p:cNvSpPr txBox="1"/>
          <p:nvPr/>
        </p:nvSpPr>
        <p:spPr>
          <a:xfrm>
            <a:off x="1084997" y="1690688"/>
            <a:ext cx="10515600" cy="2308324"/>
          </a:xfrm>
          <a:prstGeom prst="rect">
            <a:avLst/>
          </a:prstGeom>
          <a:noFill/>
        </p:spPr>
        <p:txBody>
          <a:bodyPr wrap="square">
            <a:spAutoFit/>
          </a:bodyPr>
          <a:lstStyle/>
          <a:p>
            <a:r>
              <a:rPr lang="en-US" dirty="0">
                <a:effectLst/>
                <a:latin typeface="Courier New" panose="02070309020205020404" pitchFamily="49" charset="0"/>
              </a:rPr>
              <a:t>JP 0x12     ; Set the PC (Program Counter) to an instruction address and </a:t>
            </a:r>
          </a:p>
          <a:p>
            <a:r>
              <a:rPr lang="en-US" dirty="0">
                <a:effectLst/>
                <a:latin typeface="Courier New" panose="02070309020205020404" pitchFamily="49" charset="0"/>
              </a:rPr>
              <a:t>            ; continue execution at that address</a:t>
            </a:r>
          </a:p>
          <a:p>
            <a:endParaRPr lang="en-US" dirty="0">
              <a:effectLst/>
              <a:latin typeface="Courier New" panose="02070309020205020404" pitchFamily="49" charset="0"/>
            </a:endParaRPr>
          </a:p>
          <a:p>
            <a:r>
              <a:rPr lang="en-US" dirty="0">
                <a:effectLst/>
                <a:latin typeface="Courier New" panose="02070309020205020404" pitchFamily="49" charset="0"/>
              </a:rPr>
              <a:t>CMP X3, 42  ; Compare a register to a constant and set comparison status</a:t>
            </a:r>
          </a:p>
          <a:p>
            <a:endParaRPr lang="en-US" dirty="0">
              <a:effectLst/>
              <a:latin typeface="Courier New" panose="02070309020205020404" pitchFamily="49" charset="0"/>
            </a:endParaRPr>
          </a:p>
          <a:p>
            <a:r>
              <a:rPr lang="en-US" dirty="0">
                <a:effectLst/>
                <a:latin typeface="Courier New" panose="02070309020205020404" pitchFamily="49" charset="0"/>
              </a:rPr>
              <a:t>JE 0x12     ; Jump to the instruction addres</a:t>
            </a:r>
            <a:r>
              <a:rPr lang="en-US" dirty="0">
                <a:latin typeface="Courier New" panose="02070309020205020404" pitchFamily="49" charset="0"/>
              </a:rPr>
              <a:t>s </a:t>
            </a:r>
            <a:r>
              <a:rPr lang="en-US" dirty="0">
                <a:effectLst/>
                <a:latin typeface="Courier New" panose="02070309020205020404" pitchFamily="49" charset="0"/>
              </a:rPr>
              <a:t>if comparison status is =</a:t>
            </a:r>
          </a:p>
          <a:p>
            <a:r>
              <a:rPr lang="en-US" dirty="0">
                <a:effectLst/>
                <a:latin typeface="Courier New" panose="02070309020205020404" pitchFamily="49" charset="0"/>
              </a:rPr>
              <a:t>JG 0x12     ; Jump to the instruction addres</a:t>
            </a:r>
            <a:r>
              <a:rPr lang="en-US" dirty="0">
                <a:latin typeface="Courier New" panose="02070309020205020404" pitchFamily="49" charset="0"/>
              </a:rPr>
              <a:t>s </a:t>
            </a:r>
            <a:r>
              <a:rPr lang="en-US" dirty="0">
                <a:effectLst/>
                <a:latin typeface="Courier New" panose="02070309020205020404" pitchFamily="49" charset="0"/>
              </a:rPr>
              <a:t>if comparison status is &gt;</a:t>
            </a:r>
          </a:p>
          <a:p>
            <a:r>
              <a:rPr lang="en-US" dirty="0">
                <a:effectLst/>
                <a:latin typeface="Courier New" panose="02070309020205020404" pitchFamily="49" charset="0"/>
              </a:rPr>
              <a:t>JL 0x12     </a:t>
            </a:r>
            <a:r>
              <a:rPr lang="en-US" dirty="0">
                <a:latin typeface="Courier New" panose="02070309020205020404" pitchFamily="49" charset="0"/>
              </a:rPr>
              <a:t>;</a:t>
            </a:r>
            <a:r>
              <a:rPr lang="en-US" dirty="0">
                <a:effectLst/>
                <a:latin typeface="Courier New" panose="02070309020205020404" pitchFamily="49" charset="0"/>
              </a:rPr>
              <a:t> Jump to the instruction addres</a:t>
            </a:r>
            <a:r>
              <a:rPr lang="en-US" dirty="0">
                <a:latin typeface="Courier New" panose="02070309020205020404" pitchFamily="49" charset="0"/>
              </a:rPr>
              <a:t>s </a:t>
            </a:r>
            <a:r>
              <a:rPr lang="en-US" dirty="0">
                <a:effectLst/>
                <a:latin typeface="Courier New" panose="02070309020205020404" pitchFamily="49" charset="0"/>
              </a:rPr>
              <a:t>if comparison status is &lt;</a:t>
            </a:r>
          </a:p>
        </p:txBody>
      </p:sp>
    </p:spTree>
    <p:extLst>
      <p:ext uri="{BB962C8B-B14F-4D97-AF65-F5344CB8AC3E}">
        <p14:creationId xmlns:p14="http://schemas.microsoft.com/office/powerpoint/2010/main" val="1237763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D63F1-3360-6FE7-2814-BD4521630A1D}"/>
              </a:ext>
            </a:extLst>
          </p:cNvPr>
          <p:cNvSpPr>
            <a:spLocks noGrp="1"/>
          </p:cNvSpPr>
          <p:nvPr>
            <p:ph type="title"/>
          </p:nvPr>
        </p:nvSpPr>
        <p:spPr/>
        <p:txBody>
          <a:bodyPr/>
          <a:lstStyle/>
          <a:p>
            <a:r>
              <a:rPr lang="en-US" dirty="0"/>
              <a:t>Miscellaneous Instructions</a:t>
            </a:r>
          </a:p>
        </p:txBody>
      </p:sp>
      <p:sp>
        <p:nvSpPr>
          <p:cNvPr id="6" name="TextBox 5">
            <a:extLst>
              <a:ext uri="{FF2B5EF4-FFF2-40B4-BE49-F238E27FC236}">
                <a16:creationId xmlns:a16="http://schemas.microsoft.com/office/drawing/2014/main" id="{BA08C540-DC5B-494D-A837-A1FD91491054}"/>
              </a:ext>
            </a:extLst>
          </p:cNvPr>
          <p:cNvSpPr txBox="1"/>
          <p:nvPr/>
        </p:nvSpPr>
        <p:spPr>
          <a:xfrm>
            <a:off x="1359317" y="1690688"/>
            <a:ext cx="10515600" cy="1200329"/>
          </a:xfrm>
          <a:prstGeom prst="rect">
            <a:avLst/>
          </a:prstGeom>
          <a:noFill/>
        </p:spPr>
        <p:txBody>
          <a:bodyPr wrap="square">
            <a:spAutoFit/>
          </a:bodyPr>
          <a:lstStyle/>
          <a:p>
            <a:r>
              <a:rPr lang="en-US" dirty="0">
                <a:effectLst/>
                <a:latin typeface="Courier New" panose="02070309020205020404" pitchFamily="49" charset="0"/>
                <a:cs typeface="Courier New" panose="02070309020205020404" pitchFamily="49" charset="0"/>
              </a:rPr>
              <a:t>PS    # Print data area starting </a:t>
            </a:r>
            <a:r>
              <a:rPr lang="en-US" dirty="0">
                <a:latin typeface="Courier New" panose="02070309020205020404" pitchFamily="49" charset="0"/>
                <a:cs typeface="Courier New" panose="02070309020205020404" pitchFamily="49" charset="0"/>
              </a:rPr>
              <a:t>at specified data address </a:t>
            </a:r>
          </a:p>
          <a:p>
            <a:r>
              <a:rPr lang="en-US" dirty="0">
                <a:effectLst/>
                <a:latin typeface="Courier New" panose="02070309020205020404" pitchFamily="49" charset="0"/>
                <a:cs typeface="Courier New" panose="02070309020205020404" pitchFamily="49" charset="0"/>
              </a:rPr>
              <a:t>      # stopping when an integer 0 byte is encountered</a:t>
            </a:r>
          </a:p>
          <a:p>
            <a:endParaRPr lang="en-US" dirty="0">
              <a:effectLst/>
              <a:latin typeface="Courier New" panose="02070309020205020404" pitchFamily="49" charset="0"/>
              <a:cs typeface="Courier New" panose="02070309020205020404" pitchFamily="49" charset="0"/>
            </a:endParaRPr>
          </a:p>
          <a:p>
            <a:r>
              <a:rPr lang="en-US" dirty="0">
                <a:effectLst/>
                <a:latin typeface="Courier New" panose="02070309020205020404" pitchFamily="49" charset="0"/>
                <a:cs typeface="Courier New" panose="02070309020205020404" pitchFamily="49" charset="0"/>
              </a:rPr>
              <a:t>HALT  # Stop Execution</a:t>
            </a:r>
          </a:p>
        </p:txBody>
      </p:sp>
    </p:spTree>
    <p:extLst>
      <p:ext uri="{BB962C8B-B14F-4D97-AF65-F5344CB8AC3E}">
        <p14:creationId xmlns:p14="http://schemas.microsoft.com/office/powerpoint/2010/main" val="2424662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D63F1-3360-6FE7-2814-BD4521630A1D}"/>
              </a:ext>
            </a:extLst>
          </p:cNvPr>
          <p:cNvSpPr>
            <a:spLocks noGrp="1"/>
          </p:cNvSpPr>
          <p:nvPr>
            <p:ph type="title"/>
          </p:nvPr>
        </p:nvSpPr>
        <p:spPr/>
        <p:txBody>
          <a:bodyPr/>
          <a:lstStyle/>
          <a:p>
            <a:r>
              <a:rPr lang="en-US" dirty="0"/>
              <a:t>Summary</a:t>
            </a:r>
          </a:p>
        </p:txBody>
      </p:sp>
      <p:sp>
        <p:nvSpPr>
          <p:cNvPr id="6" name="TextBox 5">
            <a:extLst>
              <a:ext uri="{FF2B5EF4-FFF2-40B4-BE49-F238E27FC236}">
                <a16:creationId xmlns:a16="http://schemas.microsoft.com/office/drawing/2014/main" id="{BA08C540-DC5B-494D-A837-A1FD91491054}"/>
              </a:ext>
            </a:extLst>
          </p:cNvPr>
          <p:cNvSpPr txBox="1"/>
          <p:nvPr/>
        </p:nvSpPr>
        <p:spPr>
          <a:xfrm>
            <a:off x="1676400" y="1540562"/>
            <a:ext cx="10515600" cy="4247317"/>
          </a:xfrm>
          <a:prstGeom prst="rect">
            <a:avLst/>
          </a:prstGeom>
          <a:noFill/>
        </p:spPr>
        <p:txBody>
          <a:bodyPr wrap="square">
            <a:spAutoFit/>
          </a:bodyPr>
          <a:lstStyle/>
          <a:p>
            <a:r>
              <a:rPr lang="en-US" dirty="0">
                <a:effectLst/>
                <a:latin typeface="Courier New" panose="02070309020205020404" pitchFamily="49" charset="0"/>
              </a:rPr>
              <a:t>SX3 A3      # Copy a register to another</a:t>
            </a:r>
          </a:p>
          <a:p>
            <a:r>
              <a:rPr lang="en-US" dirty="0">
                <a:effectLst/>
                <a:latin typeface="Courier New" panose="02070309020205020404" pitchFamily="49" charset="0"/>
              </a:rPr>
              <a:t>SX3 42      # Set a register to an 8-bit</a:t>
            </a:r>
          </a:p>
          <a:p>
            <a:r>
              <a:rPr lang="en-US" dirty="0">
                <a:effectLst/>
                <a:latin typeface="Courier New" panose="02070309020205020404" pitchFamily="49" charset="0"/>
              </a:rPr>
              <a:t>INC A1      # Add 1 to a register</a:t>
            </a:r>
          </a:p>
          <a:p>
            <a:r>
              <a:rPr lang="en-US" dirty="0">
                <a:effectLst/>
                <a:latin typeface="Courier New" panose="02070309020205020404" pitchFamily="49" charset="0"/>
              </a:rPr>
              <a:t>DEC X3      # Subtract 1 from a register</a:t>
            </a:r>
          </a:p>
          <a:p>
            <a:r>
              <a:rPr lang="en-US" dirty="0">
                <a:effectLst/>
                <a:latin typeface="Courier New" panose="02070309020205020404" pitchFamily="49" charset="0"/>
              </a:rPr>
              <a:t>ADD X1, 42  # Add a constant to a register</a:t>
            </a:r>
          </a:p>
          <a:p>
            <a:r>
              <a:rPr lang="en-US" dirty="0">
                <a:effectLst/>
                <a:latin typeface="Courier New" panose="02070309020205020404" pitchFamily="49" charset="0"/>
              </a:rPr>
              <a:t>SUB X3, 42  # Subtract a constant from a register</a:t>
            </a:r>
          </a:p>
          <a:p>
            <a:r>
              <a:rPr lang="en-US" dirty="0">
                <a:effectLst/>
                <a:latin typeface="Courier New" panose="02070309020205020404" pitchFamily="49" charset="0"/>
              </a:rPr>
              <a:t>JP 0x12     # Jump to a label</a:t>
            </a:r>
          </a:p>
          <a:p>
            <a:r>
              <a:rPr lang="en-US" dirty="0">
                <a:effectLst/>
                <a:latin typeface="Courier New" panose="02070309020205020404" pitchFamily="49" charset="0"/>
              </a:rPr>
              <a:t>CMP X3, 42  # Compare a register to a constant and set comparison status</a:t>
            </a:r>
          </a:p>
          <a:p>
            <a:r>
              <a:rPr lang="en-US" dirty="0">
                <a:effectLst/>
                <a:latin typeface="Courier New" panose="02070309020205020404" pitchFamily="49" charset="0"/>
              </a:rPr>
              <a:t>JE 0x12     # Jump to the address if CMP was equal</a:t>
            </a:r>
          </a:p>
          <a:p>
            <a:r>
              <a:rPr lang="en-US" dirty="0">
                <a:effectLst/>
                <a:latin typeface="Courier New" panose="02070309020205020404" pitchFamily="49" charset="0"/>
              </a:rPr>
              <a:t>JG 0x12     # Jump to the </a:t>
            </a:r>
            <a:r>
              <a:rPr lang="en-US" dirty="0">
                <a:latin typeface="Courier New" panose="02070309020205020404" pitchFamily="49" charset="0"/>
              </a:rPr>
              <a:t>address</a:t>
            </a:r>
            <a:r>
              <a:rPr lang="en-US" dirty="0">
                <a:effectLst/>
                <a:latin typeface="Courier New" panose="02070309020205020404" pitchFamily="49" charset="0"/>
              </a:rPr>
              <a:t> if CMP was &gt;</a:t>
            </a:r>
          </a:p>
          <a:p>
            <a:r>
              <a:rPr lang="en-US" dirty="0">
                <a:effectLst/>
                <a:latin typeface="Courier New" panose="02070309020205020404" pitchFamily="49" charset="0"/>
              </a:rPr>
              <a:t>JL 0x12     # Jump to the </a:t>
            </a:r>
            <a:r>
              <a:rPr lang="en-US" dirty="0">
                <a:latin typeface="Courier New" panose="02070309020205020404" pitchFamily="49" charset="0"/>
              </a:rPr>
              <a:t>address</a:t>
            </a:r>
            <a:r>
              <a:rPr lang="en-US" dirty="0">
                <a:effectLst/>
                <a:latin typeface="Courier New" panose="02070309020205020404" pitchFamily="49" charset="0"/>
              </a:rPr>
              <a:t> if CMP was &lt;</a:t>
            </a:r>
          </a:p>
          <a:p>
            <a:r>
              <a:rPr lang="en-US" dirty="0">
                <a:effectLst/>
                <a:latin typeface="Courier New" panose="02070309020205020404" pitchFamily="49" charset="0"/>
              </a:rPr>
              <a:t>PS          # Print data area as character string</a:t>
            </a:r>
          </a:p>
          <a:p>
            <a:r>
              <a:rPr lang="en-US" dirty="0">
                <a:effectLst/>
                <a:latin typeface="Courier New" panose="02070309020205020404" pitchFamily="49" charset="0"/>
              </a:rPr>
              <a:t>DI          # Dump Instruction area in hex 16 per line</a:t>
            </a:r>
          </a:p>
          <a:p>
            <a:r>
              <a:rPr lang="en-US" dirty="0">
                <a:effectLst/>
                <a:latin typeface="Courier New" panose="02070309020205020404" pitchFamily="49" charset="0"/>
              </a:rPr>
              <a:t>DD          # Dump data area in hex 16 per</a:t>
            </a:r>
          </a:p>
          <a:p>
            <a:r>
              <a:rPr lang="en-US" dirty="0">
                <a:effectLst/>
                <a:latin typeface="Courier New" panose="02070309020205020404" pitchFamily="49" charset="0"/>
              </a:rPr>
              <a:t>HALT        # Stop Execution</a:t>
            </a:r>
          </a:p>
        </p:txBody>
      </p:sp>
    </p:spTree>
    <p:extLst>
      <p:ext uri="{BB962C8B-B14F-4D97-AF65-F5344CB8AC3E}">
        <p14:creationId xmlns:p14="http://schemas.microsoft.com/office/powerpoint/2010/main" val="1126975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D340AA-13E6-FFB1-BF29-6AF87748C56A}"/>
              </a:ext>
            </a:extLst>
          </p:cNvPr>
          <p:cNvSpPr>
            <a:spLocks noGrp="1"/>
          </p:cNvSpPr>
          <p:nvPr>
            <p:ph type="title"/>
          </p:nvPr>
        </p:nvSpPr>
        <p:spPr/>
        <p:txBody>
          <a:bodyPr/>
          <a:lstStyle/>
          <a:p>
            <a:r>
              <a:rPr lang="en-US" dirty="0"/>
              <a:t>CDC 8512 – Machine Language</a:t>
            </a:r>
          </a:p>
        </p:txBody>
      </p:sp>
      <p:sp>
        <p:nvSpPr>
          <p:cNvPr id="4" name="Text Placeholder 3">
            <a:extLst>
              <a:ext uri="{FF2B5EF4-FFF2-40B4-BE49-F238E27FC236}">
                <a16:creationId xmlns:a16="http://schemas.microsoft.com/office/drawing/2014/main" id="{14EE5D50-65BB-DFEC-8EF7-9C0106B80F85}"/>
              </a:ext>
            </a:extLst>
          </p:cNvPr>
          <p:cNvSpPr>
            <a:spLocks noGrp="1"/>
          </p:cNvSpPr>
          <p:nvPr>
            <p:ph type="body" idx="1"/>
          </p:nvPr>
        </p:nvSpPr>
        <p:spPr/>
        <p:txBody>
          <a:bodyPr/>
          <a:lstStyle/>
          <a:p>
            <a:r>
              <a:rPr lang="en-US" dirty="0"/>
              <a:t>(a.k.a. the zeros and ones of programming)</a:t>
            </a:r>
          </a:p>
        </p:txBody>
      </p:sp>
    </p:spTree>
    <p:extLst>
      <p:ext uri="{BB962C8B-B14F-4D97-AF65-F5344CB8AC3E}">
        <p14:creationId xmlns:p14="http://schemas.microsoft.com/office/powerpoint/2010/main" val="3771854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59D436-BB82-213A-BFED-2E95DFE301D5}"/>
              </a:ext>
            </a:extLst>
          </p:cNvPr>
          <p:cNvSpPr>
            <a:spLocks noGrp="1"/>
          </p:cNvSpPr>
          <p:nvPr>
            <p:ph type="title"/>
          </p:nvPr>
        </p:nvSpPr>
        <p:spPr/>
        <p:txBody>
          <a:bodyPr/>
          <a:lstStyle/>
          <a:p>
            <a:r>
              <a:rPr lang="en-US" dirty="0"/>
              <a:t>CDC 8512 - Assembly / Machine Code</a:t>
            </a:r>
          </a:p>
        </p:txBody>
      </p:sp>
      <p:sp>
        <p:nvSpPr>
          <p:cNvPr id="5" name="TextBox 4">
            <a:extLst>
              <a:ext uri="{FF2B5EF4-FFF2-40B4-BE49-F238E27FC236}">
                <a16:creationId xmlns:a16="http://schemas.microsoft.com/office/drawing/2014/main" id="{F0DE6578-D5CE-82AD-F654-8D0282F3292C}"/>
              </a:ext>
            </a:extLst>
          </p:cNvPr>
          <p:cNvSpPr txBox="1"/>
          <p:nvPr/>
        </p:nvSpPr>
        <p:spPr>
          <a:xfrm>
            <a:off x="2072640" y="1690687"/>
            <a:ext cx="2900153" cy="4031873"/>
          </a:xfrm>
          <a:prstGeom prst="rect">
            <a:avLst/>
          </a:prstGeom>
          <a:noFill/>
        </p:spPr>
        <p:txBody>
          <a:bodyPr wrap="none" rtlCol="0">
            <a:spAutoFit/>
          </a:bodyPr>
          <a:lstStyle/>
          <a:p>
            <a:r>
              <a:rPr lang="en-US" sz="3200" b="1" dirty="0">
                <a:latin typeface="Courier New" panose="02070309020205020404" pitchFamily="49" charset="0"/>
                <a:cs typeface="Courier New" panose="02070309020205020404" pitchFamily="49" charset="0"/>
              </a:rPr>
              <a:t>SET X2, 'H'</a:t>
            </a:r>
          </a:p>
          <a:p>
            <a:endParaRPr lang="en-US" sz="3200" b="1" dirty="0">
              <a:latin typeface="Courier New" panose="02070309020205020404" pitchFamily="49" charset="0"/>
              <a:cs typeface="Courier New" panose="02070309020205020404" pitchFamily="49" charset="0"/>
            </a:endParaRPr>
          </a:p>
          <a:p>
            <a:r>
              <a:rPr lang="en-US" sz="3200" b="1" dirty="0">
                <a:latin typeface="Courier New" panose="02070309020205020404" pitchFamily="49" charset="0"/>
                <a:cs typeface="Courier New" panose="02070309020205020404" pitchFamily="49" charset="0"/>
              </a:rPr>
              <a:t>ZERO A2</a:t>
            </a:r>
          </a:p>
          <a:p>
            <a:r>
              <a:rPr lang="en-US" sz="3200" b="1" dirty="0">
                <a:latin typeface="Courier New" panose="02070309020205020404" pitchFamily="49" charset="0"/>
                <a:cs typeface="Courier New" panose="02070309020205020404" pitchFamily="49" charset="0"/>
              </a:rPr>
              <a:t>SET X2, '</a:t>
            </a:r>
            <a:r>
              <a:rPr lang="en-US" sz="3200" b="1" dirty="0" err="1">
                <a:latin typeface="Courier New" panose="02070309020205020404" pitchFamily="49" charset="0"/>
                <a:cs typeface="Courier New" panose="02070309020205020404" pitchFamily="49" charset="0"/>
              </a:rPr>
              <a:t>i</a:t>
            </a:r>
            <a:r>
              <a:rPr lang="en-US" sz="3200" b="1" dirty="0">
                <a:latin typeface="Courier New" panose="02070309020205020404" pitchFamily="49" charset="0"/>
                <a:cs typeface="Courier New" panose="02070309020205020404" pitchFamily="49" charset="0"/>
              </a:rPr>
              <a:t>'</a:t>
            </a:r>
          </a:p>
          <a:p>
            <a:endParaRPr lang="en-US" sz="3200" b="1" dirty="0">
              <a:latin typeface="Courier New" panose="02070309020205020404" pitchFamily="49" charset="0"/>
              <a:cs typeface="Courier New" panose="02070309020205020404" pitchFamily="49" charset="0"/>
            </a:endParaRPr>
          </a:p>
          <a:p>
            <a:r>
              <a:rPr lang="en-US" sz="3200" b="1" dirty="0">
                <a:latin typeface="Courier New" panose="02070309020205020404" pitchFamily="49" charset="0"/>
                <a:cs typeface="Courier New" panose="02070309020205020404" pitchFamily="49" charset="0"/>
              </a:rPr>
              <a:t>INC A2</a:t>
            </a:r>
          </a:p>
          <a:p>
            <a:r>
              <a:rPr lang="en-US" sz="3200" b="1" dirty="0">
                <a:latin typeface="Courier New" panose="02070309020205020404" pitchFamily="49" charset="0"/>
                <a:cs typeface="Courier New" panose="02070309020205020404" pitchFamily="49" charset="0"/>
              </a:rPr>
              <a:t>PS</a:t>
            </a:r>
          </a:p>
          <a:p>
            <a:r>
              <a:rPr lang="en-US" sz="3200" b="1" dirty="0">
                <a:latin typeface="Courier New" panose="02070309020205020404" pitchFamily="49" charset="0"/>
                <a:cs typeface="Courier New" panose="02070309020205020404" pitchFamily="49" charset="0"/>
              </a:rPr>
              <a:t>HALT</a:t>
            </a:r>
          </a:p>
        </p:txBody>
      </p:sp>
      <p:sp>
        <p:nvSpPr>
          <p:cNvPr id="6" name="TextBox 5">
            <a:extLst>
              <a:ext uri="{FF2B5EF4-FFF2-40B4-BE49-F238E27FC236}">
                <a16:creationId xmlns:a16="http://schemas.microsoft.com/office/drawing/2014/main" id="{F3B08F60-123B-3BFB-52D6-8067374150DC}"/>
              </a:ext>
            </a:extLst>
          </p:cNvPr>
          <p:cNvSpPr txBox="1"/>
          <p:nvPr/>
        </p:nvSpPr>
        <p:spPr>
          <a:xfrm>
            <a:off x="5897880" y="1690688"/>
            <a:ext cx="3640740" cy="4031873"/>
          </a:xfrm>
          <a:prstGeom prst="rect">
            <a:avLst/>
          </a:prstGeom>
          <a:noFill/>
        </p:spPr>
        <p:txBody>
          <a:bodyPr wrap="none" rtlCol="0">
            <a:spAutoFit/>
          </a:bodyPr>
          <a:lstStyle/>
          <a:p>
            <a:r>
              <a:rPr lang="en-US" sz="3200" b="1" dirty="0">
                <a:latin typeface="Courier New" panose="02070309020205020404" pitchFamily="49" charset="0"/>
                <a:cs typeface="Courier New" panose="02070309020205020404" pitchFamily="49" charset="0"/>
              </a:rPr>
              <a:t>10000110</a:t>
            </a:r>
          </a:p>
          <a:p>
            <a:r>
              <a:rPr lang="en-US" sz="3200" b="1" dirty="0">
                <a:latin typeface="Courier New" panose="02070309020205020404" pitchFamily="49" charset="0"/>
                <a:cs typeface="Courier New" panose="02070309020205020404" pitchFamily="49" charset="0"/>
              </a:rPr>
              <a:t>01001000   'H'</a:t>
            </a:r>
          </a:p>
          <a:p>
            <a:r>
              <a:rPr lang="en-US" sz="3200" b="1" dirty="0">
                <a:latin typeface="Courier New" panose="02070309020205020404" pitchFamily="49" charset="0"/>
                <a:cs typeface="Courier New" panose="02070309020205020404" pitchFamily="49" charset="0"/>
              </a:rPr>
              <a:t>01000010</a:t>
            </a:r>
          </a:p>
          <a:p>
            <a:r>
              <a:rPr lang="en-US" sz="3200" b="1" dirty="0">
                <a:latin typeface="Courier New" panose="02070309020205020404" pitchFamily="49" charset="0"/>
                <a:cs typeface="Courier New" panose="02070309020205020404" pitchFamily="49" charset="0"/>
              </a:rPr>
              <a:t>10000110</a:t>
            </a:r>
          </a:p>
          <a:p>
            <a:r>
              <a:rPr lang="en-US" sz="3200" b="1" dirty="0">
                <a:latin typeface="Courier New" panose="02070309020205020404" pitchFamily="49" charset="0"/>
                <a:cs typeface="Courier New" panose="02070309020205020404" pitchFamily="49" charset="0"/>
              </a:rPr>
              <a:t>01101001   '</a:t>
            </a:r>
            <a:r>
              <a:rPr lang="en-US" sz="3200" b="1" dirty="0" err="1">
                <a:latin typeface="Courier New" panose="02070309020205020404" pitchFamily="49" charset="0"/>
                <a:cs typeface="Courier New" panose="02070309020205020404" pitchFamily="49" charset="0"/>
              </a:rPr>
              <a:t>i</a:t>
            </a:r>
            <a:r>
              <a:rPr lang="en-US" sz="3200" b="1" dirty="0">
                <a:latin typeface="Courier New" panose="02070309020205020404" pitchFamily="49" charset="0"/>
                <a:cs typeface="Courier New" panose="02070309020205020404" pitchFamily="49" charset="0"/>
              </a:rPr>
              <a:t>'</a:t>
            </a:r>
          </a:p>
          <a:p>
            <a:r>
              <a:rPr lang="en-US" sz="3200" b="1" dirty="0">
                <a:latin typeface="Courier New" panose="02070309020205020404" pitchFamily="49" charset="0"/>
                <a:cs typeface="Courier New" panose="02070309020205020404" pitchFamily="49" charset="0"/>
              </a:rPr>
              <a:t>01010010</a:t>
            </a:r>
          </a:p>
          <a:p>
            <a:r>
              <a:rPr lang="en-US" sz="3200" b="1" dirty="0">
                <a:latin typeface="Courier New" panose="02070309020205020404" pitchFamily="49" charset="0"/>
                <a:cs typeface="Courier New" panose="02070309020205020404" pitchFamily="49" charset="0"/>
              </a:rPr>
              <a:t>00000001</a:t>
            </a:r>
          </a:p>
          <a:p>
            <a:r>
              <a:rPr lang="en-US" sz="3200" b="1" dirty="0">
                <a:latin typeface="Courier New" panose="02070309020205020404" pitchFamily="49" charset="0"/>
                <a:cs typeface="Courier New" panose="02070309020205020404" pitchFamily="49" charset="0"/>
              </a:rPr>
              <a:t>00000000</a:t>
            </a:r>
          </a:p>
        </p:txBody>
      </p:sp>
      <p:sp>
        <p:nvSpPr>
          <p:cNvPr id="7" name="Rectangle 6">
            <a:extLst>
              <a:ext uri="{FF2B5EF4-FFF2-40B4-BE49-F238E27FC236}">
                <a16:creationId xmlns:a16="http://schemas.microsoft.com/office/drawing/2014/main" id="{73BEF04D-CADA-EB41-86F9-36F841417B42}"/>
              </a:ext>
            </a:extLst>
          </p:cNvPr>
          <p:cNvSpPr/>
          <p:nvPr/>
        </p:nvSpPr>
        <p:spPr>
          <a:xfrm>
            <a:off x="5897880" y="1690687"/>
            <a:ext cx="2164080" cy="99155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5CF059-CC6F-739C-F645-80430899BCE8}"/>
              </a:ext>
            </a:extLst>
          </p:cNvPr>
          <p:cNvSpPr/>
          <p:nvPr/>
        </p:nvSpPr>
        <p:spPr>
          <a:xfrm>
            <a:off x="5897880" y="3210847"/>
            <a:ext cx="2164080" cy="99155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189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3402-64A5-2193-B8C1-FB1FB02553AC}"/>
              </a:ext>
            </a:extLst>
          </p:cNvPr>
          <p:cNvSpPr>
            <a:spLocks noGrp="1"/>
          </p:cNvSpPr>
          <p:nvPr>
            <p:ph type="title"/>
          </p:nvPr>
        </p:nvSpPr>
        <p:spPr/>
        <p:txBody>
          <a:bodyPr/>
          <a:lstStyle/>
          <a:p>
            <a:r>
              <a:rPr lang="en-US" dirty="0"/>
              <a:t>Single Register 8-bit Instruction</a:t>
            </a:r>
          </a:p>
        </p:txBody>
      </p:sp>
      <p:grpSp>
        <p:nvGrpSpPr>
          <p:cNvPr id="16" name="Group 15">
            <a:extLst>
              <a:ext uri="{FF2B5EF4-FFF2-40B4-BE49-F238E27FC236}">
                <a16:creationId xmlns:a16="http://schemas.microsoft.com/office/drawing/2014/main" id="{F2C269F2-B75C-712C-7CCB-A32271A1CF59}"/>
              </a:ext>
            </a:extLst>
          </p:cNvPr>
          <p:cNvGrpSpPr/>
          <p:nvPr/>
        </p:nvGrpSpPr>
        <p:grpSpPr>
          <a:xfrm>
            <a:off x="1528425" y="3178823"/>
            <a:ext cx="3478581" cy="369333"/>
            <a:chOff x="1528425" y="1995487"/>
            <a:chExt cx="3478581" cy="369333"/>
          </a:xfrm>
        </p:grpSpPr>
        <p:sp>
          <p:nvSpPr>
            <p:cNvPr id="3" name="Rectangle 2">
              <a:extLst>
                <a:ext uri="{FF2B5EF4-FFF2-40B4-BE49-F238E27FC236}">
                  <a16:creationId xmlns:a16="http://schemas.microsoft.com/office/drawing/2014/main" id="{C457A29E-9016-3F32-E7BE-7F8FB6CFE772}"/>
                </a:ext>
              </a:extLst>
            </p:cNvPr>
            <p:cNvSpPr/>
            <p:nvPr/>
          </p:nvSpPr>
          <p:spPr>
            <a:xfrm>
              <a:off x="1528425"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 name="Rectangle 4">
              <a:extLst>
                <a:ext uri="{FF2B5EF4-FFF2-40B4-BE49-F238E27FC236}">
                  <a16:creationId xmlns:a16="http://schemas.microsoft.com/office/drawing/2014/main" id="{C36C3E23-D57B-69B9-4640-701865D18BE9}"/>
                </a:ext>
              </a:extLst>
            </p:cNvPr>
            <p:cNvSpPr/>
            <p:nvPr/>
          </p:nvSpPr>
          <p:spPr>
            <a:xfrm>
              <a:off x="196321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8" name="Rectangle 7">
              <a:extLst>
                <a:ext uri="{FF2B5EF4-FFF2-40B4-BE49-F238E27FC236}">
                  <a16:creationId xmlns:a16="http://schemas.microsoft.com/office/drawing/2014/main" id="{1DAE2393-306F-25C4-E7C7-0C0071520AB8}"/>
                </a:ext>
              </a:extLst>
            </p:cNvPr>
            <p:cNvSpPr/>
            <p:nvPr/>
          </p:nvSpPr>
          <p:spPr>
            <a:xfrm>
              <a:off x="2398057"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 name="Rectangle 8">
              <a:extLst>
                <a:ext uri="{FF2B5EF4-FFF2-40B4-BE49-F238E27FC236}">
                  <a16:creationId xmlns:a16="http://schemas.microsoft.com/office/drawing/2014/main" id="{47EE9A4C-C10E-A3AC-8D69-2E1217EDA4CE}"/>
                </a:ext>
              </a:extLst>
            </p:cNvPr>
            <p:cNvSpPr/>
            <p:nvPr/>
          </p:nvSpPr>
          <p:spPr>
            <a:xfrm>
              <a:off x="283284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2" name="Rectangle 11">
              <a:extLst>
                <a:ext uri="{FF2B5EF4-FFF2-40B4-BE49-F238E27FC236}">
                  <a16:creationId xmlns:a16="http://schemas.microsoft.com/office/drawing/2014/main" id="{AC4A6076-3768-BB9B-2E6A-C1D91481C722}"/>
                </a:ext>
              </a:extLst>
            </p:cNvPr>
            <p:cNvSpPr/>
            <p:nvPr/>
          </p:nvSpPr>
          <p:spPr>
            <a:xfrm>
              <a:off x="326774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3" name="Rectangle 12">
              <a:extLst>
                <a:ext uri="{FF2B5EF4-FFF2-40B4-BE49-F238E27FC236}">
                  <a16:creationId xmlns:a16="http://schemas.microsoft.com/office/drawing/2014/main" id="{14CE0CAF-316B-4205-37F4-89910820B556}"/>
                </a:ext>
              </a:extLst>
            </p:cNvPr>
            <p:cNvSpPr/>
            <p:nvPr/>
          </p:nvSpPr>
          <p:spPr>
            <a:xfrm>
              <a:off x="3702529"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4" name="Rectangle 13">
              <a:extLst>
                <a:ext uri="{FF2B5EF4-FFF2-40B4-BE49-F238E27FC236}">
                  <a16:creationId xmlns:a16="http://schemas.microsoft.com/office/drawing/2014/main" id="{D4369AED-359C-9080-B757-122C972B21D7}"/>
                </a:ext>
              </a:extLst>
            </p:cNvPr>
            <p:cNvSpPr/>
            <p:nvPr/>
          </p:nvSpPr>
          <p:spPr>
            <a:xfrm>
              <a:off x="413737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5" name="Rectangle 14">
              <a:extLst>
                <a:ext uri="{FF2B5EF4-FFF2-40B4-BE49-F238E27FC236}">
                  <a16:creationId xmlns:a16="http://schemas.microsoft.com/office/drawing/2014/main" id="{39680262-CBC8-52F0-189A-9D1D9B4E8076}"/>
                </a:ext>
              </a:extLst>
            </p:cNvPr>
            <p:cNvSpPr/>
            <p:nvPr/>
          </p:nvSpPr>
          <p:spPr>
            <a:xfrm>
              <a:off x="4572161"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grpSp>
      <p:sp>
        <p:nvSpPr>
          <p:cNvPr id="18" name="TextBox 17">
            <a:extLst>
              <a:ext uri="{FF2B5EF4-FFF2-40B4-BE49-F238E27FC236}">
                <a16:creationId xmlns:a16="http://schemas.microsoft.com/office/drawing/2014/main" id="{15266729-ACB9-E482-B523-3F9B110373AA}"/>
              </a:ext>
            </a:extLst>
          </p:cNvPr>
          <p:cNvSpPr txBox="1"/>
          <p:nvPr/>
        </p:nvSpPr>
        <p:spPr>
          <a:xfrm>
            <a:off x="7570157" y="2833238"/>
            <a:ext cx="1912703" cy="584775"/>
          </a:xfrm>
          <a:prstGeom prst="rect">
            <a:avLst/>
          </a:prstGeom>
          <a:noFill/>
        </p:spPr>
        <p:txBody>
          <a:bodyPr wrap="none" rtlCol="0">
            <a:spAutoFit/>
          </a:bodyPr>
          <a:lstStyle/>
          <a:p>
            <a:r>
              <a:rPr lang="en-US" sz="3200" dirty="0">
                <a:latin typeface="Courier New" panose="02070309020205020404" pitchFamily="49" charset="0"/>
                <a:cs typeface="Courier New" panose="02070309020205020404" pitchFamily="49" charset="0"/>
              </a:rPr>
              <a:t>ZERO A2</a:t>
            </a:r>
          </a:p>
        </p:txBody>
      </p:sp>
      <p:sp>
        <p:nvSpPr>
          <p:cNvPr id="22" name="Rectangle 21">
            <a:extLst>
              <a:ext uri="{FF2B5EF4-FFF2-40B4-BE49-F238E27FC236}">
                <a16:creationId xmlns:a16="http://schemas.microsoft.com/office/drawing/2014/main" id="{BD4D1F36-7107-D2EB-84BA-9CE417146E2F}"/>
              </a:ext>
            </a:extLst>
          </p:cNvPr>
          <p:cNvSpPr/>
          <p:nvPr/>
        </p:nvSpPr>
        <p:spPr>
          <a:xfrm>
            <a:off x="3713791" y="3129713"/>
            <a:ext cx="1330250" cy="48409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Brace 30">
            <a:extLst>
              <a:ext uri="{FF2B5EF4-FFF2-40B4-BE49-F238E27FC236}">
                <a16:creationId xmlns:a16="http://schemas.microsoft.com/office/drawing/2014/main" id="{6A2B1D30-80D8-1772-B793-BBE0B2CC1542}"/>
              </a:ext>
            </a:extLst>
          </p:cNvPr>
          <p:cNvSpPr/>
          <p:nvPr/>
        </p:nvSpPr>
        <p:spPr>
          <a:xfrm rot="16200000">
            <a:off x="4440337" y="3549351"/>
            <a:ext cx="362272" cy="869685"/>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A4C035E2-3CE9-9B6E-9889-1CEBCDD0E99B}"/>
              </a:ext>
            </a:extLst>
          </p:cNvPr>
          <p:cNvSpPr txBox="1"/>
          <p:nvPr/>
        </p:nvSpPr>
        <p:spPr>
          <a:xfrm>
            <a:off x="4142818" y="4344821"/>
            <a:ext cx="957313" cy="646331"/>
          </a:xfrm>
          <a:prstGeom prst="rect">
            <a:avLst/>
          </a:prstGeom>
          <a:noFill/>
        </p:spPr>
        <p:txBody>
          <a:bodyPr wrap="none" rtlCol="0">
            <a:spAutoFit/>
          </a:bodyPr>
          <a:lstStyle/>
          <a:p>
            <a:r>
              <a:rPr lang="en-US" dirty="0"/>
              <a:t>Register</a:t>
            </a:r>
          </a:p>
          <a:p>
            <a:r>
              <a:rPr lang="en-US" dirty="0"/>
              <a:t>Number</a:t>
            </a:r>
          </a:p>
        </p:txBody>
      </p:sp>
      <p:sp>
        <p:nvSpPr>
          <p:cNvPr id="33" name="TextBox 32">
            <a:extLst>
              <a:ext uri="{FF2B5EF4-FFF2-40B4-BE49-F238E27FC236}">
                <a16:creationId xmlns:a16="http://schemas.microsoft.com/office/drawing/2014/main" id="{F8617A25-2B37-A6A3-FD88-7FBADF1BAA0E}"/>
              </a:ext>
            </a:extLst>
          </p:cNvPr>
          <p:cNvSpPr txBox="1"/>
          <p:nvPr/>
        </p:nvSpPr>
        <p:spPr>
          <a:xfrm>
            <a:off x="3247686" y="5230298"/>
            <a:ext cx="1420517" cy="646331"/>
          </a:xfrm>
          <a:prstGeom prst="rect">
            <a:avLst/>
          </a:prstGeom>
          <a:noFill/>
        </p:spPr>
        <p:txBody>
          <a:bodyPr wrap="none" rtlCol="0">
            <a:spAutoFit/>
          </a:bodyPr>
          <a:lstStyle/>
          <a:p>
            <a:r>
              <a:rPr lang="en-US" dirty="0"/>
              <a:t>0 = A register</a:t>
            </a:r>
          </a:p>
          <a:p>
            <a:r>
              <a:rPr lang="en-US" dirty="0"/>
              <a:t>1 = X register</a:t>
            </a:r>
          </a:p>
        </p:txBody>
      </p:sp>
      <p:cxnSp>
        <p:nvCxnSpPr>
          <p:cNvPr id="34" name="Straight Arrow Connector 33">
            <a:extLst>
              <a:ext uri="{FF2B5EF4-FFF2-40B4-BE49-F238E27FC236}">
                <a16:creationId xmlns:a16="http://schemas.microsoft.com/office/drawing/2014/main" id="{AA69FF53-09C9-49DE-6FD6-8F8275040F8A}"/>
              </a:ext>
            </a:extLst>
          </p:cNvPr>
          <p:cNvCxnSpPr>
            <a:cxnSpLocks/>
            <a:stCxn id="33" idx="0"/>
          </p:cNvCxnSpPr>
          <p:nvPr/>
        </p:nvCxnSpPr>
        <p:spPr>
          <a:xfrm flipH="1" flipV="1">
            <a:off x="3931213" y="3548155"/>
            <a:ext cx="26732" cy="16821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Left Brace 37">
            <a:extLst>
              <a:ext uri="{FF2B5EF4-FFF2-40B4-BE49-F238E27FC236}">
                <a16:creationId xmlns:a16="http://schemas.microsoft.com/office/drawing/2014/main" id="{DBF7D409-200F-3A73-317A-9BE10AA5619A}"/>
              </a:ext>
            </a:extLst>
          </p:cNvPr>
          <p:cNvSpPr/>
          <p:nvPr/>
        </p:nvSpPr>
        <p:spPr>
          <a:xfrm rot="5400000">
            <a:off x="4154520" y="2200111"/>
            <a:ext cx="362272" cy="1266254"/>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77F1E588-6674-972E-B495-523EB7381141}"/>
              </a:ext>
            </a:extLst>
          </p:cNvPr>
          <p:cNvSpPr txBox="1"/>
          <p:nvPr/>
        </p:nvSpPr>
        <p:spPr>
          <a:xfrm>
            <a:off x="3884699" y="2131409"/>
            <a:ext cx="940193" cy="369332"/>
          </a:xfrm>
          <a:prstGeom prst="rect">
            <a:avLst/>
          </a:prstGeom>
          <a:noFill/>
        </p:spPr>
        <p:txBody>
          <a:bodyPr wrap="none" rtlCol="0">
            <a:spAutoFit/>
          </a:bodyPr>
          <a:lstStyle/>
          <a:p>
            <a:pPr algn="ctr"/>
            <a:r>
              <a:rPr lang="en-US" dirty="0"/>
              <a:t>Register</a:t>
            </a:r>
          </a:p>
        </p:txBody>
      </p:sp>
      <p:sp>
        <p:nvSpPr>
          <p:cNvPr id="41" name="Left Brace 40">
            <a:extLst>
              <a:ext uri="{FF2B5EF4-FFF2-40B4-BE49-F238E27FC236}">
                <a16:creationId xmlns:a16="http://schemas.microsoft.com/office/drawing/2014/main" id="{78183E26-6E6E-D765-AD39-6B0087D27BC2}"/>
              </a:ext>
            </a:extLst>
          </p:cNvPr>
          <p:cNvSpPr/>
          <p:nvPr/>
        </p:nvSpPr>
        <p:spPr>
          <a:xfrm rot="5400000">
            <a:off x="2398984" y="1747866"/>
            <a:ext cx="362273" cy="2170744"/>
          </a:xfrm>
          <a:prstGeom prst="leftBrace">
            <a:avLst>
              <a:gd name="adj1" fmla="val 0"/>
              <a:gd name="adj2" fmla="val 5000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5447EDF9-9D4B-DA1B-69A0-F87DAF7A0586}"/>
              </a:ext>
            </a:extLst>
          </p:cNvPr>
          <p:cNvSpPr txBox="1"/>
          <p:nvPr/>
        </p:nvSpPr>
        <p:spPr>
          <a:xfrm>
            <a:off x="1919681" y="2131409"/>
            <a:ext cx="1410707" cy="369332"/>
          </a:xfrm>
          <a:prstGeom prst="rect">
            <a:avLst/>
          </a:prstGeom>
          <a:noFill/>
        </p:spPr>
        <p:txBody>
          <a:bodyPr wrap="none" rtlCol="0">
            <a:spAutoFit/>
          </a:bodyPr>
          <a:lstStyle/>
          <a:p>
            <a:pPr algn="ctr"/>
            <a:r>
              <a:rPr lang="en-US" dirty="0"/>
              <a:t>Zero Register</a:t>
            </a:r>
          </a:p>
        </p:txBody>
      </p:sp>
      <p:sp>
        <p:nvSpPr>
          <p:cNvPr id="6" name="Rectangle 5">
            <a:extLst>
              <a:ext uri="{FF2B5EF4-FFF2-40B4-BE49-F238E27FC236}">
                <a16:creationId xmlns:a16="http://schemas.microsoft.com/office/drawing/2014/main" id="{5B0E5947-A000-0F53-DB5E-E9D3D4C3972F}"/>
              </a:ext>
            </a:extLst>
          </p:cNvPr>
          <p:cNvSpPr/>
          <p:nvPr/>
        </p:nvSpPr>
        <p:spPr>
          <a:xfrm>
            <a:off x="1494750" y="3121442"/>
            <a:ext cx="2207778" cy="4840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Brace 9">
            <a:extLst>
              <a:ext uri="{FF2B5EF4-FFF2-40B4-BE49-F238E27FC236}">
                <a16:creationId xmlns:a16="http://schemas.microsoft.com/office/drawing/2014/main" id="{B8465089-ABB3-AEE8-D04B-35E62B5860CD}"/>
              </a:ext>
            </a:extLst>
          </p:cNvPr>
          <p:cNvSpPr/>
          <p:nvPr/>
        </p:nvSpPr>
        <p:spPr>
          <a:xfrm rot="16200000">
            <a:off x="2403773" y="2884123"/>
            <a:ext cx="379824" cy="2217691"/>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3E3A676-270E-21C4-5BD1-9934C1501E55}"/>
              </a:ext>
            </a:extLst>
          </p:cNvPr>
          <p:cNvSpPr txBox="1"/>
          <p:nvPr/>
        </p:nvSpPr>
        <p:spPr>
          <a:xfrm>
            <a:off x="2127944" y="4204560"/>
            <a:ext cx="994183" cy="369332"/>
          </a:xfrm>
          <a:prstGeom prst="rect">
            <a:avLst/>
          </a:prstGeom>
          <a:noFill/>
        </p:spPr>
        <p:txBody>
          <a:bodyPr wrap="none" rtlCol="0">
            <a:spAutoFit/>
          </a:bodyPr>
          <a:lstStyle/>
          <a:p>
            <a:pPr algn="ctr"/>
            <a:r>
              <a:rPr lang="en-US" dirty="0"/>
              <a:t>Op Code</a:t>
            </a:r>
          </a:p>
        </p:txBody>
      </p:sp>
    </p:spTree>
    <p:extLst>
      <p:ext uri="{BB962C8B-B14F-4D97-AF65-F5344CB8AC3E}">
        <p14:creationId xmlns:p14="http://schemas.microsoft.com/office/powerpoint/2010/main" val="3302215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3402-64A5-2193-B8C1-FB1FB02553AC}"/>
              </a:ext>
            </a:extLst>
          </p:cNvPr>
          <p:cNvSpPr>
            <a:spLocks noGrp="1"/>
          </p:cNvSpPr>
          <p:nvPr>
            <p:ph type="title"/>
          </p:nvPr>
        </p:nvSpPr>
        <p:spPr/>
        <p:txBody>
          <a:bodyPr/>
          <a:lstStyle/>
          <a:p>
            <a:r>
              <a:rPr lang="en-US" dirty="0"/>
              <a:t>Set Register to Constant (16-bit instruction)</a:t>
            </a:r>
          </a:p>
        </p:txBody>
      </p:sp>
      <p:grpSp>
        <p:nvGrpSpPr>
          <p:cNvPr id="16" name="Group 15">
            <a:extLst>
              <a:ext uri="{FF2B5EF4-FFF2-40B4-BE49-F238E27FC236}">
                <a16:creationId xmlns:a16="http://schemas.microsoft.com/office/drawing/2014/main" id="{F2C269F2-B75C-712C-7CCB-A32271A1CF59}"/>
              </a:ext>
            </a:extLst>
          </p:cNvPr>
          <p:cNvGrpSpPr/>
          <p:nvPr/>
        </p:nvGrpSpPr>
        <p:grpSpPr>
          <a:xfrm>
            <a:off x="1528425" y="3178823"/>
            <a:ext cx="3478581" cy="369333"/>
            <a:chOff x="1528425" y="1995487"/>
            <a:chExt cx="3478581" cy="369333"/>
          </a:xfrm>
        </p:grpSpPr>
        <p:sp>
          <p:nvSpPr>
            <p:cNvPr id="3" name="Rectangle 2">
              <a:extLst>
                <a:ext uri="{FF2B5EF4-FFF2-40B4-BE49-F238E27FC236}">
                  <a16:creationId xmlns:a16="http://schemas.microsoft.com/office/drawing/2014/main" id="{C457A29E-9016-3F32-E7BE-7F8FB6CFE772}"/>
                </a:ext>
              </a:extLst>
            </p:cNvPr>
            <p:cNvSpPr/>
            <p:nvPr/>
          </p:nvSpPr>
          <p:spPr>
            <a:xfrm>
              <a:off x="1528425"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 name="Rectangle 4">
              <a:extLst>
                <a:ext uri="{FF2B5EF4-FFF2-40B4-BE49-F238E27FC236}">
                  <a16:creationId xmlns:a16="http://schemas.microsoft.com/office/drawing/2014/main" id="{C36C3E23-D57B-69B9-4640-701865D18BE9}"/>
                </a:ext>
              </a:extLst>
            </p:cNvPr>
            <p:cNvSpPr/>
            <p:nvPr/>
          </p:nvSpPr>
          <p:spPr>
            <a:xfrm>
              <a:off x="196321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 name="Rectangle 7">
              <a:extLst>
                <a:ext uri="{FF2B5EF4-FFF2-40B4-BE49-F238E27FC236}">
                  <a16:creationId xmlns:a16="http://schemas.microsoft.com/office/drawing/2014/main" id="{1DAE2393-306F-25C4-E7C7-0C0071520AB8}"/>
                </a:ext>
              </a:extLst>
            </p:cNvPr>
            <p:cNvSpPr/>
            <p:nvPr/>
          </p:nvSpPr>
          <p:spPr>
            <a:xfrm>
              <a:off x="2398057"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 name="Rectangle 8">
              <a:extLst>
                <a:ext uri="{FF2B5EF4-FFF2-40B4-BE49-F238E27FC236}">
                  <a16:creationId xmlns:a16="http://schemas.microsoft.com/office/drawing/2014/main" id="{47EE9A4C-C10E-A3AC-8D69-2E1217EDA4CE}"/>
                </a:ext>
              </a:extLst>
            </p:cNvPr>
            <p:cNvSpPr/>
            <p:nvPr/>
          </p:nvSpPr>
          <p:spPr>
            <a:xfrm>
              <a:off x="283284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2" name="Rectangle 11">
              <a:extLst>
                <a:ext uri="{FF2B5EF4-FFF2-40B4-BE49-F238E27FC236}">
                  <a16:creationId xmlns:a16="http://schemas.microsoft.com/office/drawing/2014/main" id="{AC4A6076-3768-BB9B-2E6A-C1D91481C722}"/>
                </a:ext>
              </a:extLst>
            </p:cNvPr>
            <p:cNvSpPr/>
            <p:nvPr/>
          </p:nvSpPr>
          <p:spPr>
            <a:xfrm>
              <a:off x="326774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3" name="Rectangle 12">
              <a:extLst>
                <a:ext uri="{FF2B5EF4-FFF2-40B4-BE49-F238E27FC236}">
                  <a16:creationId xmlns:a16="http://schemas.microsoft.com/office/drawing/2014/main" id="{14CE0CAF-316B-4205-37F4-89910820B556}"/>
                </a:ext>
              </a:extLst>
            </p:cNvPr>
            <p:cNvSpPr/>
            <p:nvPr/>
          </p:nvSpPr>
          <p:spPr>
            <a:xfrm>
              <a:off x="3702529"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4" name="Rectangle 13">
              <a:extLst>
                <a:ext uri="{FF2B5EF4-FFF2-40B4-BE49-F238E27FC236}">
                  <a16:creationId xmlns:a16="http://schemas.microsoft.com/office/drawing/2014/main" id="{D4369AED-359C-9080-B757-122C972B21D7}"/>
                </a:ext>
              </a:extLst>
            </p:cNvPr>
            <p:cNvSpPr/>
            <p:nvPr/>
          </p:nvSpPr>
          <p:spPr>
            <a:xfrm>
              <a:off x="413737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5" name="Rectangle 14">
              <a:extLst>
                <a:ext uri="{FF2B5EF4-FFF2-40B4-BE49-F238E27FC236}">
                  <a16:creationId xmlns:a16="http://schemas.microsoft.com/office/drawing/2014/main" id="{39680262-CBC8-52F0-189A-9D1D9B4E8076}"/>
                </a:ext>
              </a:extLst>
            </p:cNvPr>
            <p:cNvSpPr/>
            <p:nvPr/>
          </p:nvSpPr>
          <p:spPr>
            <a:xfrm>
              <a:off x="4572161"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grpSp>
      <p:sp>
        <p:nvSpPr>
          <p:cNvPr id="18" name="TextBox 17">
            <a:extLst>
              <a:ext uri="{FF2B5EF4-FFF2-40B4-BE49-F238E27FC236}">
                <a16:creationId xmlns:a16="http://schemas.microsoft.com/office/drawing/2014/main" id="{15266729-ACB9-E482-B523-3F9B110373AA}"/>
              </a:ext>
            </a:extLst>
          </p:cNvPr>
          <p:cNvSpPr txBox="1"/>
          <p:nvPr/>
        </p:nvSpPr>
        <p:spPr>
          <a:xfrm>
            <a:off x="7429672" y="2143867"/>
            <a:ext cx="2653290" cy="584775"/>
          </a:xfrm>
          <a:prstGeom prst="rect">
            <a:avLst/>
          </a:prstGeom>
          <a:noFill/>
        </p:spPr>
        <p:txBody>
          <a:bodyPr wrap="none" rtlCol="0">
            <a:spAutoFit/>
          </a:bodyPr>
          <a:lstStyle/>
          <a:p>
            <a:r>
              <a:rPr lang="en-US" sz="3200" dirty="0">
                <a:latin typeface="Courier New" panose="02070309020205020404" pitchFamily="49" charset="0"/>
                <a:cs typeface="Courier New" panose="02070309020205020404" pitchFamily="49" charset="0"/>
              </a:rPr>
              <a:t>SET X2,'H'</a:t>
            </a:r>
          </a:p>
        </p:txBody>
      </p:sp>
      <p:sp>
        <p:nvSpPr>
          <p:cNvPr id="22" name="Rectangle 21">
            <a:extLst>
              <a:ext uri="{FF2B5EF4-FFF2-40B4-BE49-F238E27FC236}">
                <a16:creationId xmlns:a16="http://schemas.microsoft.com/office/drawing/2014/main" id="{BD4D1F36-7107-D2EB-84BA-9CE417146E2F}"/>
              </a:ext>
            </a:extLst>
          </p:cNvPr>
          <p:cNvSpPr/>
          <p:nvPr/>
        </p:nvSpPr>
        <p:spPr>
          <a:xfrm>
            <a:off x="3713791" y="3129713"/>
            <a:ext cx="1330250" cy="48409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Brace 30">
            <a:extLst>
              <a:ext uri="{FF2B5EF4-FFF2-40B4-BE49-F238E27FC236}">
                <a16:creationId xmlns:a16="http://schemas.microsoft.com/office/drawing/2014/main" id="{6A2B1D30-80D8-1772-B793-BBE0B2CC1542}"/>
              </a:ext>
            </a:extLst>
          </p:cNvPr>
          <p:cNvSpPr/>
          <p:nvPr/>
        </p:nvSpPr>
        <p:spPr>
          <a:xfrm rot="16200000">
            <a:off x="4440337" y="3549351"/>
            <a:ext cx="362272" cy="869685"/>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A4C035E2-3CE9-9B6E-9889-1CEBCDD0E99B}"/>
              </a:ext>
            </a:extLst>
          </p:cNvPr>
          <p:cNvSpPr txBox="1"/>
          <p:nvPr/>
        </p:nvSpPr>
        <p:spPr>
          <a:xfrm>
            <a:off x="4142818" y="4344821"/>
            <a:ext cx="957313" cy="646331"/>
          </a:xfrm>
          <a:prstGeom prst="rect">
            <a:avLst/>
          </a:prstGeom>
          <a:noFill/>
        </p:spPr>
        <p:txBody>
          <a:bodyPr wrap="none" rtlCol="0">
            <a:spAutoFit/>
          </a:bodyPr>
          <a:lstStyle/>
          <a:p>
            <a:r>
              <a:rPr lang="en-US" dirty="0"/>
              <a:t>Register</a:t>
            </a:r>
          </a:p>
          <a:p>
            <a:r>
              <a:rPr lang="en-US" dirty="0"/>
              <a:t>Number</a:t>
            </a:r>
          </a:p>
        </p:txBody>
      </p:sp>
      <p:sp>
        <p:nvSpPr>
          <p:cNvPr id="33" name="TextBox 32">
            <a:extLst>
              <a:ext uri="{FF2B5EF4-FFF2-40B4-BE49-F238E27FC236}">
                <a16:creationId xmlns:a16="http://schemas.microsoft.com/office/drawing/2014/main" id="{F8617A25-2B37-A6A3-FD88-7FBADF1BAA0E}"/>
              </a:ext>
            </a:extLst>
          </p:cNvPr>
          <p:cNvSpPr txBox="1"/>
          <p:nvPr/>
        </p:nvSpPr>
        <p:spPr>
          <a:xfrm>
            <a:off x="3247686" y="5230298"/>
            <a:ext cx="1420517" cy="646331"/>
          </a:xfrm>
          <a:prstGeom prst="rect">
            <a:avLst/>
          </a:prstGeom>
          <a:noFill/>
        </p:spPr>
        <p:txBody>
          <a:bodyPr wrap="none" rtlCol="0">
            <a:spAutoFit/>
          </a:bodyPr>
          <a:lstStyle/>
          <a:p>
            <a:r>
              <a:rPr lang="en-US" dirty="0"/>
              <a:t>0 = A register</a:t>
            </a:r>
          </a:p>
          <a:p>
            <a:r>
              <a:rPr lang="en-US" dirty="0"/>
              <a:t>1 = X register</a:t>
            </a:r>
          </a:p>
        </p:txBody>
      </p:sp>
      <p:cxnSp>
        <p:nvCxnSpPr>
          <p:cNvPr id="34" name="Straight Arrow Connector 33">
            <a:extLst>
              <a:ext uri="{FF2B5EF4-FFF2-40B4-BE49-F238E27FC236}">
                <a16:creationId xmlns:a16="http://schemas.microsoft.com/office/drawing/2014/main" id="{AA69FF53-09C9-49DE-6FD6-8F8275040F8A}"/>
              </a:ext>
            </a:extLst>
          </p:cNvPr>
          <p:cNvCxnSpPr>
            <a:cxnSpLocks/>
            <a:stCxn id="33" idx="0"/>
          </p:cNvCxnSpPr>
          <p:nvPr/>
        </p:nvCxnSpPr>
        <p:spPr>
          <a:xfrm flipH="1" flipV="1">
            <a:off x="3931213" y="3548155"/>
            <a:ext cx="26732" cy="16821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Left Brace 37">
            <a:extLst>
              <a:ext uri="{FF2B5EF4-FFF2-40B4-BE49-F238E27FC236}">
                <a16:creationId xmlns:a16="http://schemas.microsoft.com/office/drawing/2014/main" id="{DBF7D409-200F-3A73-317A-9BE10AA5619A}"/>
              </a:ext>
            </a:extLst>
          </p:cNvPr>
          <p:cNvSpPr/>
          <p:nvPr/>
        </p:nvSpPr>
        <p:spPr>
          <a:xfrm rot="5400000">
            <a:off x="4154520" y="2200111"/>
            <a:ext cx="362272" cy="1266254"/>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Left Brace 40">
            <a:extLst>
              <a:ext uri="{FF2B5EF4-FFF2-40B4-BE49-F238E27FC236}">
                <a16:creationId xmlns:a16="http://schemas.microsoft.com/office/drawing/2014/main" id="{78183E26-6E6E-D765-AD39-6B0087D27BC2}"/>
              </a:ext>
            </a:extLst>
          </p:cNvPr>
          <p:cNvSpPr/>
          <p:nvPr/>
        </p:nvSpPr>
        <p:spPr>
          <a:xfrm rot="5400000">
            <a:off x="2398984" y="1747866"/>
            <a:ext cx="362273" cy="2170744"/>
          </a:xfrm>
          <a:prstGeom prst="leftBrace">
            <a:avLst>
              <a:gd name="adj1" fmla="val 0"/>
              <a:gd name="adj2" fmla="val 5000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457845A3-0FB9-6B7F-B807-E901978CAFE0}"/>
              </a:ext>
            </a:extLst>
          </p:cNvPr>
          <p:cNvSpPr/>
          <p:nvPr/>
        </p:nvSpPr>
        <p:spPr>
          <a:xfrm>
            <a:off x="1494750" y="3121442"/>
            <a:ext cx="2249778" cy="4840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15FCDB0-E6D0-64FD-4C0C-67EA9A4F5E3D}"/>
              </a:ext>
            </a:extLst>
          </p:cNvPr>
          <p:cNvGrpSpPr/>
          <p:nvPr/>
        </p:nvGrpSpPr>
        <p:grpSpPr>
          <a:xfrm>
            <a:off x="5665082" y="3189512"/>
            <a:ext cx="3478581" cy="369333"/>
            <a:chOff x="1528425" y="1995487"/>
            <a:chExt cx="3478581" cy="369333"/>
          </a:xfrm>
        </p:grpSpPr>
        <p:sp>
          <p:nvSpPr>
            <p:cNvPr id="17" name="Rectangle 16">
              <a:extLst>
                <a:ext uri="{FF2B5EF4-FFF2-40B4-BE49-F238E27FC236}">
                  <a16:creationId xmlns:a16="http://schemas.microsoft.com/office/drawing/2014/main" id="{5E6F539E-231C-3158-E2E5-6FFA9EEB6DEC}"/>
                </a:ext>
              </a:extLst>
            </p:cNvPr>
            <p:cNvSpPr/>
            <p:nvPr/>
          </p:nvSpPr>
          <p:spPr>
            <a:xfrm>
              <a:off x="1528425"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9" name="Rectangle 18">
              <a:extLst>
                <a:ext uri="{FF2B5EF4-FFF2-40B4-BE49-F238E27FC236}">
                  <a16:creationId xmlns:a16="http://schemas.microsoft.com/office/drawing/2014/main" id="{120BAFEA-950C-98A5-ECF2-1847C396ADCF}"/>
                </a:ext>
              </a:extLst>
            </p:cNvPr>
            <p:cNvSpPr/>
            <p:nvPr/>
          </p:nvSpPr>
          <p:spPr>
            <a:xfrm>
              <a:off x="196321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0" name="Rectangle 19">
              <a:extLst>
                <a:ext uri="{FF2B5EF4-FFF2-40B4-BE49-F238E27FC236}">
                  <a16:creationId xmlns:a16="http://schemas.microsoft.com/office/drawing/2014/main" id="{8802A24A-7534-B439-05BA-6AB162BEED8E}"/>
                </a:ext>
              </a:extLst>
            </p:cNvPr>
            <p:cNvSpPr/>
            <p:nvPr/>
          </p:nvSpPr>
          <p:spPr>
            <a:xfrm>
              <a:off x="2398057"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1" name="Rectangle 20">
              <a:extLst>
                <a:ext uri="{FF2B5EF4-FFF2-40B4-BE49-F238E27FC236}">
                  <a16:creationId xmlns:a16="http://schemas.microsoft.com/office/drawing/2014/main" id="{35589437-127D-F383-05D0-4AF3E75CD621}"/>
                </a:ext>
              </a:extLst>
            </p:cNvPr>
            <p:cNvSpPr/>
            <p:nvPr/>
          </p:nvSpPr>
          <p:spPr>
            <a:xfrm>
              <a:off x="283284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a:extLst>
                <a:ext uri="{FF2B5EF4-FFF2-40B4-BE49-F238E27FC236}">
                  <a16:creationId xmlns:a16="http://schemas.microsoft.com/office/drawing/2014/main" id="{FEFE9ADC-7BB9-9258-AE17-C51601DB4971}"/>
                </a:ext>
              </a:extLst>
            </p:cNvPr>
            <p:cNvSpPr/>
            <p:nvPr/>
          </p:nvSpPr>
          <p:spPr>
            <a:xfrm>
              <a:off x="326774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4" name="Rectangle 23">
              <a:extLst>
                <a:ext uri="{FF2B5EF4-FFF2-40B4-BE49-F238E27FC236}">
                  <a16:creationId xmlns:a16="http://schemas.microsoft.com/office/drawing/2014/main" id="{A7B03F70-5854-6090-1236-27BF3536F342}"/>
                </a:ext>
              </a:extLst>
            </p:cNvPr>
            <p:cNvSpPr/>
            <p:nvPr/>
          </p:nvSpPr>
          <p:spPr>
            <a:xfrm>
              <a:off x="3702529"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a:extLst>
                <a:ext uri="{FF2B5EF4-FFF2-40B4-BE49-F238E27FC236}">
                  <a16:creationId xmlns:a16="http://schemas.microsoft.com/office/drawing/2014/main" id="{28499DB0-071F-2B84-B05E-E0338C827539}"/>
                </a:ext>
              </a:extLst>
            </p:cNvPr>
            <p:cNvSpPr/>
            <p:nvPr/>
          </p:nvSpPr>
          <p:spPr>
            <a:xfrm>
              <a:off x="413737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a:extLst>
                <a:ext uri="{FF2B5EF4-FFF2-40B4-BE49-F238E27FC236}">
                  <a16:creationId xmlns:a16="http://schemas.microsoft.com/office/drawing/2014/main" id="{FA5E8248-4D78-BCA2-A85F-B1E1372BDF28}"/>
                </a:ext>
              </a:extLst>
            </p:cNvPr>
            <p:cNvSpPr/>
            <p:nvPr/>
          </p:nvSpPr>
          <p:spPr>
            <a:xfrm>
              <a:off x="4572161"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grpSp>
      <p:sp>
        <p:nvSpPr>
          <p:cNvPr id="27" name="Left Brace 26">
            <a:extLst>
              <a:ext uri="{FF2B5EF4-FFF2-40B4-BE49-F238E27FC236}">
                <a16:creationId xmlns:a16="http://schemas.microsoft.com/office/drawing/2014/main" id="{C3843E6F-7A3D-EA7A-91CB-43256665D626}"/>
              </a:ext>
            </a:extLst>
          </p:cNvPr>
          <p:cNvSpPr/>
          <p:nvPr/>
        </p:nvSpPr>
        <p:spPr>
          <a:xfrm rot="16200000">
            <a:off x="7227600" y="2256322"/>
            <a:ext cx="369332" cy="3462799"/>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BE425A28-5171-09A4-C50E-2A277E0C6E90}"/>
              </a:ext>
            </a:extLst>
          </p:cNvPr>
          <p:cNvSpPr txBox="1"/>
          <p:nvPr/>
        </p:nvSpPr>
        <p:spPr>
          <a:xfrm>
            <a:off x="6071125" y="4298654"/>
            <a:ext cx="2848432" cy="369332"/>
          </a:xfrm>
          <a:prstGeom prst="rect">
            <a:avLst/>
          </a:prstGeom>
          <a:noFill/>
        </p:spPr>
        <p:txBody>
          <a:bodyPr wrap="square" rtlCol="0">
            <a:spAutoFit/>
          </a:bodyPr>
          <a:lstStyle/>
          <a:p>
            <a:pPr algn="ctr"/>
            <a:r>
              <a:rPr lang="en-US" dirty="0"/>
              <a:t>ASCII for 'H'</a:t>
            </a:r>
          </a:p>
        </p:txBody>
      </p:sp>
      <p:sp>
        <p:nvSpPr>
          <p:cNvPr id="29" name="TextBox 28">
            <a:extLst>
              <a:ext uri="{FF2B5EF4-FFF2-40B4-BE49-F238E27FC236}">
                <a16:creationId xmlns:a16="http://schemas.microsoft.com/office/drawing/2014/main" id="{E40C39B4-C91B-31AC-F1D9-E1139A7A3D4E}"/>
              </a:ext>
            </a:extLst>
          </p:cNvPr>
          <p:cNvSpPr txBox="1"/>
          <p:nvPr/>
        </p:nvSpPr>
        <p:spPr>
          <a:xfrm>
            <a:off x="1980018" y="2131409"/>
            <a:ext cx="1290033" cy="369332"/>
          </a:xfrm>
          <a:prstGeom prst="rect">
            <a:avLst/>
          </a:prstGeom>
          <a:noFill/>
        </p:spPr>
        <p:txBody>
          <a:bodyPr wrap="none" rtlCol="0">
            <a:spAutoFit/>
          </a:bodyPr>
          <a:lstStyle/>
          <a:p>
            <a:pPr algn="ctr"/>
            <a:r>
              <a:rPr lang="en-US" dirty="0"/>
              <a:t>Set Register</a:t>
            </a:r>
          </a:p>
        </p:txBody>
      </p:sp>
      <p:sp>
        <p:nvSpPr>
          <p:cNvPr id="30" name="Left Brace 29">
            <a:extLst>
              <a:ext uri="{FF2B5EF4-FFF2-40B4-BE49-F238E27FC236}">
                <a16:creationId xmlns:a16="http://schemas.microsoft.com/office/drawing/2014/main" id="{A49AF57F-2336-E30F-A4C9-E1C42609FB09}"/>
              </a:ext>
            </a:extLst>
          </p:cNvPr>
          <p:cNvSpPr/>
          <p:nvPr/>
        </p:nvSpPr>
        <p:spPr>
          <a:xfrm rot="16200000">
            <a:off x="2403773" y="2884123"/>
            <a:ext cx="379824" cy="2217691"/>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AB8E2F76-E567-3E8B-B6E9-B9C648285C69}"/>
              </a:ext>
            </a:extLst>
          </p:cNvPr>
          <p:cNvSpPr txBox="1"/>
          <p:nvPr/>
        </p:nvSpPr>
        <p:spPr>
          <a:xfrm>
            <a:off x="2127944" y="4204560"/>
            <a:ext cx="994183" cy="369332"/>
          </a:xfrm>
          <a:prstGeom prst="rect">
            <a:avLst/>
          </a:prstGeom>
          <a:noFill/>
        </p:spPr>
        <p:txBody>
          <a:bodyPr wrap="none" rtlCol="0">
            <a:spAutoFit/>
          </a:bodyPr>
          <a:lstStyle/>
          <a:p>
            <a:pPr algn="ctr"/>
            <a:r>
              <a:rPr lang="en-US" dirty="0"/>
              <a:t>Op Code</a:t>
            </a:r>
          </a:p>
        </p:txBody>
      </p:sp>
    </p:spTree>
    <p:extLst>
      <p:ext uri="{BB962C8B-B14F-4D97-AF65-F5344CB8AC3E}">
        <p14:creationId xmlns:p14="http://schemas.microsoft.com/office/powerpoint/2010/main" val="324865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3402-64A5-2193-B8C1-FB1FB02553AC}"/>
              </a:ext>
            </a:extLst>
          </p:cNvPr>
          <p:cNvSpPr>
            <a:spLocks noGrp="1"/>
          </p:cNvSpPr>
          <p:nvPr>
            <p:ph type="title"/>
          </p:nvPr>
        </p:nvSpPr>
        <p:spPr/>
        <p:txBody>
          <a:bodyPr/>
          <a:lstStyle/>
          <a:p>
            <a:r>
              <a:rPr lang="en-US" dirty="0"/>
              <a:t>Single Register 8-Bit Instruction</a:t>
            </a:r>
          </a:p>
        </p:txBody>
      </p:sp>
      <p:grpSp>
        <p:nvGrpSpPr>
          <p:cNvPr id="16" name="Group 15">
            <a:extLst>
              <a:ext uri="{FF2B5EF4-FFF2-40B4-BE49-F238E27FC236}">
                <a16:creationId xmlns:a16="http://schemas.microsoft.com/office/drawing/2014/main" id="{F2C269F2-B75C-712C-7CCB-A32271A1CF59}"/>
              </a:ext>
            </a:extLst>
          </p:cNvPr>
          <p:cNvGrpSpPr/>
          <p:nvPr/>
        </p:nvGrpSpPr>
        <p:grpSpPr>
          <a:xfrm>
            <a:off x="1528425" y="3178823"/>
            <a:ext cx="3478581" cy="369333"/>
            <a:chOff x="1528425" y="1995487"/>
            <a:chExt cx="3478581" cy="369333"/>
          </a:xfrm>
        </p:grpSpPr>
        <p:sp>
          <p:nvSpPr>
            <p:cNvPr id="3" name="Rectangle 2">
              <a:extLst>
                <a:ext uri="{FF2B5EF4-FFF2-40B4-BE49-F238E27FC236}">
                  <a16:creationId xmlns:a16="http://schemas.microsoft.com/office/drawing/2014/main" id="{C457A29E-9016-3F32-E7BE-7F8FB6CFE772}"/>
                </a:ext>
              </a:extLst>
            </p:cNvPr>
            <p:cNvSpPr/>
            <p:nvPr/>
          </p:nvSpPr>
          <p:spPr>
            <a:xfrm>
              <a:off x="1528425"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 name="Rectangle 4">
              <a:extLst>
                <a:ext uri="{FF2B5EF4-FFF2-40B4-BE49-F238E27FC236}">
                  <a16:creationId xmlns:a16="http://schemas.microsoft.com/office/drawing/2014/main" id="{C36C3E23-D57B-69B9-4640-701865D18BE9}"/>
                </a:ext>
              </a:extLst>
            </p:cNvPr>
            <p:cNvSpPr/>
            <p:nvPr/>
          </p:nvSpPr>
          <p:spPr>
            <a:xfrm>
              <a:off x="196321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8" name="Rectangle 7">
              <a:extLst>
                <a:ext uri="{FF2B5EF4-FFF2-40B4-BE49-F238E27FC236}">
                  <a16:creationId xmlns:a16="http://schemas.microsoft.com/office/drawing/2014/main" id="{1DAE2393-306F-25C4-E7C7-0C0071520AB8}"/>
                </a:ext>
              </a:extLst>
            </p:cNvPr>
            <p:cNvSpPr/>
            <p:nvPr/>
          </p:nvSpPr>
          <p:spPr>
            <a:xfrm>
              <a:off x="2398057"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 name="Rectangle 8">
              <a:extLst>
                <a:ext uri="{FF2B5EF4-FFF2-40B4-BE49-F238E27FC236}">
                  <a16:creationId xmlns:a16="http://schemas.microsoft.com/office/drawing/2014/main" id="{47EE9A4C-C10E-A3AC-8D69-2E1217EDA4CE}"/>
                </a:ext>
              </a:extLst>
            </p:cNvPr>
            <p:cNvSpPr/>
            <p:nvPr/>
          </p:nvSpPr>
          <p:spPr>
            <a:xfrm>
              <a:off x="283284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2" name="Rectangle 11">
              <a:extLst>
                <a:ext uri="{FF2B5EF4-FFF2-40B4-BE49-F238E27FC236}">
                  <a16:creationId xmlns:a16="http://schemas.microsoft.com/office/drawing/2014/main" id="{AC4A6076-3768-BB9B-2E6A-C1D91481C722}"/>
                </a:ext>
              </a:extLst>
            </p:cNvPr>
            <p:cNvSpPr/>
            <p:nvPr/>
          </p:nvSpPr>
          <p:spPr>
            <a:xfrm>
              <a:off x="326774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3" name="Rectangle 12">
              <a:extLst>
                <a:ext uri="{FF2B5EF4-FFF2-40B4-BE49-F238E27FC236}">
                  <a16:creationId xmlns:a16="http://schemas.microsoft.com/office/drawing/2014/main" id="{14CE0CAF-316B-4205-37F4-89910820B556}"/>
                </a:ext>
              </a:extLst>
            </p:cNvPr>
            <p:cNvSpPr/>
            <p:nvPr/>
          </p:nvSpPr>
          <p:spPr>
            <a:xfrm>
              <a:off x="3702529"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4" name="Rectangle 13">
              <a:extLst>
                <a:ext uri="{FF2B5EF4-FFF2-40B4-BE49-F238E27FC236}">
                  <a16:creationId xmlns:a16="http://schemas.microsoft.com/office/drawing/2014/main" id="{D4369AED-359C-9080-B757-122C972B21D7}"/>
                </a:ext>
              </a:extLst>
            </p:cNvPr>
            <p:cNvSpPr/>
            <p:nvPr/>
          </p:nvSpPr>
          <p:spPr>
            <a:xfrm>
              <a:off x="413737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5" name="Rectangle 14">
              <a:extLst>
                <a:ext uri="{FF2B5EF4-FFF2-40B4-BE49-F238E27FC236}">
                  <a16:creationId xmlns:a16="http://schemas.microsoft.com/office/drawing/2014/main" id="{39680262-CBC8-52F0-189A-9D1D9B4E8076}"/>
                </a:ext>
              </a:extLst>
            </p:cNvPr>
            <p:cNvSpPr/>
            <p:nvPr/>
          </p:nvSpPr>
          <p:spPr>
            <a:xfrm>
              <a:off x="4572161"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grpSp>
      <p:sp>
        <p:nvSpPr>
          <p:cNvPr id="18" name="TextBox 17">
            <a:extLst>
              <a:ext uri="{FF2B5EF4-FFF2-40B4-BE49-F238E27FC236}">
                <a16:creationId xmlns:a16="http://schemas.microsoft.com/office/drawing/2014/main" id="{15266729-ACB9-E482-B523-3F9B110373AA}"/>
              </a:ext>
            </a:extLst>
          </p:cNvPr>
          <p:cNvSpPr txBox="1"/>
          <p:nvPr/>
        </p:nvSpPr>
        <p:spPr>
          <a:xfrm>
            <a:off x="6096000" y="1905164"/>
            <a:ext cx="5615640" cy="584775"/>
          </a:xfrm>
          <a:prstGeom prst="rect">
            <a:avLst/>
          </a:prstGeom>
          <a:noFill/>
        </p:spPr>
        <p:txBody>
          <a:bodyPr wrap="none" rtlCol="0">
            <a:spAutoFit/>
          </a:bodyPr>
          <a:lstStyle/>
          <a:p>
            <a:r>
              <a:rPr lang="en-US" sz="3200" dirty="0">
                <a:latin typeface="Courier New" panose="02070309020205020404" pitchFamily="49" charset="0"/>
                <a:cs typeface="Courier New" panose="02070309020205020404" pitchFamily="49" charset="0"/>
              </a:rPr>
              <a:t>INC A2  # Increment A2</a:t>
            </a:r>
          </a:p>
        </p:txBody>
      </p:sp>
      <p:sp>
        <p:nvSpPr>
          <p:cNvPr id="22" name="Rectangle 21">
            <a:extLst>
              <a:ext uri="{FF2B5EF4-FFF2-40B4-BE49-F238E27FC236}">
                <a16:creationId xmlns:a16="http://schemas.microsoft.com/office/drawing/2014/main" id="{BD4D1F36-7107-D2EB-84BA-9CE417146E2F}"/>
              </a:ext>
            </a:extLst>
          </p:cNvPr>
          <p:cNvSpPr/>
          <p:nvPr/>
        </p:nvSpPr>
        <p:spPr>
          <a:xfrm>
            <a:off x="3713791" y="3129713"/>
            <a:ext cx="1330250" cy="48409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Brace 30">
            <a:extLst>
              <a:ext uri="{FF2B5EF4-FFF2-40B4-BE49-F238E27FC236}">
                <a16:creationId xmlns:a16="http://schemas.microsoft.com/office/drawing/2014/main" id="{6A2B1D30-80D8-1772-B793-BBE0B2CC1542}"/>
              </a:ext>
            </a:extLst>
          </p:cNvPr>
          <p:cNvSpPr/>
          <p:nvPr/>
        </p:nvSpPr>
        <p:spPr>
          <a:xfrm rot="16200000">
            <a:off x="4440337" y="3549351"/>
            <a:ext cx="362272" cy="869685"/>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A4C035E2-3CE9-9B6E-9889-1CEBCDD0E99B}"/>
              </a:ext>
            </a:extLst>
          </p:cNvPr>
          <p:cNvSpPr txBox="1"/>
          <p:nvPr/>
        </p:nvSpPr>
        <p:spPr>
          <a:xfrm>
            <a:off x="4142818" y="4344821"/>
            <a:ext cx="957313" cy="646331"/>
          </a:xfrm>
          <a:prstGeom prst="rect">
            <a:avLst/>
          </a:prstGeom>
          <a:noFill/>
        </p:spPr>
        <p:txBody>
          <a:bodyPr wrap="none" rtlCol="0">
            <a:spAutoFit/>
          </a:bodyPr>
          <a:lstStyle/>
          <a:p>
            <a:r>
              <a:rPr lang="en-US" dirty="0"/>
              <a:t>Register</a:t>
            </a:r>
          </a:p>
          <a:p>
            <a:r>
              <a:rPr lang="en-US" dirty="0"/>
              <a:t>Number</a:t>
            </a:r>
          </a:p>
        </p:txBody>
      </p:sp>
      <p:sp>
        <p:nvSpPr>
          <p:cNvPr id="33" name="TextBox 32">
            <a:extLst>
              <a:ext uri="{FF2B5EF4-FFF2-40B4-BE49-F238E27FC236}">
                <a16:creationId xmlns:a16="http://schemas.microsoft.com/office/drawing/2014/main" id="{F8617A25-2B37-A6A3-FD88-7FBADF1BAA0E}"/>
              </a:ext>
            </a:extLst>
          </p:cNvPr>
          <p:cNvSpPr txBox="1"/>
          <p:nvPr/>
        </p:nvSpPr>
        <p:spPr>
          <a:xfrm>
            <a:off x="3247686" y="5230298"/>
            <a:ext cx="1420517" cy="646331"/>
          </a:xfrm>
          <a:prstGeom prst="rect">
            <a:avLst/>
          </a:prstGeom>
          <a:noFill/>
        </p:spPr>
        <p:txBody>
          <a:bodyPr wrap="none" rtlCol="0">
            <a:spAutoFit/>
          </a:bodyPr>
          <a:lstStyle/>
          <a:p>
            <a:r>
              <a:rPr lang="en-US" dirty="0"/>
              <a:t>0 = A register</a:t>
            </a:r>
          </a:p>
          <a:p>
            <a:r>
              <a:rPr lang="en-US" dirty="0"/>
              <a:t>1 = X register</a:t>
            </a:r>
          </a:p>
        </p:txBody>
      </p:sp>
      <p:cxnSp>
        <p:nvCxnSpPr>
          <p:cNvPr id="34" name="Straight Arrow Connector 33">
            <a:extLst>
              <a:ext uri="{FF2B5EF4-FFF2-40B4-BE49-F238E27FC236}">
                <a16:creationId xmlns:a16="http://schemas.microsoft.com/office/drawing/2014/main" id="{AA69FF53-09C9-49DE-6FD6-8F8275040F8A}"/>
              </a:ext>
            </a:extLst>
          </p:cNvPr>
          <p:cNvCxnSpPr>
            <a:cxnSpLocks/>
            <a:stCxn id="33" idx="0"/>
          </p:cNvCxnSpPr>
          <p:nvPr/>
        </p:nvCxnSpPr>
        <p:spPr>
          <a:xfrm flipH="1" flipV="1">
            <a:off x="3931213" y="3548155"/>
            <a:ext cx="26732" cy="16821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Left Brace 37">
            <a:extLst>
              <a:ext uri="{FF2B5EF4-FFF2-40B4-BE49-F238E27FC236}">
                <a16:creationId xmlns:a16="http://schemas.microsoft.com/office/drawing/2014/main" id="{DBF7D409-200F-3A73-317A-9BE10AA5619A}"/>
              </a:ext>
            </a:extLst>
          </p:cNvPr>
          <p:cNvSpPr/>
          <p:nvPr/>
        </p:nvSpPr>
        <p:spPr>
          <a:xfrm rot="5400000">
            <a:off x="4154520" y="2200111"/>
            <a:ext cx="362272" cy="1266254"/>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77F1E588-6674-972E-B495-523EB7381141}"/>
              </a:ext>
            </a:extLst>
          </p:cNvPr>
          <p:cNvSpPr txBox="1"/>
          <p:nvPr/>
        </p:nvSpPr>
        <p:spPr>
          <a:xfrm>
            <a:off x="3884699" y="2131409"/>
            <a:ext cx="940193" cy="369332"/>
          </a:xfrm>
          <a:prstGeom prst="rect">
            <a:avLst/>
          </a:prstGeom>
          <a:noFill/>
        </p:spPr>
        <p:txBody>
          <a:bodyPr wrap="none" rtlCol="0">
            <a:spAutoFit/>
          </a:bodyPr>
          <a:lstStyle/>
          <a:p>
            <a:pPr algn="ctr"/>
            <a:r>
              <a:rPr lang="en-US" dirty="0"/>
              <a:t>Register</a:t>
            </a:r>
          </a:p>
        </p:txBody>
      </p:sp>
      <p:sp>
        <p:nvSpPr>
          <p:cNvPr id="41" name="Left Brace 40">
            <a:extLst>
              <a:ext uri="{FF2B5EF4-FFF2-40B4-BE49-F238E27FC236}">
                <a16:creationId xmlns:a16="http://schemas.microsoft.com/office/drawing/2014/main" id="{78183E26-6E6E-D765-AD39-6B0087D27BC2}"/>
              </a:ext>
            </a:extLst>
          </p:cNvPr>
          <p:cNvSpPr/>
          <p:nvPr/>
        </p:nvSpPr>
        <p:spPr>
          <a:xfrm rot="5400000">
            <a:off x="2398984" y="1747866"/>
            <a:ext cx="362273" cy="2170744"/>
          </a:xfrm>
          <a:prstGeom prst="leftBrace">
            <a:avLst>
              <a:gd name="adj1" fmla="val 0"/>
              <a:gd name="adj2" fmla="val 5000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5447EDF9-9D4B-DA1B-69A0-F87DAF7A0586}"/>
              </a:ext>
            </a:extLst>
          </p:cNvPr>
          <p:cNvSpPr txBox="1"/>
          <p:nvPr/>
        </p:nvSpPr>
        <p:spPr>
          <a:xfrm>
            <a:off x="1606071" y="2131409"/>
            <a:ext cx="2037930" cy="369332"/>
          </a:xfrm>
          <a:prstGeom prst="rect">
            <a:avLst/>
          </a:prstGeom>
          <a:noFill/>
        </p:spPr>
        <p:txBody>
          <a:bodyPr wrap="none" rtlCol="0">
            <a:spAutoFit/>
          </a:bodyPr>
          <a:lstStyle/>
          <a:p>
            <a:pPr algn="ctr"/>
            <a:r>
              <a:rPr lang="en-US" dirty="0"/>
              <a:t>Decrement Register</a:t>
            </a:r>
          </a:p>
        </p:txBody>
      </p:sp>
      <p:sp>
        <p:nvSpPr>
          <p:cNvPr id="6" name="Rectangle 5">
            <a:extLst>
              <a:ext uri="{FF2B5EF4-FFF2-40B4-BE49-F238E27FC236}">
                <a16:creationId xmlns:a16="http://schemas.microsoft.com/office/drawing/2014/main" id="{5B0E5947-A000-0F53-DB5E-E9D3D4C3972F}"/>
              </a:ext>
            </a:extLst>
          </p:cNvPr>
          <p:cNvSpPr/>
          <p:nvPr/>
        </p:nvSpPr>
        <p:spPr>
          <a:xfrm>
            <a:off x="1494750" y="3121442"/>
            <a:ext cx="2207778" cy="4840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Brace 9">
            <a:extLst>
              <a:ext uri="{FF2B5EF4-FFF2-40B4-BE49-F238E27FC236}">
                <a16:creationId xmlns:a16="http://schemas.microsoft.com/office/drawing/2014/main" id="{8F488D4B-9974-87C4-14E4-102EE705FF5D}"/>
              </a:ext>
            </a:extLst>
          </p:cNvPr>
          <p:cNvSpPr/>
          <p:nvPr/>
        </p:nvSpPr>
        <p:spPr>
          <a:xfrm rot="16200000">
            <a:off x="2403773" y="2884123"/>
            <a:ext cx="379824" cy="2217691"/>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DE40B06-2288-B52B-3088-191B7691918A}"/>
              </a:ext>
            </a:extLst>
          </p:cNvPr>
          <p:cNvSpPr txBox="1"/>
          <p:nvPr/>
        </p:nvSpPr>
        <p:spPr>
          <a:xfrm>
            <a:off x="2127944" y="4204560"/>
            <a:ext cx="994183" cy="369332"/>
          </a:xfrm>
          <a:prstGeom prst="rect">
            <a:avLst/>
          </a:prstGeom>
          <a:noFill/>
        </p:spPr>
        <p:txBody>
          <a:bodyPr wrap="none" rtlCol="0">
            <a:spAutoFit/>
          </a:bodyPr>
          <a:lstStyle/>
          <a:p>
            <a:pPr algn="ctr"/>
            <a:r>
              <a:rPr lang="en-US" dirty="0"/>
              <a:t>Op Code</a:t>
            </a:r>
          </a:p>
        </p:txBody>
      </p:sp>
    </p:spTree>
    <p:extLst>
      <p:ext uri="{BB962C8B-B14F-4D97-AF65-F5344CB8AC3E}">
        <p14:creationId xmlns:p14="http://schemas.microsoft.com/office/powerpoint/2010/main" val="2529006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D8D5B-558C-8660-62FD-9F288E22A731}"/>
            </a:ext>
          </a:extLst>
        </p:cNvPr>
        <p:cNvGrpSpPr/>
        <p:nvPr/>
      </p:nvGrpSpPr>
      <p:grpSpPr>
        <a:xfrm>
          <a:off x="0" y="0"/>
          <a:ext cx="0" cy="0"/>
          <a:chOff x="0" y="0"/>
          <a:chExt cx="0" cy="0"/>
        </a:xfrm>
      </p:grpSpPr>
      <p:pic>
        <p:nvPicPr>
          <p:cNvPr id="2" name="Picture 1" descr="A diagram of a circuit&#10;&#10;AI-generated content may be incorrect.">
            <a:extLst>
              <a:ext uri="{FF2B5EF4-FFF2-40B4-BE49-F238E27FC236}">
                <a16:creationId xmlns:a16="http://schemas.microsoft.com/office/drawing/2014/main" id="{23EEF610-9DA5-7B2A-2C3C-7C3CD6C2C22A}"/>
              </a:ext>
            </a:extLst>
          </p:cNvPr>
          <p:cNvPicPr>
            <a:picLocks noChangeAspect="1"/>
          </p:cNvPicPr>
          <p:nvPr/>
        </p:nvPicPr>
        <p:blipFill>
          <a:blip r:embed="rId2"/>
          <a:stretch>
            <a:fillRect/>
          </a:stretch>
        </p:blipFill>
        <p:spPr>
          <a:xfrm>
            <a:off x="4658251" y="1465806"/>
            <a:ext cx="6740000" cy="3983800"/>
          </a:xfrm>
          <a:prstGeom prst="rect">
            <a:avLst/>
          </a:prstGeom>
        </p:spPr>
      </p:pic>
      <p:sp>
        <p:nvSpPr>
          <p:cNvPr id="8" name="Title 7">
            <a:extLst>
              <a:ext uri="{FF2B5EF4-FFF2-40B4-BE49-F238E27FC236}">
                <a16:creationId xmlns:a16="http://schemas.microsoft.com/office/drawing/2014/main" id="{054FD587-3791-B9AE-044D-DD9C9A1D8B28}"/>
              </a:ext>
            </a:extLst>
          </p:cNvPr>
          <p:cNvSpPr>
            <a:spLocks noGrp="1"/>
          </p:cNvSpPr>
          <p:nvPr>
            <p:ph type="title"/>
          </p:nvPr>
        </p:nvSpPr>
        <p:spPr>
          <a:xfrm>
            <a:off x="630935" y="639520"/>
            <a:ext cx="3776941" cy="1719072"/>
          </a:xfrm>
        </p:spPr>
        <p:txBody>
          <a:bodyPr anchor="b">
            <a:normAutofit/>
          </a:bodyPr>
          <a:lstStyle/>
          <a:p>
            <a:r>
              <a:rPr lang="en-US" sz="5400" dirty="0"/>
              <a:t>What is missing?</a:t>
            </a:r>
          </a:p>
        </p:txBody>
      </p:sp>
      <p:sp>
        <p:nvSpPr>
          <p:cNvPr id="9" name="Content Placeholder 8">
            <a:extLst>
              <a:ext uri="{FF2B5EF4-FFF2-40B4-BE49-F238E27FC236}">
                <a16:creationId xmlns:a16="http://schemas.microsoft.com/office/drawing/2014/main" id="{A0F99480-475F-8621-B833-B95069C5E540}"/>
              </a:ext>
            </a:extLst>
          </p:cNvPr>
          <p:cNvSpPr>
            <a:spLocks noGrp="1"/>
          </p:cNvSpPr>
          <p:nvPr>
            <p:ph idx="1"/>
          </p:nvPr>
        </p:nvSpPr>
        <p:spPr>
          <a:xfrm>
            <a:off x="630936" y="2807208"/>
            <a:ext cx="3429000" cy="3410712"/>
          </a:xfrm>
        </p:spPr>
        <p:txBody>
          <a:bodyPr anchor="t">
            <a:normAutofit fontScale="92500"/>
          </a:bodyPr>
          <a:lstStyle/>
          <a:p>
            <a:r>
              <a:rPr lang="en-US" sz="2200" dirty="0"/>
              <a:t>The instructions are not being read from memory.</a:t>
            </a:r>
          </a:p>
          <a:p>
            <a:r>
              <a:rPr lang="en-US" sz="2200" dirty="0"/>
              <a:t>It is like there is a switch on the front of the computer and it chooses between the two instructions</a:t>
            </a:r>
          </a:p>
          <a:p>
            <a:r>
              <a:rPr lang="en-US" sz="2200" dirty="0"/>
              <a:t>We want a flexible sequence of many combinations of instruction sequences(a.k.a. Software)</a:t>
            </a:r>
          </a:p>
        </p:txBody>
      </p:sp>
    </p:spTree>
    <p:extLst>
      <p:ext uri="{BB962C8B-B14F-4D97-AF65-F5344CB8AC3E}">
        <p14:creationId xmlns:p14="http://schemas.microsoft.com/office/powerpoint/2010/main" val="233731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3402-64A5-2193-B8C1-FB1FB02553AC}"/>
              </a:ext>
            </a:extLst>
          </p:cNvPr>
          <p:cNvSpPr>
            <a:spLocks noGrp="1"/>
          </p:cNvSpPr>
          <p:nvPr>
            <p:ph type="title"/>
          </p:nvPr>
        </p:nvSpPr>
        <p:spPr/>
        <p:txBody>
          <a:bodyPr/>
          <a:lstStyle/>
          <a:p>
            <a:r>
              <a:rPr lang="en-US" dirty="0"/>
              <a:t>Print  and Halt Instructions</a:t>
            </a:r>
          </a:p>
        </p:txBody>
      </p:sp>
      <p:grpSp>
        <p:nvGrpSpPr>
          <p:cNvPr id="16" name="Group 15">
            <a:extLst>
              <a:ext uri="{FF2B5EF4-FFF2-40B4-BE49-F238E27FC236}">
                <a16:creationId xmlns:a16="http://schemas.microsoft.com/office/drawing/2014/main" id="{F2C269F2-B75C-712C-7CCB-A32271A1CF59}"/>
              </a:ext>
            </a:extLst>
          </p:cNvPr>
          <p:cNvGrpSpPr/>
          <p:nvPr/>
        </p:nvGrpSpPr>
        <p:grpSpPr>
          <a:xfrm>
            <a:off x="1528425" y="3011183"/>
            <a:ext cx="3478581" cy="369333"/>
            <a:chOff x="1528425" y="1995487"/>
            <a:chExt cx="3478581" cy="369333"/>
          </a:xfrm>
        </p:grpSpPr>
        <p:sp>
          <p:nvSpPr>
            <p:cNvPr id="3" name="Rectangle 2">
              <a:extLst>
                <a:ext uri="{FF2B5EF4-FFF2-40B4-BE49-F238E27FC236}">
                  <a16:creationId xmlns:a16="http://schemas.microsoft.com/office/drawing/2014/main" id="{C457A29E-9016-3F32-E7BE-7F8FB6CFE772}"/>
                </a:ext>
              </a:extLst>
            </p:cNvPr>
            <p:cNvSpPr/>
            <p:nvPr/>
          </p:nvSpPr>
          <p:spPr>
            <a:xfrm>
              <a:off x="1528425"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 name="Rectangle 4">
              <a:extLst>
                <a:ext uri="{FF2B5EF4-FFF2-40B4-BE49-F238E27FC236}">
                  <a16:creationId xmlns:a16="http://schemas.microsoft.com/office/drawing/2014/main" id="{C36C3E23-D57B-69B9-4640-701865D18BE9}"/>
                </a:ext>
              </a:extLst>
            </p:cNvPr>
            <p:cNvSpPr/>
            <p:nvPr/>
          </p:nvSpPr>
          <p:spPr>
            <a:xfrm>
              <a:off x="196321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 name="Rectangle 7">
              <a:extLst>
                <a:ext uri="{FF2B5EF4-FFF2-40B4-BE49-F238E27FC236}">
                  <a16:creationId xmlns:a16="http://schemas.microsoft.com/office/drawing/2014/main" id="{1DAE2393-306F-25C4-E7C7-0C0071520AB8}"/>
                </a:ext>
              </a:extLst>
            </p:cNvPr>
            <p:cNvSpPr/>
            <p:nvPr/>
          </p:nvSpPr>
          <p:spPr>
            <a:xfrm>
              <a:off x="2398057"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 name="Rectangle 8">
              <a:extLst>
                <a:ext uri="{FF2B5EF4-FFF2-40B4-BE49-F238E27FC236}">
                  <a16:creationId xmlns:a16="http://schemas.microsoft.com/office/drawing/2014/main" id="{47EE9A4C-C10E-A3AC-8D69-2E1217EDA4CE}"/>
                </a:ext>
              </a:extLst>
            </p:cNvPr>
            <p:cNvSpPr/>
            <p:nvPr/>
          </p:nvSpPr>
          <p:spPr>
            <a:xfrm>
              <a:off x="283284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2" name="Rectangle 11">
              <a:extLst>
                <a:ext uri="{FF2B5EF4-FFF2-40B4-BE49-F238E27FC236}">
                  <a16:creationId xmlns:a16="http://schemas.microsoft.com/office/drawing/2014/main" id="{AC4A6076-3768-BB9B-2E6A-C1D91481C722}"/>
                </a:ext>
              </a:extLst>
            </p:cNvPr>
            <p:cNvSpPr/>
            <p:nvPr/>
          </p:nvSpPr>
          <p:spPr>
            <a:xfrm>
              <a:off x="326774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3" name="Rectangle 12">
              <a:extLst>
                <a:ext uri="{FF2B5EF4-FFF2-40B4-BE49-F238E27FC236}">
                  <a16:creationId xmlns:a16="http://schemas.microsoft.com/office/drawing/2014/main" id="{14CE0CAF-316B-4205-37F4-89910820B556}"/>
                </a:ext>
              </a:extLst>
            </p:cNvPr>
            <p:cNvSpPr/>
            <p:nvPr/>
          </p:nvSpPr>
          <p:spPr>
            <a:xfrm>
              <a:off x="3702529"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4" name="Rectangle 13">
              <a:extLst>
                <a:ext uri="{FF2B5EF4-FFF2-40B4-BE49-F238E27FC236}">
                  <a16:creationId xmlns:a16="http://schemas.microsoft.com/office/drawing/2014/main" id="{D4369AED-359C-9080-B757-122C972B21D7}"/>
                </a:ext>
              </a:extLst>
            </p:cNvPr>
            <p:cNvSpPr/>
            <p:nvPr/>
          </p:nvSpPr>
          <p:spPr>
            <a:xfrm>
              <a:off x="413737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5" name="Rectangle 14">
              <a:extLst>
                <a:ext uri="{FF2B5EF4-FFF2-40B4-BE49-F238E27FC236}">
                  <a16:creationId xmlns:a16="http://schemas.microsoft.com/office/drawing/2014/main" id="{39680262-CBC8-52F0-189A-9D1D9B4E8076}"/>
                </a:ext>
              </a:extLst>
            </p:cNvPr>
            <p:cNvSpPr/>
            <p:nvPr/>
          </p:nvSpPr>
          <p:spPr>
            <a:xfrm>
              <a:off x="4572161"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grpSp>
      <p:sp>
        <p:nvSpPr>
          <p:cNvPr id="6" name="TextBox 5">
            <a:extLst>
              <a:ext uri="{FF2B5EF4-FFF2-40B4-BE49-F238E27FC236}">
                <a16:creationId xmlns:a16="http://schemas.microsoft.com/office/drawing/2014/main" id="{6C6FCC78-C045-108B-A231-E73006D936FE}"/>
              </a:ext>
            </a:extLst>
          </p:cNvPr>
          <p:cNvSpPr txBox="1"/>
          <p:nvPr/>
        </p:nvSpPr>
        <p:spPr>
          <a:xfrm>
            <a:off x="6096000" y="1905164"/>
            <a:ext cx="5615640" cy="1569660"/>
          </a:xfrm>
          <a:prstGeom prst="rect">
            <a:avLst/>
          </a:prstGeom>
          <a:noFill/>
        </p:spPr>
        <p:txBody>
          <a:bodyPr wrap="none" rtlCol="0">
            <a:spAutoFit/>
          </a:bodyPr>
          <a:lstStyle/>
          <a:p>
            <a:r>
              <a:rPr lang="en-US" sz="3200" dirty="0">
                <a:latin typeface="Courier New" panose="02070309020205020404" pitchFamily="49" charset="0"/>
                <a:cs typeface="Courier New" panose="02070309020205020404" pitchFamily="49" charset="0"/>
              </a:rPr>
              <a:t>PS      # Print Memory</a:t>
            </a:r>
          </a:p>
          <a:p>
            <a:endParaRPr lang="en-US" sz="3200" dirty="0">
              <a:latin typeface="Courier New" panose="02070309020205020404" pitchFamily="49" charset="0"/>
              <a:cs typeface="Courier New" panose="02070309020205020404" pitchFamily="49" charset="0"/>
            </a:endParaRPr>
          </a:p>
          <a:p>
            <a:r>
              <a:rPr lang="en-US" sz="3200" dirty="0">
                <a:latin typeface="Courier New" panose="02070309020205020404" pitchFamily="49" charset="0"/>
                <a:cs typeface="Courier New" panose="02070309020205020404" pitchFamily="49" charset="0"/>
              </a:rPr>
              <a:t>HALT    # Stop the CPU</a:t>
            </a:r>
          </a:p>
        </p:txBody>
      </p:sp>
      <p:sp>
        <p:nvSpPr>
          <p:cNvPr id="17" name="Rectangle 16">
            <a:extLst>
              <a:ext uri="{FF2B5EF4-FFF2-40B4-BE49-F238E27FC236}">
                <a16:creationId xmlns:a16="http://schemas.microsoft.com/office/drawing/2014/main" id="{0E72114B-E76D-86E5-5173-FE14B89BEB65}"/>
              </a:ext>
            </a:extLst>
          </p:cNvPr>
          <p:cNvSpPr/>
          <p:nvPr/>
        </p:nvSpPr>
        <p:spPr>
          <a:xfrm>
            <a:off x="1494750" y="2953802"/>
            <a:ext cx="3512256" cy="4840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92EE2A7-9F1A-CA5E-D0EF-3B773EED0FBA}"/>
              </a:ext>
            </a:extLst>
          </p:cNvPr>
          <p:cNvGrpSpPr/>
          <p:nvPr/>
        </p:nvGrpSpPr>
        <p:grpSpPr>
          <a:xfrm>
            <a:off x="1494750" y="2008041"/>
            <a:ext cx="3478581" cy="369333"/>
            <a:chOff x="1528425" y="1995487"/>
            <a:chExt cx="3478581" cy="369333"/>
          </a:xfrm>
        </p:grpSpPr>
        <p:sp>
          <p:nvSpPr>
            <p:cNvPr id="25" name="Rectangle 24">
              <a:extLst>
                <a:ext uri="{FF2B5EF4-FFF2-40B4-BE49-F238E27FC236}">
                  <a16:creationId xmlns:a16="http://schemas.microsoft.com/office/drawing/2014/main" id="{48858FF5-2DFD-D0C7-A228-7942FCA705DB}"/>
                </a:ext>
              </a:extLst>
            </p:cNvPr>
            <p:cNvSpPr/>
            <p:nvPr/>
          </p:nvSpPr>
          <p:spPr>
            <a:xfrm>
              <a:off x="1528425"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a:extLst>
                <a:ext uri="{FF2B5EF4-FFF2-40B4-BE49-F238E27FC236}">
                  <a16:creationId xmlns:a16="http://schemas.microsoft.com/office/drawing/2014/main" id="{D9A3C256-7726-41DA-9DA1-B7E849180CE3}"/>
                </a:ext>
              </a:extLst>
            </p:cNvPr>
            <p:cNvSpPr/>
            <p:nvPr/>
          </p:nvSpPr>
          <p:spPr>
            <a:xfrm>
              <a:off x="196321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7" name="Rectangle 26">
              <a:extLst>
                <a:ext uri="{FF2B5EF4-FFF2-40B4-BE49-F238E27FC236}">
                  <a16:creationId xmlns:a16="http://schemas.microsoft.com/office/drawing/2014/main" id="{54109F61-E001-9CF2-1EB0-ECFFE2202390}"/>
                </a:ext>
              </a:extLst>
            </p:cNvPr>
            <p:cNvSpPr/>
            <p:nvPr/>
          </p:nvSpPr>
          <p:spPr>
            <a:xfrm>
              <a:off x="2398057"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8" name="Rectangle 27">
              <a:extLst>
                <a:ext uri="{FF2B5EF4-FFF2-40B4-BE49-F238E27FC236}">
                  <a16:creationId xmlns:a16="http://schemas.microsoft.com/office/drawing/2014/main" id="{94F2758C-C895-A385-CF93-9F7120A7DFBE}"/>
                </a:ext>
              </a:extLst>
            </p:cNvPr>
            <p:cNvSpPr/>
            <p:nvPr/>
          </p:nvSpPr>
          <p:spPr>
            <a:xfrm>
              <a:off x="283284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9" name="Rectangle 28">
              <a:extLst>
                <a:ext uri="{FF2B5EF4-FFF2-40B4-BE49-F238E27FC236}">
                  <a16:creationId xmlns:a16="http://schemas.microsoft.com/office/drawing/2014/main" id="{2A3A8885-84BA-7F8B-9B2B-B525F49FB4A2}"/>
                </a:ext>
              </a:extLst>
            </p:cNvPr>
            <p:cNvSpPr/>
            <p:nvPr/>
          </p:nvSpPr>
          <p:spPr>
            <a:xfrm>
              <a:off x="326774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a:extLst>
                <a:ext uri="{FF2B5EF4-FFF2-40B4-BE49-F238E27FC236}">
                  <a16:creationId xmlns:a16="http://schemas.microsoft.com/office/drawing/2014/main" id="{051E9694-BC55-E433-D630-8E9DB9625A54}"/>
                </a:ext>
              </a:extLst>
            </p:cNvPr>
            <p:cNvSpPr/>
            <p:nvPr/>
          </p:nvSpPr>
          <p:spPr>
            <a:xfrm>
              <a:off x="3702529"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1" name="Rectangle 30">
              <a:extLst>
                <a:ext uri="{FF2B5EF4-FFF2-40B4-BE49-F238E27FC236}">
                  <a16:creationId xmlns:a16="http://schemas.microsoft.com/office/drawing/2014/main" id="{444A616A-A480-CE2F-467F-6D81950D9768}"/>
                </a:ext>
              </a:extLst>
            </p:cNvPr>
            <p:cNvSpPr/>
            <p:nvPr/>
          </p:nvSpPr>
          <p:spPr>
            <a:xfrm>
              <a:off x="413737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2" name="Rectangle 31">
              <a:extLst>
                <a:ext uri="{FF2B5EF4-FFF2-40B4-BE49-F238E27FC236}">
                  <a16:creationId xmlns:a16="http://schemas.microsoft.com/office/drawing/2014/main" id="{85B6A2E7-4314-DD4C-E237-47B7C873BD7A}"/>
                </a:ext>
              </a:extLst>
            </p:cNvPr>
            <p:cNvSpPr/>
            <p:nvPr/>
          </p:nvSpPr>
          <p:spPr>
            <a:xfrm>
              <a:off x="4572161"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grpSp>
      <p:sp>
        <p:nvSpPr>
          <p:cNvPr id="33" name="Rectangle 32">
            <a:extLst>
              <a:ext uri="{FF2B5EF4-FFF2-40B4-BE49-F238E27FC236}">
                <a16:creationId xmlns:a16="http://schemas.microsoft.com/office/drawing/2014/main" id="{D1E3B197-ABF2-5F0B-72EF-F9FFE5AB61C8}"/>
              </a:ext>
            </a:extLst>
          </p:cNvPr>
          <p:cNvSpPr/>
          <p:nvPr/>
        </p:nvSpPr>
        <p:spPr>
          <a:xfrm>
            <a:off x="1461075" y="1950660"/>
            <a:ext cx="3512256" cy="4840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882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3402-64A5-2193-B8C1-FB1FB02553AC}"/>
              </a:ext>
            </a:extLst>
          </p:cNvPr>
          <p:cNvSpPr>
            <a:spLocks noGrp="1"/>
          </p:cNvSpPr>
          <p:nvPr>
            <p:ph type="title"/>
          </p:nvPr>
        </p:nvSpPr>
        <p:spPr/>
        <p:txBody>
          <a:bodyPr/>
          <a:lstStyle/>
          <a:p>
            <a:r>
              <a:rPr lang="en-US" dirty="0"/>
              <a:t>Two Register Instruction</a:t>
            </a:r>
          </a:p>
        </p:txBody>
      </p:sp>
      <p:grpSp>
        <p:nvGrpSpPr>
          <p:cNvPr id="16" name="Group 15">
            <a:extLst>
              <a:ext uri="{FF2B5EF4-FFF2-40B4-BE49-F238E27FC236}">
                <a16:creationId xmlns:a16="http://schemas.microsoft.com/office/drawing/2014/main" id="{F2C269F2-B75C-712C-7CCB-A32271A1CF59}"/>
              </a:ext>
            </a:extLst>
          </p:cNvPr>
          <p:cNvGrpSpPr/>
          <p:nvPr/>
        </p:nvGrpSpPr>
        <p:grpSpPr>
          <a:xfrm>
            <a:off x="1528425" y="3178823"/>
            <a:ext cx="3478581" cy="369333"/>
            <a:chOff x="1528425" y="1995487"/>
            <a:chExt cx="3478581" cy="369333"/>
          </a:xfrm>
        </p:grpSpPr>
        <p:sp>
          <p:nvSpPr>
            <p:cNvPr id="3" name="Rectangle 2">
              <a:extLst>
                <a:ext uri="{FF2B5EF4-FFF2-40B4-BE49-F238E27FC236}">
                  <a16:creationId xmlns:a16="http://schemas.microsoft.com/office/drawing/2014/main" id="{C457A29E-9016-3F32-E7BE-7F8FB6CFE772}"/>
                </a:ext>
              </a:extLst>
            </p:cNvPr>
            <p:cNvSpPr/>
            <p:nvPr/>
          </p:nvSpPr>
          <p:spPr>
            <a:xfrm>
              <a:off x="1528425"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 name="Rectangle 4">
              <a:extLst>
                <a:ext uri="{FF2B5EF4-FFF2-40B4-BE49-F238E27FC236}">
                  <a16:creationId xmlns:a16="http://schemas.microsoft.com/office/drawing/2014/main" id="{C36C3E23-D57B-69B9-4640-701865D18BE9}"/>
                </a:ext>
              </a:extLst>
            </p:cNvPr>
            <p:cNvSpPr/>
            <p:nvPr/>
          </p:nvSpPr>
          <p:spPr>
            <a:xfrm>
              <a:off x="196321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8" name="Rectangle 7">
              <a:extLst>
                <a:ext uri="{FF2B5EF4-FFF2-40B4-BE49-F238E27FC236}">
                  <a16:creationId xmlns:a16="http://schemas.microsoft.com/office/drawing/2014/main" id="{1DAE2393-306F-25C4-E7C7-0C0071520AB8}"/>
                </a:ext>
              </a:extLst>
            </p:cNvPr>
            <p:cNvSpPr/>
            <p:nvPr/>
          </p:nvSpPr>
          <p:spPr>
            <a:xfrm>
              <a:off x="2398057"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 name="Rectangle 8">
              <a:extLst>
                <a:ext uri="{FF2B5EF4-FFF2-40B4-BE49-F238E27FC236}">
                  <a16:creationId xmlns:a16="http://schemas.microsoft.com/office/drawing/2014/main" id="{47EE9A4C-C10E-A3AC-8D69-2E1217EDA4CE}"/>
                </a:ext>
              </a:extLst>
            </p:cNvPr>
            <p:cNvSpPr/>
            <p:nvPr/>
          </p:nvSpPr>
          <p:spPr>
            <a:xfrm>
              <a:off x="283284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2" name="Rectangle 11">
              <a:extLst>
                <a:ext uri="{FF2B5EF4-FFF2-40B4-BE49-F238E27FC236}">
                  <a16:creationId xmlns:a16="http://schemas.microsoft.com/office/drawing/2014/main" id="{AC4A6076-3768-BB9B-2E6A-C1D91481C722}"/>
                </a:ext>
              </a:extLst>
            </p:cNvPr>
            <p:cNvSpPr/>
            <p:nvPr/>
          </p:nvSpPr>
          <p:spPr>
            <a:xfrm>
              <a:off x="3267742"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 name="Rectangle 12">
              <a:extLst>
                <a:ext uri="{FF2B5EF4-FFF2-40B4-BE49-F238E27FC236}">
                  <a16:creationId xmlns:a16="http://schemas.microsoft.com/office/drawing/2014/main" id="{14CE0CAF-316B-4205-37F4-89910820B556}"/>
                </a:ext>
              </a:extLst>
            </p:cNvPr>
            <p:cNvSpPr/>
            <p:nvPr/>
          </p:nvSpPr>
          <p:spPr>
            <a:xfrm>
              <a:off x="3702529"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4" name="Rectangle 13">
              <a:extLst>
                <a:ext uri="{FF2B5EF4-FFF2-40B4-BE49-F238E27FC236}">
                  <a16:creationId xmlns:a16="http://schemas.microsoft.com/office/drawing/2014/main" id="{D4369AED-359C-9080-B757-122C972B21D7}"/>
                </a:ext>
              </a:extLst>
            </p:cNvPr>
            <p:cNvSpPr/>
            <p:nvPr/>
          </p:nvSpPr>
          <p:spPr>
            <a:xfrm>
              <a:off x="4137374"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5" name="Rectangle 14">
              <a:extLst>
                <a:ext uri="{FF2B5EF4-FFF2-40B4-BE49-F238E27FC236}">
                  <a16:creationId xmlns:a16="http://schemas.microsoft.com/office/drawing/2014/main" id="{39680262-CBC8-52F0-189A-9D1D9B4E8076}"/>
                </a:ext>
              </a:extLst>
            </p:cNvPr>
            <p:cNvSpPr/>
            <p:nvPr/>
          </p:nvSpPr>
          <p:spPr>
            <a:xfrm>
              <a:off x="4572161" y="1995487"/>
              <a:ext cx="43484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grpSp>
      <p:sp>
        <p:nvSpPr>
          <p:cNvPr id="18" name="TextBox 17">
            <a:extLst>
              <a:ext uri="{FF2B5EF4-FFF2-40B4-BE49-F238E27FC236}">
                <a16:creationId xmlns:a16="http://schemas.microsoft.com/office/drawing/2014/main" id="{15266729-ACB9-E482-B523-3F9B110373AA}"/>
              </a:ext>
            </a:extLst>
          </p:cNvPr>
          <p:cNvSpPr txBox="1"/>
          <p:nvPr/>
        </p:nvSpPr>
        <p:spPr>
          <a:xfrm>
            <a:off x="6096000" y="1905164"/>
            <a:ext cx="6109365" cy="584775"/>
          </a:xfrm>
          <a:prstGeom prst="rect">
            <a:avLst/>
          </a:prstGeom>
          <a:noFill/>
        </p:spPr>
        <p:txBody>
          <a:bodyPr wrap="none" rtlCol="0">
            <a:spAutoFit/>
          </a:bodyPr>
          <a:lstStyle/>
          <a:p>
            <a:r>
              <a:rPr lang="en-US" sz="3200" dirty="0">
                <a:latin typeface="Courier New" panose="02070309020205020404" pitchFamily="49" charset="0"/>
                <a:cs typeface="Courier New" panose="02070309020205020404" pitchFamily="49" charset="0"/>
              </a:rPr>
              <a:t>MV A1,X3 ; Copy A1 to X3</a:t>
            </a:r>
          </a:p>
        </p:txBody>
      </p:sp>
      <p:sp>
        <p:nvSpPr>
          <p:cNvPr id="7" name="Rectangle 6">
            <a:extLst>
              <a:ext uri="{FF2B5EF4-FFF2-40B4-BE49-F238E27FC236}">
                <a16:creationId xmlns:a16="http://schemas.microsoft.com/office/drawing/2014/main" id="{8357BF21-8984-7729-7B45-FD078B17392E}"/>
              </a:ext>
            </a:extLst>
          </p:cNvPr>
          <p:cNvSpPr/>
          <p:nvPr/>
        </p:nvSpPr>
        <p:spPr>
          <a:xfrm>
            <a:off x="2372279" y="3121442"/>
            <a:ext cx="1330250" cy="48409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Brace 9">
            <a:extLst>
              <a:ext uri="{FF2B5EF4-FFF2-40B4-BE49-F238E27FC236}">
                <a16:creationId xmlns:a16="http://schemas.microsoft.com/office/drawing/2014/main" id="{774DCD8F-8B6D-9407-77A0-DCDAA676BAEF}"/>
              </a:ext>
            </a:extLst>
          </p:cNvPr>
          <p:cNvSpPr/>
          <p:nvPr/>
        </p:nvSpPr>
        <p:spPr>
          <a:xfrm rot="16200000">
            <a:off x="3086551" y="3532809"/>
            <a:ext cx="362272" cy="869685"/>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379E145A-3601-8CBA-5F9D-69F74605B6E9}"/>
              </a:ext>
            </a:extLst>
          </p:cNvPr>
          <p:cNvSpPr txBox="1"/>
          <p:nvPr/>
        </p:nvSpPr>
        <p:spPr>
          <a:xfrm>
            <a:off x="2789032" y="4328279"/>
            <a:ext cx="957313" cy="646331"/>
          </a:xfrm>
          <a:prstGeom prst="rect">
            <a:avLst/>
          </a:prstGeom>
          <a:noFill/>
        </p:spPr>
        <p:txBody>
          <a:bodyPr wrap="none" rtlCol="0">
            <a:spAutoFit/>
          </a:bodyPr>
          <a:lstStyle/>
          <a:p>
            <a:r>
              <a:rPr lang="en-US" dirty="0"/>
              <a:t>Register</a:t>
            </a:r>
          </a:p>
          <a:p>
            <a:r>
              <a:rPr lang="en-US" dirty="0"/>
              <a:t>Number</a:t>
            </a:r>
          </a:p>
        </p:txBody>
      </p:sp>
      <p:sp>
        <p:nvSpPr>
          <p:cNvPr id="19" name="TextBox 18">
            <a:extLst>
              <a:ext uri="{FF2B5EF4-FFF2-40B4-BE49-F238E27FC236}">
                <a16:creationId xmlns:a16="http://schemas.microsoft.com/office/drawing/2014/main" id="{60AEE718-D411-D342-5493-9599815BB5A2}"/>
              </a:ext>
            </a:extLst>
          </p:cNvPr>
          <p:cNvSpPr txBox="1"/>
          <p:nvPr/>
        </p:nvSpPr>
        <p:spPr>
          <a:xfrm>
            <a:off x="1194962" y="4314832"/>
            <a:ext cx="1420517" cy="646331"/>
          </a:xfrm>
          <a:prstGeom prst="rect">
            <a:avLst/>
          </a:prstGeom>
          <a:noFill/>
        </p:spPr>
        <p:txBody>
          <a:bodyPr wrap="none" rtlCol="0">
            <a:spAutoFit/>
          </a:bodyPr>
          <a:lstStyle/>
          <a:p>
            <a:r>
              <a:rPr lang="en-US" dirty="0"/>
              <a:t>0 = A register</a:t>
            </a:r>
          </a:p>
          <a:p>
            <a:r>
              <a:rPr lang="en-US" dirty="0"/>
              <a:t>1 = X register</a:t>
            </a:r>
          </a:p>
        </p:txBody>
      </p:sp>
      <p:cxnSp>
        <p:nvCxnSpPr>
          <p:cNvPr id="21" name="Straight Arrow Connector 20">
            <a:extLst>
              <a:ext uri="{FF2B5EF4-FFF2-40B4-BE49-F238E27FC236}">
                <a16:creationId xmlns:a16="http://schemas.microsoft.com/office/drawing/2014/main" id="{C511C4A7-0BB9-E7E6-DE21-8A8CA506AB59}"/>
              </a:ext>
            </a:extLst>
          </p:cNvPr>
          <p:cNvCxnSpPr>
            <a:stCxn id="19" idx="0"/>
            <a:endCxn id="8" idx="2"/>
          </p:cNvCxnSpPr>
          <p:nvPr/>
        </p:nvCxnSpPr>
        <p:spPr>
          <a:xfrm flipV="1">
            <a:off x="1905221" y="3548156"/>
            <a:ext cx="710259" cy="7666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D4D1F36-7107-D2EB-84BA-9CE417146E2F}"/>
              </a:ext>
            </a:extLst>
          </p:cNvPr>
          <p:cNvSpPr/>
          <p:nvPr/>
        </p:nvSpPr>
        <p:spPr>
          <a:xfrm>
            <a:off x="3713791" y="3129713"/>
            <a:ext cx="1330250" cy="48409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Brace 30">
            <a:extLst>
              <a:ext uri="{FF2B5EF4-FFF2-40B4-BE49-F238E27FC236}">
                <a16:creationId xmlns:a16="http://schemas.microsoft.com/office/drawing/2014/main" id="{6A2B1D30-80D8-1772-B793-BBE0B2CC1542}"/>
              </a:ext>
            </a:extLst>
          </p:cNvPr>
          <p:cNvSpPr/>
          <p:nvPr/>
        </p:nvSpPr>
        <p:spPr>
          <a:xfrm rot="16200000">
            <a:off x="4440337" y="3549351"/>
            <a:ext cx="362272" cy="869685"/>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A4C035E2-3CE9-9B6E-9889-1CEBCDD0E99B}"/>
              </a:ext>
            </a:extLst>
          </p:cNvPr>
          <p:cNvSpPr txBox="1"/>
          <p:nvPr/>
        </p:nvSpPr>
        <p:spPr>
          <a:xfrm>
            <a:off x="4142818" y="4344821"/>
            <a:ext cx="957313" cy="646331"/>
          </a:xfrm>
          <a:prstGeom prst="rect">
            <a:avLst/>
          </a:prstGeom>
          <a:noFill/>
        </p:spPr>
        <p:txBody>
          <a:bodyPr wrap="none" rtlCol="0">
            <a:spAutoFit/>
          </a:bodyPr>
          <a:lstStyle/>
          <a:p>
            <a:r>
              <a:rPr lang="en-US" dirty="0"/>
              <a:t>Register</a:t>
            </a:r>
          </a:p>
          <a:p>
            <a:r>
              <a:rPr lang="en-US" dirty="0"/>
              <a:t>Number</a:t>
            </a:r>
          </a:p>
        </p:txBody>
      </p:sp>
      <p:sp>
        <p:nvSpPr>
          <p:cNvPr id="33" name="TextBox 32">
            <a:extLst>
              <a:ext uri="{FF2B5EF4-FFF2-40B4-BE49-F238E27FC236}">
                <a16:creationId xmlns:a16="http://schemas.microsoft.com/office/drawing/2014/main" id="{F8617A25-2B37-A6A3-FD88-7FBADF1BAA0E}"/>
              </a:ext>
            </a:extLst>
          </p:cNvPr>
          <p:cNvSpPr txBox="1"/>
          <p:nvPr/>
        </p:nvSpPr>
        <p:spPr>
          <a:xfrm>
            <a:off x="3247686" y="5230298"/>
            <a:ext cx="1420517" cy="646331"/>
          </a:xfrm>
          <a:prstGeom prst="rect">
            <a:avLst/>
          </a:prstGeom>
          <a:noFill/>
        </p:spPr>
        <p:txBody>
          <a:bodyPr wrap="none" rtlCol="0">
            <a:spAutoFit/>
          </a:bodyPr>
          <a:lstStyle/>
          <a:p>
            <a:r>
              <a:rPr lang="en-US" dirty="0"/>
              <a:t>0 = A register</a:t>
            </a:r>
          </a:p>
          <a:p>
            <a:r>
              <a:rPr lang="en-US" dirty="0"/>
              <a:t>1 = X register</a:t>
            </a:r>
          </a:p>
        </p:txBody>
      </p:sp>
      <p:cxnSp>
        <p:nvCxnSpPr>
          <p:cNvPr id="34" name="Straight Arrow Connector 33">
            <a:extLst>
              <a:ext uri="{FF2B5EF4-FFF2-40B4-BE49-F238E27FC236}">
                <a16:creationId xmlns:a16="http://schemas.microsoft.com/office/drawing/2014/main" id="{AA69FF53-09C9-49DE-6FD6-8F8275040F8A}"/>
              </a:ext>
            </a:extLst>
          </p:cNvPr>
          <p:cNvCxnSpPr>
            <a:cxnSpLocks/>
            <a:stCxn id="33" idx="0"/>
          </p:cNvCxnSpPr>
          <p:nvPr/>
        </p:nvCxnSpPr>
        <p:spPr>
          <a:xfrm flipH="1" flipV="1">
            <a:off x="3931213" y="3548155"/>
            <a:ext cx="26732" cy="16821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Left Brace 36">
            <a:extLst>
              <a:ext uri="{FF2B5EF4-FFF2-40B4-BE49-F238E27FC236}">
                <a16:creationId xmlns:a16="http://schemas.microsoft.com/office/drawing/2014/main" id="{1641CB4D-A73B-4737-2B33-77A098B363DA}"/>
              </a:ext>
            </a:extLst>
          </p:cNvPr>
          <p:cNvSpPr/>
          <p:nvPr/>
        </p:nvSpPr>
        <p:spPr>
          <a:xfrm rot="5400000">
            <a:off x="2888268" y="2208244"/>
            <a:ext cx="362272" cy="1266254"/>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Left Brace 37">
            <a:extLst>
              <a:ext uri="{FF2B5EF4-FFF2-40B4-BE49-F238E27FC236}">
                <a16:creationId xmlns:a16="http://schemas.microsoft.com/office/drawing/2014/main" id="{DBF7D409-200F-3A73-317A-9BE10AA5619A}"/>
              </a:ext>
            </a:extLst>
          </p:cNvPr>
          <p:cNvSpPr/>
          <p:nvPr/>
        </p:nvSpPr>
        <p:spPr>
          <a:xfrm rot="5400000">
            <a:off x="4154520" y="2200111"/>
            <a:ext cx="362272" cy="1266254"/>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78F34071-755B-6B11-CDAF-87D08E2BE375}"/>
              </a:ext>
            </a:extLst>
          </p:cNvPr>
          <p:cNvSpPr txBox="1"/>
          <p:nvPr/>
        </p:nvSpPr>
        <p:spPr>
          <a:xfrm>
            <a:off x="2460017" y="1914044"/>
            <a:ext cx="1263616" cy="646331"/>
          </a:xfrm>
          <a:prstGeom prst="rect">
            <a:avLst/>
          </a:prstGeom>
          <a:noFill/>
        </p:spPr>
        <p:txBody>
          <a:bodyPr wrap="none" rtlCol="0">
            <a:spAutoFit/>
          </a:bodyPr>
          <a:lstStyle/>
          <a:p>
            <a:pPr algn="ctr"/>
            <a:r>
              <a:rPr lang="en-US" dirty="0"/>
              <a:t>Destination</a:t>
            </a:r>
          </a:p>
          <a:p>
            <a:pPr algn="ctr"/>
            <a:r>
              <a:rPr lang="en-US" dirty="0"/>
              <a:t>Register</a:t>
            </a:r>
          </a:p>
        </p:txBody>
      </p:sp>
      <p:sp>
        <p:nvSpPr>
          <p:cNvPr id="40" name="TextBox 39">
            <a:extLst>
              <a:ext uri="{FF2B5EF4-FFF2-40B4-BE49-F238E27FC236}">
                <a16:creationId xmlns:a16="http://schemas.microsoft.com/office/drawing/2014/main" id="{77F1E588-6674-972E-B495-523EB7381141}"/>
              </a:ext>
            </a:extLst>
          </p:cNvPr>
          <p:cNvSpPr txBox="1"/>
          <p:nvPr/>
        </p:nvSpPr>
        <p:spPr>
          <a:xfrm>
            <a:off x="3890421" y="1908616"/>
            <a:ext cx="940194" cy="646331"/>
          </a:xfrm>
          <a:prstGeom prst="rect">
            <a:avLst/>
          </a:prstGeom>
          <a:noFill/>
        </p:spPr>
        <p:txBody>
          <a:bodyPr wrap="none" rtlCol="0">
            <a:spAutoFit/>
          </a:bodyPr>
          <a:lstStyle/>
          <a:p>
            <a:pPr algn="ctr"/>
            <a:r>
              <a:rPr lang="en-US" dirty="0"/>
              <a:t>Source</a:t>
            </a:r>
          </a:p>
          <a:p>
            <a:pPr algn="ctr"/>
            <a:r>
              <a:rPr lang="en-US" dirty="0"/>
              <a:t>Register</a:t>
            </a:r>
          </a:p>
        </p:txBody>
      </p:sp>
      <p:sp>
        <p:nvSpPr>
          <p:cNvPr id="41" name="Left Brace 40">
            <a:extLst>
              <a:ext uri="{FF2B5EF4-FFF2-40B4-BE49-F238E27FC236}">
                <a16:creationId xmlns:a16="http://schemas.microsoft.com/office/drawing/2014/main" id="{78183E26-6E6E-D765-AD39-6B0087D27BC2}"/>
              </a:ext>
            </a:extLst>
          </p:cNvPr>
          <p:cNvSpPr/>
          <p:nvPr/>
        </p:nvSpPr>
        <p:spPr>
          <a:xfrm rot="5400000">
            <a:off x="1777143" y="2369708"/>
            <a:ext cx="362272" cy="927059"/>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5447EDF9-9D4B-DA1B-69A0-F87DAF7A0586}"/>
              </a:ext>
            </a:extLst>
          </p:cNvPr>
          <p:cNvSpPr txBox="1"/>
          <p:nvPr/>
        </p:nvSpPr>
        <p:spPr>
          <a:xfrm>
            <a:off x="1496347" y="1914044"/>
            <a:ext cx="940193" cy="646331"/>
          </a:xfrm>
          <a:prstGeom prst="rect">
            <a:avLst/>
          </a:prstGeom>
          <a:noFill/>
        </p:spPr>
        <p:txBody>
          <a:bodyPr wrap="none" rtlCol="0">
            <a:spAutoFit/>
          </a:bodyPr>
          <a:lstStyle/>
          <a:p>
            <a:pPr algn="ctr"/>
            <a:r>
              <a:rPr lang="en-US" dirty="0"/>
              <a:t>Register</a:t>
            </a:r>
          </a:p>
          <a:p>
            <a:pPr algn="ctr"/>
            <a:r>
              <a:rPr lang="en-US" dirty="0"/>
              <a:t>Copy</a:t>
            </a:r>
          </a:p>
        </p:txBody>
      </p:sp>
      <p:sp>
        <p:nvSpPr>
          <p:cNvPr id="6" name="Rectangle 5">
            <a:extLst>
              <a:ext uri="{FF2B5EF4-FFF2-40B4-BE49-F238E27FC236}">
                <a16:creationId xmlns:a16="http://schemas.microsoft.com/office/drawing/2014/main" id="{38475088-3631-E1AE-A247-C29DEBC6CCA7}"/>
              </a:ext>
            </a:extLst>
          </p:cNvPr>
          <p:cNvSpPr/>
          <p:nvPr/>
        </p:nvSpPr>
        <p:spPr>
          <a:xfrm>
            <a:off x="1487951" y="3125754"/>
            <a:ext cx="892045" cy="4840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764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ECAE-D2D3-3A80-123E-D88A3F7C302B}"/>
              </a:ext>
            </a:extLst>
          </p:cNvPr>
          <p:cNvSpPr>
            <a:spLocks noGrp="1"/>
          </p:cNvSpPr>
          <p:nvPr>
            <p:ph type="title"/>
          </p:nvPr>
        </p:nvSpPr>
        <p:spPr>
          <a:xfrm>
            <a:off x="350520" y="1615440"/>
            <a:ext cx="2558169" cy="3337560"/>
          </a:xfrm>
        </p:spPr>
        <p:txBody>
          <a:bodyPr>
            <a:normAutofit/>
          </a:bodyPr>
          <a:lstStyle/>
          <a:p>
            <a:r>
              <a:rPr lang="en-US" dirty="0"/>
              <a:t>CDC8512 Emulator</a:t>
            </a:r>
            <a:br>
              <a:rPr lang="en-US" dirty="0"/>
            </a:br>
            <a:r>
              <a:rPr lang="en-US" dirty="0"/>
              <a:t>in</a:t>
            </a:r>
            <a:br>
              <a:rPr lang="en-US" dirty="0"/>
            </a:br>
            <a:r>
              <a:rPr lang="en-US" dirty="0"/>
              <a:t>JavaScript</a:t>
            </a:r>
          </a:p>
        </p:txBody>
      </p:sp>
      <p:sp>
        <p:nvSpPr>
          <p:cNvPr id="3" name="TextBox 2">
            <a:extLst>
              <a:ext uri="{FF2B5EF4-FFF2-40B4-BE49-F238E27FC236}">
                <a16:creationId xmlns:a16="http://schemas.microsoft.com/office/drawing/2014/main" id="{C276016F-1C3F-754B-C3A3-B79306EE0F80}"/>
              </a:ext>
            </a:extLst>
          </p:cNvPr>
          <p:cNvSpPr txBox="1"/>
          <p:nvPr/>
        </p:nvSpPr>
        <p:spPr>
          <a:xfrm>
            <a:off x="1629604" y="612844"/>
            <a:ext cx="10341293" cy="5632311"/>
          </a:xfrm>
          <a:prstGeom prst="rect">
            <a:avLst/>
          </a:prstGeom>
          <a:noFill/>
        </p:spPr>
        <p:txBody>
          <a:bodyPr wrap="none" rtlCol="0">
            <a:spAutoFit/>
          </a:bodyPr>
          <a:lstStyle/>
          <a:p>
            <a:r>
              <a:rPr lang="en-US" sz="2000" b="1" dirty="0">
                <a:latin typeface="Courier New" panose="02070309020205020404" pitchFamily="49" charset="0"/>
                <a:cs typeface="Courier New" panose="02070309020205020404" pitchFamily="49" charset="0"/>
              </a:rPr>
              <a:t>        // 5-bit patterns (bits 7-3)</a:t>
            </a:r>
          </a:p>
          <a:p>
            <a:r>
              <a:rPr lang="en-US" sz="2000" b="1" dirty="0">
                <a:latin typeface="Courier New" panose="02070309020205020404" pitchFamily="49" charset="0"/>
                <a:cs typeface="Courier New" panose="02070309020205020404" pitchFamily="49" charset="0"/>
              </a:rPr>
              <a:t>        else if ((instruction &gt;&gt; 3) === 0x08) { // 01000xxx - ZERO</a:t>
            </a:r>
          </a:p>
          <a:p>
            <a:r>
              <a:rPr lang="en-US" sz="2000" b="1" dirty="0">
                <a:latin typeface="Courier New" panose="02070309020205020404" pitchFamily="49" charset="0"/>
                <a:cs typeface="Courier New" panose="02070309020205020404" pitchFamily="49" charset="0"/>
              </a:rPr>
              <a:t>            const register = instruction &amp; 0x07;</a:t>
            </a:r>
          </a:p>
          <a:p>
            <a:r>
              <a:rPr lang="en-US" sz="2000" b="1" dirty="0">
                <a:latin typeface="Courier New" panose="02070309020205020404" pitchFamily="49" charset="0"/>
                <a:cs typeface="Courier New" panose="02070309020205020404" pitchFamily="49" charset="0"/>
              </a:rPr>
              <a:t>            const </a:t>
            </a:r>
            <a:r>
              <a:rPr lang="en-US" sz="2000" b="1" dirty="0" err="1">
                <a:latin typeface="Courier New" panose="02070309020205020404" pitchFamily="49" charset="0"/>
                <a:cs typeface="Courier New" panose="02070309020205020404" pitchFamily="49" charset="0"/>
              </a:rPr>
              <a:t>regName</a:t>
            </a:r>
            <a:r>
              <a:rPr lang="en-US" sz="2000" b="1" dirty="0">
                <a:latin typeface="Courier New" panose="02070309020205020404" pitchFamily="49" charset="0"/>
                <a:cs typeface="Courier New" panose="02070309020205020404" pitchFamily="49" charset="0"/>
              </a:rPr>
              <a:t> = </a:t>
            </a:r>
            <a:r>
              <a:rPr lang="en-US" sz="2000" b="1" dirty="0" err="1">
                <a:latin typeface="Courier New" panose="02070309020205020404" pitchFamily="49" charset="0"/>
                <a:cs typeface="Courier New" panose="02070309020205020404" pitchFamily="49" charset="0"/>
              </a:rPr>
              <a:t>this.getRegisterName</a:t>
            </a:r>
            <a:r>
              <a:rPr lang="en-US" sz="2000" b="1" dirty="0">
                <a:latin typeface="Courier New" panose="02070309020205020404" pitchFamily="49" charset="0"/>
                <a:cs typeface="Courier New" panose="02070309020205020404" pitchFamily="49" charset="0"/>
              </a:rPr>
              <a:t>(register);</a:t>
            </a:r>
          </a:p>
          <a:p>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this.cpu</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regName</a:t>
            </a:r>
            <a:r>
              <a:rPr lang="en-US" sz="2000" b="1" dirty="0">
                <a:latin typeface="Courier New" panose="02070309020205020404" pitchFamily="49" charset="0"/>
                <a:cs typeface="Courier New" panose="02070309020205020404" pitchFamily="49" charset="0"/>
              </a:rPr>
              <a:t>] = 0;</a:t>
            </a:r>
          </a:p>
          <a:p>
            <a:r>
              <a:rPr lang="en-US" sz="2000" b="1" dirty="0">
                <a:latin typeface="Courier New" panose="02070309020205020404" pitchFamily="49" charset="0"/>
                <a:cs typeface="Courier New" panose="02070309020205020404" pitchFamily="49" charset="0"/>
              </a:rPr>
              <a:t>            </a:t>
            </a:r>
          </a:p>
          <a:p>
            <a:r>
              <a:rPr lang="en-US" sz="2000" b="1" dirty="0">
                <a:latin typeface="Courier New" panose="02070309020205020404" pitchFamily="49" charset="0"/>
                <a:cs typeface="Courier New" panose="02070309020205020404" pitchFamily="49" charset="0"/>
              </a:rPr>
              <a:t>            // CDC 6500 load/store architecture: </a:t>
            </a:r>
          </a:p>
          <a:p>
            <a:r>
              <a:rPr lang="en-US" sz="2000" b="1" dirty="0">
                <a:latin typeface="Courier New" panose="02070309020205020404" pitchFamily="49" charset="0"/>
                <a:cs typeface="Courier New" panose="02070309020205020404" pitchFamily="49" charset="0"/>
              </a:rPr>
              <a:t>            if (</a:t>
            </a:r>
            <a:r>
              <a:rPr lang="en-US" sz="2000" b="1" dirty="0" err="1">
                <a:latin typeface="Courier New" panose="02070309020205020404" pitchFamily="49" charset="0"/>
                <a:cs typeface="Courier New" panose="02070309020205020404" pitchFamily="49" charset="0"/>
              </a:rPr>
              <a:t>regName</a:t>
            </a:r>
            <a:r>
              <a:rPr lang="en-US" sz="2000" b="1" dirty="0">
                <a:latin typeface="Courier New" panose="02070309020205020404" pitchFamily="49" charset="0"/>
                <a:cs typeface="Courier New" panose="02070309020205020404" pitchFamily="49" charset="0"/>
              </a:rPr>
              <a:t> === 'a0') {</a:t>
            </a:r>
          </a:p>
          <a:p>
            <a:r>
              <a:rPr lang="en-US" sz="2000" b="1" dirty="0">
                <a:latin typeface="Courier New" panose="02070309020205020404" pitchFamily="49" charset="0"/>
                <a:cs typeface="Courier New" panose="02070309020205020404" pitchFamily="49" charset="0"/>
              </a:rPr>
              <a:t>                this.cpu.x0 = </a:t>
            </a:r>
            <a:r>
              <a:rPr lang="en-US" sz="2000" b="1" dirty="0" err="1">
                <a:latin typeface="Courier New" panose="02070309020205020404" pitchFamily="49" charset="0"/>
                <a:cs typeface="Courier New" panose="02070309020205020404" pitchFamily="49" charset="0"/>
              </a:rPr>
              <a:t>this.cpu.memory</a:t>
            </a:r>
            <a:r>
              <a:rPr lang="en-US" sz="2000" b="1" dirty="0">
                <a:latin typeface="Courier New" panose="02070309020205020404" pitchFamily="49" charset="0"/>
                <a:cs typeface="Courier New" panose="02070309020205020404" pitchFamily="49" charset="0"/>
              </a:rPr>
              <a:t>[this.cpu.a0];</a:t>
            </a:r>
          </a:p>
          <a:p>
            <a:r>
              <a:rPr lang="en-US" sz="2000" b="1" dirty="0">
                <a:latin typeface="Courier New" panose="02070309020205020404" pitchFamily="49" charset="0"/>
                <a:cs typeface="Courier New" panose="02070309020205020404" pitchFamily="49" charset="0"/>
              </a:rPr>
              <a:t>            } else if (</a:t>
            </a:r>
            <a:r>
              <a:rPr lang="en-US" sz="2000" b="1" dirty="0" err="1">
                <a:latin typeface="Courier New" panose="02070309020205020404" pitchFamily="49" charset="0"/>
                <a:cs typeface="Courier New" panose="02070309020205020404" pitchFamily="49" charset="0"/>
              </a:rPr>
              <a:t>regName</a:t>
            </a:r>
            <a:r>
              <a:rPr lang="en-US" sz="2000" b="1" dirty="0">
                <a:latin typeface="Courier New" panose="02070309020205020404" pitchFamily="49" charset="0"/>
                <a:cs typeface="Courier New" panose="02070309020205020404" pitchFamily="49" charset="0"/>
              </a:rPr>
              <a:t> === 'a1') {</a:t>
            </a:r>
          </a:p>
          <a:p>
            <a:r>
              <a:rPr lang="en-US" sz="2000" b="1" dirty="0">
                <a:latin typeface="Courier New" panose="02070309020205020404" pitchFamily="49" charset="0"/>
                <a:cs typeface="Courier New" panose="02070309020205020404" pitchFamily="49" charset="0"/>
              </a:rPr>
              <a:t>                this.cpu.x1 = </a:t>
            </a:r>
            <a:r>
              <a:rPr lang="en-US" sz="2000" b="1" dirty="0" err="1">
                <a:latin typeface="Courier New" panose="02070309020205020404" pitchFamily="49" charset="0"/>
                <a:cs typeface="Courier New" panose="02070309020205020404" pitchFamily="49" charset="0"/>
              </a:rPr>
              <a:t>this.cpu.memory</a:t>
            </a:r>
            <a:r>
              <a:rPr lang="en-US" sz="2000" b="1" dirty="0">
                <a:latin typeface="Courier New" panose="02070309020205020404" pitchFamily="49" charset="0"/>
                <a:cs typeface="Courier New" panose="02070309020205020404" pitchFamily="49" charset="0"/>
              </a:rPr>
              <a:t>[this.cpu.a1];</a:t>
            </a:r>
          </a:p>
          <a:p>
            <a:r>
              <a:rPr lang="en-US" sz="2000" b="1" dirty="0">
                <a:latin typeface="Courier New" panose="02070309020205020404" pitchFamily="49" charset="0"/>
                <a:cs typeface="Courier New" panose="02070309020205020404" pitchFamily="49" charset="0"/>
              </a:rPr>
              <a:t>            } else if (</a:t>
            </a:r>
            <a:r>
              <a:rPr lang="en-US" sz="2000" b="1" dirty="0" err="1">
                <a:latin typeface="Courier New" panose="02070309020205020404" pitchFamily="49" charset="0"/>
                <a:cs typeface="Courier New" panose="02070309020205020404" pitchFamily="49" charset="0"/>
              </a:rPr>
              <a:t>regName</a:t>
            </a:r>
            <a:r>
              <a:rPr lang="en-US" sz="2000" b="1" dirty="0">
                <a:latin typeface="Courier New" panose="02070309020205020404" pitchFamily="49" charset="0"/>
                <a:cs typeface="Courier New" panose="02070309020205020404" pitchFamily="49" charset="0"/>
              </a:rPr>
              <a:t> === 'a2') {</a:t>
            </a:r>
          </a:p>
          <a:p>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this.cpu.memory</a:t>
            </a:r>
            <a:r>
              <a:rPr lang="en-US" sz="2000" b="1" dirty="0">
                <a:latin typeface="Courier New" panose="02070309020205020404" pitchFamily="49" charset="0"/>
                <a:cs typeface="Courier New" panose="02070309020205020404" pitchFamily="49" charset="0"/>
              </a:rPr>
              <a:t>[this.cpu.a2] = this.cpu.x2;</a:t>
            </a:r>
          </a:p>
          <a:p>
            <a:r>
              <a:rPr lang="en-US" sz="2000" b="1" dirty="0">
                <a:latin typeface="Courier New" panose="02070309020205020404" pitchFamily="49" charset="0"/>
                <a:cs typeface="Courier New" panose="02070309020205020404" pitchFamily="49" charset="0"/>
              </a:rPr>
              <a:t>            } else if (</a:t>
            </a:r>
            <a:r>
              <a:rPr lang="en-US" sz="2000" b="1" dirty="0" err="1">
                <a:latin typeface="Courier New" panose="02070309020205020404" pitchFamily="49" charset="0"/>
                <a:cs typeface="Courier New" panose="02070309020205020404" pitchFamily="49" charset="0"/>
              </a:rPr>
              <a:t>regName</a:t>
            </a:r>
            <a:r>
              <a:rPr lang="en-US" sz="2000" b="1" dirty="0">
                <a:latin typeface="Courier New" panose="02070309020205020404" pitchFamily="49" charset="0"/>
                <a:cs typeface="Courier New" panose="02070309020205020404" pitchFamily="49" charset="0"/>
              </a:rPr>
              <a:t> === 'a3') {</a:t>
            </a:r>
          </a:p>
          <a:p>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this.cpu.memory</a:t>
            </a:r>
            <a:r>
              <a:rPr lang="en-US" sz="2000" b="1" dirty="0">
                <a:latin typeface="Courier New" panose="02070309020205020404" pitchFamily="49" charset="0"/>
                <a:cs typeface="Courier New" panose="02070309020205020404" pitchFamily="49" charset="0"/>
              </a:rPr>
              <a:t>[this.cpu.a3] = this.cpu.x3;</a:t>
            </a:r>
          </a:p>
          <a:p>
            <a:r>
              <a:rPr lang="en-US" sz="2000" b="1" dirty="0">
                <a:latin typeface="Courier New" panose="02070309020205020404" pitchFamily="49" charset="0"/>
                <a:cs typeface="Courier New" panose="02070309020205020404" pitchFamily="49" charset="0"/>
              </a:rPr>
              <a:t>            }</a:t>
            </a:r>
          </a:p>
          <a:p>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pcIncrement</a:t>
            </a:r>
            <a:r>
              <a:rPr lang="en-US" sz="2000" b="1" dirty="0">
                <a:latin typeface="Courier New" panose="02070309020205020404" pitchFamily="49" charset="0"/>
                <a:cs typeface="Courier New" panose="02070309020205020404" pitchFamily="49" charset="0"/>
              </a:rPr>
              <a:t> = 1;</a:t>
            </a:r>
          </a:p>
          <a:p>
            <a:r>
              <a:rPr lang="en-US" sz="2000" b="1" dirty="0">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2377516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16CD-BEB8-3A1E-EF1A-7754AA4AA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A6A7E8-BAF7-EF2E-D02E-F94A1DB2FAC7}"/>
              </a:ext>
            </a:extLst>
          </p:cNvPr>
          <p:cNvSpPr>
            <a:spLocks noGrp="1"/>
          </p:cNvSpPr>
          <p:nvPr>
            <p:ph type="title"/>
          </p:nvPr>
        </p:nvSpPr>
        <p:spPr/>
        <p:txBody>
          <a:bodyPr/>
          <a:lstStyle/>
          <a:p>
            <a:r>
              <a:rPr lang="en-US" dirty="0"/>
              <a:t>Emulators for Fun</a:t>
            </a:r>
          </a:p>
        </p:txBody>
      </p:sp>
      <p:sp>
        <p:nvSpPr>
          <p:cNvPr id="3" name="Text Placeholder 2">
            <a:extLst>
              <a:ext uri="{FF2B5EF4-FFF2-40B4-BE49-F238E27FC236}">
                <a16:creationId xmlns:a16="http://schemas.microsoft.com/office/drawing/2014/main" id="{AC454864-E747-85F9-828D-1694568417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09384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74A2A4-1B07-C04F-3DDA-D715BC504932}"/>
              </a:ext>
            </a:extLst>
          </p:cNvPr>
          <p:cNvSpPr>
            <a:spLocks noGrp="1"/>
          </p:cNvSpPr>
          <p:nvPr>
            <p:ph type="title"/>
          </p:nvPr>
        </p:nvSpPr>
        <p:spPr/>
        <p:txBody>
          <a:bodyPr/>
          <a:lstStyle/>
          <a:p>
            <a:r>
              <a:rPr lang="en-US" dirty="0"/>
              <a:t>Building Emulators for Historical CPUs</a:t>
            </a:r>
          </a:p>
        </p:txBody>
      </p:sp>
      <p:sp>
        <p:nvSpPr>
          <p:cNvPr id="5" name="Content Placeholder 4">
            <a:extLst>
              <a:ext uri="{FF2B5EF4-FFF2-40B4-BE49-F238E27FC236}">
                <a16:creationId xmlns:a16="http://schemas.microsoft.com/office/drawing/2014/main" id="{1A6D8A55-7613-1B2E-9284-E0CAAE927606}"/>
              </a:ext>
            </a:extLst>
          </p:cNvPr>
          <p:cNvSpPr>
            <a:spLocks noGrp="1"/>
          </p:cNvSpPr>
          <p:nvPr>
            <p:ph idx="1"/>
          </p:nvPr>
        </p:nvSpPr>
        <p:spPr/>
        <p:txBody>
          <a:bodyPr/>
          <a:lstStyle/>
          <a:p>
            <a:r>
              <a:rPr lang="en-US" dirty="0"/>
              <a:t>It is not all that difficult to build an emulator for an older (simpler) CPU</a:t>
            </a:r>
          </a:p>
          <a:p>
            <a:r>
              <a:rPr lang="en-US" dirty="0"/>
              <a:t>Modern processors on our phones and computers are so fast that JavaScript in a browser can emulate historical machine code faster than the original hardware</a:t>
            </a:r>
          </a:p>
          <a:p>
            <a:r>
              <a:rPr lang="en-US" dirty="0"/>
              <a:t>The computer / phone / browser graphics are also far better</a:t>
            </a:r>
          </a:p>
          <a:p>
            <a:r>
              <a:rPr lang="en-US" dirty="0"/>
              <a:t>And it can be great fun</a:t>
            </a:r>
          </a:p>
        </p:txBody>
      </p:sp>
    </p:spTree>
    <p:extLst>
      <p:ext uri="{BB962C8B-B14F-4D97-AF65-F5344CB8AC3E}">
        <p14:creationId xmlns:p14="http://schemas.microsoft.com/office/powerpoint/2010/main" val="2270075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B5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D02749-A54C-4286-B50D-68BE7CB3F87E}"/>
              </a:ext>
            </a:extLst>
          </p:cNvPr>
          <p:cNvSpPr>
            <a:spLocks noGrp="1"/>
          </p:cNvSpPr>
          <p:nvPr>
            <p:ph type="title"/>
          </p:nvPr>
        </p:nvSpPr>
        <p:spPr>
          <a:xfrm>
            <a:off x="838200" y="171162"/>
            <a:ext cx="2840182" cy="2371148"/>
          </a:xfrm>
        </p:spPr>
        <p:txBody>
          <a:bodyPr>
            <a:normAutofit/>
          </a:bodyPr>
          <a:lstStyle/>
          <a:p>
            <a:r>
              <a:rPr lang="en-US" sz="3200">
                <a:solidFill>
                  <a:srgbClr val="FFFFFF"/>
                </a:solidFill>
              </a:rPr>
              <a:t>Archive.org: Internet Arcade</a:t>
            </a:r>
          </a:p>
        </p:txBody>
      </p:sp>
      <p:pic>
        <p:nvPicPr>
          <p:cNvPr id="5" name="Picture 4" descr="A screen shot of the Internet Arcade at the Internet Archive web site.">
            <a:hlinkClick r:id="rId2"/>
            <a:extLst>
              <a:ext uri="{FF2B5EF4-FFF2-40B4-BE49-F238E27FC236}">
                <a16:creationId xmlns:a16="http://schemas.microsoft.com/office/drawing/2014/main" id="{B52FA8BD-AEDC-2BFD-A69B-E44116496BB3}"/>
              </a:ext>
            </a:extLst>
          </p:cNvPr>
          <p:cNvPicPr>
            <a:picLocks noChangeAspect="1"/>
          </p:cNvPicPr>
          <p:nvPr/>
        </p:nvPicPr>
        <p:blipFill>
          <a:blip r:embed="rId3"/>
          <a:stretch>
            <a:fillRect/>
          </a:stretch>
        </p:blipFill>
        <p:spPr>
          <a:xfrm>
            <a:off x="4405803" y="640080"/>
            <a:ext cx="6951796" cy="5578816"/>
          </a:xfrm>
          <a:prstGeom prst="rect">
            <a:avLst/>
          </a:prstGeom>
        </p:spPr>
      </p:pic>
    </p:spTree>
    <p:extLst>
      <p:ext uri="{BB962C8B-B14F-4D97-AF65-F5344CB8AC3E}">
        <p14:creationId xmlns:p14="http://schemas.microsoft.com/office/powerpoint/2010/main" val="2682703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1806-D73B-0728-77B1-0D0ACDD5EE90}"/>
              </a:ext>
            </a:extLst>
          </p:cNvPr>
          <p:cNvSpPr>
            <a:spLocks noGrp="1"/>
          </p:cNvSpPr>
          <p:nvPr>
            <p:ph type="title"/>
          </p:nvPr>
        </p:nvSpPr>
        <p:spPr/>
        <p:txBody>
          <a:bodyPr/>
          <a:lstStyle/>
          <a:p>
            <a:r>
              <a:rPr lang="en-US" dirty="0"/>
              <a:t>Game:</a:t>
            </a:r>
            <a:br>
              <a:rPr lang="en-US" dirty="0"/>
            </a:br>
            <a:r>
              <a:rPr lang="en-US" dirty="0"/>
              <a:t>Dig Dug</a:t>
            </a:r>
          </a:p>
        </p:txBody>
      </p:sp>
      <p:pic>
        <p:nvPicPr>
          <p:cNvPr id="4" name="Picture 3" descr="A screen shot of the Dig Dug arcade game running in a browser using the Internet Archive - archive.org.">
            <a:extLst>
              <a:ext uri="{FF2B5EF4-FFF2-40B4-BE49-F238E27FC236}">
                <a16:creationId xmlns:a16="http://schemas.microsoft.com/office/drawing/2014/main" id="{D8617115-B5F3-1F6A-8FDA-46273613CFD5}"/>
              </a:ext>
            </a:extLst>
          </p:cNvPr>
          <p:cNvPicPr>
            <a:picLocks noChangeAspect="1"/>
          </p:cNvPicPr>
          <p:nvPr/>
        </p:nvPicPr>
        <p:blipFill>
          <a:blip r:embed="rId2"/>
          <a:srcRect t="15557" b="9333"/>
          <a:stretch/>
        </p:blipFill>
        <p:spPr>
          <a:xfrm>
            <a:off x="4698669" y="853440"/>
            <a:ext cx="7437991" cy="5151120"/>
          </a:xfrm>
          <a:prstGeom prst="rect">
            <a:avLst/>
          </a:prstGeom>
        </p:spPr>
      </p:pic>
      <p:pic>
        <p:nvPicPr>
          <p:cNvPr id="6" name="Picture 5" descr=" A Dig Dug arcade console machine for sale on eBay - It was listed for $3400">
            <a:extLst>
              <a:ext uri="{FF2B5EF4-FFF2-40B4-BE49-F238E27FC236}">
                <a16:creationId xmlns:a16="http://schemas.microsoft.com/office/drawing/2014/main" id="{9CDB4EC1-BA7D-3F6F-94DE-DA58C7A4309A}"/>
              </a:ext>
            </a:extLst>
          </p:cNvPr>
          <p:cNvPicPr>
            <a:picLocks noChangeAspect="1"/>
          </p:cNvPicPr>
          <p:nvPr/>
        </p:nvPicPr>
        <p:blipFill>
          <a:blip r:embed="rId3"/>
          <a:stretch>
            <a:fillRect/>
          </a:stretch>
        </p:blipFill>
        <p:spPr>
          <a:xfrm>
            <a:off x="838200" y="2240279"/>
            <a:ext cx="2637326" cy="3511233"/>
          </a:xfrm>
          <a:prstGeom prst="rect">
            <a:avLst/>
          </a:prstGeom>
        </p:spPr>
      </p:pic>
      <p:sp>
        <p:nvSpPr>
          <p:cNvPr id="7" name="Right Arrow 6">
            <a:extLst>
              <a:ext uri="{FF2B5EF4-FFF2-40B4-BE49-F238E27FC236}">
                <a16:creationId xmlns:a16="http://schemas.microsoft.com/office/drawing/2014/main" id="{FC835B87-D398-82E8-2351-15DE4AB9F222}"/>
              </a:ext>
            </a:extLst>
          </p:cNvPr>
          <p:cNvSpPr/>
          <p:nvPr/>
        </p:nvSpPr>
        <p:spPr>
          <a:xfrm>
            <a:off x="3829989" y="3519964"/>
            <a:ext cx="762000" cy="655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701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5AF3-B00B-ECE8-95E7-31DBE3682023}"/>
              </a:ext>
            </a:extLst>
          </p:cNvPr>
          <p:cNvSpPr>
            <a:spLocks noGrp="1"/>
          </p:cNvSpPr>
          <p:nvPr>
            <p:ph type="title"/>
          </p:nvPr>
        </p:nvSpPr>
        <p:spPr/>
        <p:txBody>
          <a:bodyPr/>
          <a:lstStyle/>
          <a:p>
            <a:r>
              <a:rPr lang="en-US" dirty="0"/>
              <a:t>Dig Dug Startup – JSMAME Emulator</a:t>
            </a:r>
          </a:p>
        </p:txBody>
      </p:sp>
      <p:pic>
        <p:nvPicPr>
          <p:cNvPr id="6" name="Picture 5" descr="A startup screen launching Dig Dug on Internet archive.  It shows the phases of startup including loading: Game Metadata, Game File List, EMulator Metadata, Game FIle (1 of 1), Configuration file, and WASM Binary.">
            <a:extLst>
              <a:ext uri="{FF2B5EF4-FFF2-40B4-BE49-F238E27FC236}">
                <a16:creationId xmlns:a16="http://schemas.microsoft.com/office/drawing/2014/main" id="{06B5F413-87C3-5C28-6E47-9B73079EE27D}"/>
              </a:ext>
            </a:extLst>
          </p:cNvPr>
          <p:cNvPicPr>
            <a:picLocks noChangeAspect="1"/>
          </p:cNvPicPr>
          <p:nvPr/>
        </p:nvPicPr>
        <p:blipFill>
          <a:blip r:embed="rId2"/>
          <a:stretch>
            <a:fillRect/>
          </a:stretch>
        </p:blipFill>
        <p:spPr>
          <a:xfrm>
            <a:off x="4114800" y="1564654"/>
            <a:ext cx="7772400" cy="4203554"/>
          </a:xfrm>
          <a:prstGeom prst="rect">
            <a:avLst/>
          </a:prstGeom>
        </p:spPr>
      </p:pic>
      <p:pic>
        <p:nvPicPr>
          <p:cNvPr id="7" name="Picture 6" descr=" A Dig Dug Arcade console machine for sale on eBay - It was listed for $3400">
            <a:extLst>
              <a:ext uri="{FF2B5EF4-FFF2-40B4-BE49-F238E27FC236}">
                <a16:creationId xmlns:a16="http://schemas.microsoft.com/office/drawing/2014/main" id="{A70DC314-8959-2606-E244-82F644CE5DE9}"/>
              </a:ext>
            </a:extLst>
          </p:cNvPr>
          <p:cNvPicPr>
            <a:picLocks noChangeAspect="1"/>
          </p:cNvPicPr>
          <p:nvPr/>
        </p:nvPicPr>
        <p:blipFill>
          <a:blip r:embed="rId3"/>
          <a:stretch>
            <a:fillRect/>
          </a:stretch>
        </p:blipFill>
        <p:spPr>
          <a:xfrm>
            <a:off x="838200" y="2240279"/>
            <a:ext cx="2637326" cy="3511233"/>
          </a:xfrm>
          <a:prstGeom prst="rect">
            <a:avLst/>
          </a:prstGeom>
        </p:spPr>
      </p:pic>
    </p:spTree>
    <p:extLst>
      <p:ext uri="{BB962C8B-B14F-4D97-AF65-F5344CB8AC3E}">
        <p14:creationId xmlns:p14="http://schemas.microsoft.com/office/powerpoint/2010/main" val="306576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3ED383-251A-91AB-939A-FDF927DEDC2B}"/>
              </a:ext>
            </a:extLst>
          </p:cNvPr>
          <p:cNvSpPr>
            <a:spLocks noGrp="1"/>
          </p:cNvSpPr>
          <p:nvPr>
            <p:ph type="title"/>
          </p:nvPr>
        </p:nvSpPr>
        <p:spPr/>
        <p:txBody>
          <a:bodyPr/>
          <a:lstStyle/>
          <a:p>
            <a:r>
              <a:rPr lang="en-US" dirty="0"/>
              <a:t>CPU Evolution</a:t>
            </a:r>
          </a:p>
        </p:txBody>
      </p:sp>
      <p:sp>
        <p:nvSpPr>
          <p:cNvPr id="4" name="Text Placeholder 3">
            <a:extLst>
              <a:ext uri="{FF2B5EF4-FFF2-40B4-BE49-F238E27FC236}">
                <a16:creationId xmlns:a16="http://schemas.microsoft.com/office/drawing/2014/main" id="{743E5DA5-1B32-A018-DEE8-8C6E9E81B205}"/>
              </a:ext>
            </a:extLst>
          </p:cNvPr>
          <p:cNvSpPr>
            <a:spLocks noGrp="1"/>
          </p:cNvSpPr>
          <p:nvPr>
            <p:ph type="body" idx="1"/>
          </p:nvPr>
        </p:nvSpPr>
        <p:spPr/>
        <p:txBody>
          <a:bodyPr/>
          <a:lstStyle/>
          <a:p>
            <a:r>
              <a:rPr lang="en-US" dirty="0"/>
              <a:t>Why we invented our own super simple processor to learn.</a:t>
            </a:r>
          </a:p>
        </p:txBody>
      </p:sp>
    </p:spTree>
    <p:extLst>
      <p:ext uri="{BB962C8B-B14F-4D97-AF65-F5344CB8AC3E}">
        <p14:creationId xmlns:p14="http://schemas.microsoft.com/office/powerpoint/2010/main" val="412732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D6F7-8172-DE1F-C191-64B2DDF14A58}"/>
              </a:ext>
            </a:extLst>
          </p:cNvPr>
          <p:cNvSpPr>
            <a:spLocks noGrp="1"/>
          </p:cNvSpPr>
          <p:nvPr>
            <p:ph type="title"/>
          </p:nvPr>
        </p:nvSpPr>
        <p:spPr/>
        <p:txBody>
          <a:bodyPr/>
          <a:lstStyle/>
          <a:p>
            <a:r>
              <a:rPr lang="en-US" dirty="0"/>
              <a:t>Apple Computer Processors over time</a:t>
            </a:r>
          </a:p>
        </p:txBody>
      </p:sp>
      <p:sp>
        <p:nvSpPr>
          <p:cNvPr id="3" name="Content Placeholder 2">
            <a:extLst>
              <a:ext uri="{FF2B5EF4-FFF2-40B4-BE49-F238E27FC236}">
                <a16:creationId xmlns:a16="http://schemas.microsoft.com/office/drawing/2014/main" id="{7309B715-268C-5D16-AA2B-1E8A2F525D3D}"/>
              </a:ext>
            </a:extLst>
          </p:cNvPr>
          <p:cNvSpPr>
            <a:spLocks noGrp="1"/>
          </p:cNvSpPr>
          <p:nvPr>
            <p:ph idx="1"/>
          </p:nvPr>
        </p:nvSpPr>
        <p:spPr/>
        <p:txBody>
          <a:bodyPr>
            <a:normAutofit fontScale="92500" lnSpcReduction="10000"/>
          </a:bodyPr>
          <a:lstStyle/>
          <a:p>
            <a:r>
              <a:rPr lang="en-US" dirty="0"/>
              <a:t>MOS 6502 - Apple II – 1977 - 1993</a:t>
            </a:r>
          </a:p>
          <a:p>
            <a:r>
              <a:rPr lang="en-US" dirty="0"/>
              <a:t>Motorola MC68000 – Macintosh 1984-1994</a:t>
            </a:r>
          </a:p>
          <a:p>
            <a:r>
              <a:rPr lang="en-US" dirty="0"/>
              <a:t>IBM PowerPC – Macintosh 1994 – 2006</a:t>
            </a:r>
          </a:p>
          <a:p>
            <a:r>
              <a:rPr lang="en-US" dirty="0"/>
              <a:t>Intel x86 – Macintosh (2006-2020)</a:t>
            </a:r>
          </a:p>
          <a:p>
            <a:r>
              <a:rPr lang="en-US" dirty="0"/>
              <a:t>Samsung ARM – iPhone (2007-2009)</a:t>
            </a:r>
          </a:p>
          <a:p>
            <a:r>
              <a:rPr lang="en-US" dirty="0"/>
              <a:t>Apple ARM – iPhone (2010-Present)</a:t>
            </a:r>
          </a:p>
          <a:p>
            <a:r>
              <a:rPr lang="en-US" dirty="0"/>
              <a:t>Apple ARM – Macintosh (2020-Present)</a:t>
            </a:r>
          </a:p>
          <a:p>
            <a:endParaRPr lang="en-US" dirty="0"/>
          </a:p>
          <a:p>
            <a:r>
              <a:rPr lang="en-US" dirty="0"/>
              <a:t>Apple currently redesigns their CPUs based on workload over time – Image Processing / Audio / Video / Gaming / Artificial Intelligence</a:t>
            </a:r>
          </a:p>
        </p:txBody>
      </p:sp>
    </p:spTree>
    <p:extLst>
      <p:ext uri="{BB962C8B-B14F-4D97-AF65-F5344CB8AC3E}">
        <p14:creationId xmlns:p14="http://schemas.microsoft.com/office/powerpoint/2010/main" val="3473849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8">
          <a:extLst>
            <a:ext uri="{FF2B5EF4-FFF2-40B4-BE49-F238E27FC236}">
              <a16:creationId xmlns:a16="http://schemas.microsoft.com/office/drawing/2014/main" id="{7D4DE4FA-AE90-9CFD-8A6F-749DB2E54F71}"/>
            </a:ext>
          </a:extLst>
        </p:cNvPr>
        <p:cNvGrpSpPr/>
        <p:nvPr/>
      </p:nvGrpSpPr>
      <p:grpSpPr>
        <a:xfrm>
          <a:off x="0" y="0"/>
          <a:ext cx="0" cy="0"/>
          <a:chOff x="0" y="0"/>
          <a:chExt cx="0" cy="0"/>
        </a:xfrm>
      </p:grpSpPr>
      <p:sp>
        <p:nvSpPr>
          <p:cNvPr id="379" name="Shape 379">
            <a:extLst>
              <a:ext uri="{FF2B5EF4-FFF2-40B4-BE49-F238E27FC236}">
                <a16:creationId xmlns:a16="http://schemas.microsoft.com/office/drawing/2014/main" id="{F27C2F62-3E09-D8ED-4EF6-DE6CEDE9FB9B}"/>
              </a:ext>
            </a:extLst>
          </p:cNvPr>
          <p:cNvSpPr txBox="1"/>
          <p:nvPr/>
        </p:nvSpPr>
        <p:spPr>
          <a:xfrm>
            <a:off x="4572001" y="985328"/>
            <a:ext cx="2590799" cy="4867274"/>
          </a:xfrm>
          <a:prstGeom prst="rect">
            <a:avLst/>
          </a:prstGeom>
          <a:noFill/>
          <a:ln w="76200" cap="rnd" cmpd="sng">
            <a:solidFill>
              <a:srgbClr val="00FFFF"/>
            </a:solidFill>
            <a:prstDash val="solid"/>
            <a:miter/>
            <a:headEnd type="none" w="med" len="med"/>
            <a:tailEnd type="none" w="med" len="med"/>
          </a:ln>
        </p:spPr>
        <p:txBody>
          <a:bodyPr lIns="0" tIns="0" rIns="0" bIns="0" anchor="t" anchorCtr="0">
            <a:noAutofit/>
          </a:bodyPr>
          <a:lstStyle/>
          <a:p>
            <a:pPr>
              <a:spcBef>
                <a:spcPts val="750"/>
              </a:spcBef>
              <a:buClr>
                <a:srgbClr val="FF00FF"/>
              </a:buClr>
              <a:buSzPct val="25000"/>
            </a:pPr>
            <a:r>
              <a:rPr lang="en-US" sz="2400">
                <a:solidFill>
                  <a:srgbClr val="00FFFF"/>
                </a:solidFill>
                <a:latin typeface="Arial" charset="0"/>
                <a:ea typeface="Arial" charset="0"/>
                <a:cs typeface="Arial" charset="0"/>
                <a:sym typeface="Cabin"/>
              </a:rPr>
              <a:t>  Software</a:t>
            </a:r>
          </a:p>
        </p:txBody>
      </p:sp>
      <p:sp>
        <p:nvSpPr>
          <p:cNvPr id="380" name="Shape 380">
            <a:extLst>
              <a:ext uri="{FF2B5EF4-FFF2-40B4-BE49-F238E27FC236}">
                <a16:creationId xmlns:a16="http://schemas.microsoft.com/office/drawing/2014/main" id="{FC0F161D-E0BA-7CD5-600D-45FB3CC2B2D7}"/>
              </a:ext>
            </a:extLst>
          </p:cNvPr>
          <p:cNvSpPr txBox="1"/>
          <p:nvPr/>
        </p:nvSpPr>
        <p:spPr>
          <a:xfrm>
            <a:off x="2124076" y="1547303"/>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Input</a:t>
            </a:r>
          </a:p>
          <a:p>
            <a:pPr algn="ctr">
              <a:buClr>
                <a:schemeClr val="lt1"/>
              </a:buClr>
              <a:buSzPct val="25000"/>
            </a:pPr>
            <a:r>
              <a:rPr lang="en-US" sz="2400">
                <a:solidFill>
                  <a:schemeClr val="lt1"/>
                </a:solidFill>
                <a:latin typeface="Arial" charset="0"/>
                <a:ea typeface="Arial" charset="0"/>
                <a:cs typeface="Arial" charset="0"/>
                <a:sym typeface="Cabin"/>
              </a:rPr>
              <a:t>and Output</a:t>
            </a:r>
          </a:p>
          <a:p>
            <a:pPr algn="ctr">
              <a:buClr>
                <a:schemeClr val="lt1"/>
              </a:buClr>
              <a:buSzPct val="25000"/>
            </a:pPr>
            <a:r>
              <a:rPr lang="en-US" sz="2400">
                <a:solidFill>
                  <a:schemeClr val="lt1"/>
                </a:solidFill>
                <a:latin typeface="Arial" charset="0"/>
                <a:ea typeface="Arial" charset="0"/>
                <a:cs typeface="Arial" charset="0"/>
                <a:sym typeface="Cabin"/>
              </a:rPr>
              <a:t>Devices</a:t>
            </a:r>
          </a:p>
        </p:txBody>
      </p:sp>
      <p:sp>
        <p:nvSpPr>
          <p:cNvPr id="381" name="Shape 381">
            <a:extLst>
              <a:ext uri="{FF2B5EF4-FFF2-40B4-BE49-F238E27FC236}">
                <a16:creationId xmlns:a16="http://schemas.microsoft.com/office/drawing/2014/main" id="{579D48D5-8C19-EA31-FDA6-812A769FB074}"/>
              </a:ext>
            </a:extLst>
          </p:cNvPr>
          <p:cNvSpPr txBox="1"/>
          <p:nvPr/>
        </p:nvSpPr>
        <p:spPr>
          <a:xfrm>
            <a:off x="5048251" y="1623503"/>
            <a:ext cx="1600199" cy="14858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Central</a:t>
            </a:r>
          </a:p>
          <a:p>
            <a:pPr algn="ctr">
              <a:buClr>
                <a:schemeClr val="lt1"/>
              </a:buClr>
              <a:buSzPct val="25000"/>
            </a:pPr>
            <a:r>
              <a:rPr lang="en-US" sz="2400">
                <a:solidFill>
                  <a:schemeClr val="lt1"/>
                </a:solidFill>
                <a:latin typeface="Arial" charset="0"/>
                <a:ea typeface="Arial" charset="0"/>
                <a:cs typeface="Arial" charset="0"/>
                <a:sym typeface="Cabin"/>
              </a:rPr>
              <a:t>Processing</a:t>
            </a:r>
          </a:p>
          <a:p>
            <a:pPr algn="ctr">
              <a:buClr>
                <a:schemeClr val="lt1"/>
              </a:buClr>
              <a:buSzPct val="25000"/>
            </a:pPr>
            <a:r>
              <a:rPr lang="en-US" sz="2400">
                <a:solidFill>
                  <a:schemeClr val="lt1"/>
                </a:solidFill>
                <a:latin typeface="Arial" charset="0"/>
                <a:ea typeface="Arial" charset="0"/>
                <a:cs typeface="Arial" charset="0"/>
                <a:sym typeface="Cabin"/>
              </a:rPr>
              <a:t>Unit</a:t>
            </a:r>
          </a:p>
        </p:txBody>
      </p:sp>
      <p:sp>
        <p:nvSpPr>
          <p:cNvPr id="382" name="Shape 382">
            <a:extLst>
              <a:ext uri="{FF2B5EF4-FFF2-40B4-BE49-F238E27FC236}">
                <a16:creationId xmlns:a16="http://schemas.microsoft.com/office/drawing/2014/main" id="{BEC2A3B4-3255-A605-6884-6357781E4631}"/>
              </a:ext>
            </a:extLst>
          </p:cNvPr>
          <p:cNvSpPr txBox="1"/>
          <p:nvPr/>
        </p:nvSpPr>
        <p:spPr>
          <a:xfrm>
            <a:off x="5048250" y="3899978"/>
            <a:ext cx="1628775" cy="16001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Main</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sp>
        <p:nvSpPr>
          <p:cNvPr id="383" name="Shape 383">
            <a:extLst>
              <a:ext uri="{FF2B5EF4-FFF2-40B4-BE49-F238E27FC236}">
                <a16:creationId xmlns:a16="http://schemas.microsoft.com/office/drawing/2014/main" id="{BD0C38DB-60EB-1C70-35B9-FAE4F3AF2CAD}"/>
              </a:ext>
            </a:extLst>
          </p:cNvPr>
          <p:cNvSpPr txBox="1"/>
          <p:nvPr/>
        </p:nvSpPr>
        <p:spPr>
          <a:xfrm>
            <a:off x="8448676" y="2528378"/>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Secondary</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cxnSp>
        <p:nvCxnSpPr>
          <p:cNvPr id="384" name="Shape 384">
            <a:extLst>
              <a:ext uri="{FF2B5EF4-FFF2-40B4-BE49-F238E27FC236}">
                <a16:creationId xmlns:a16="http://schemas.microsoft.com/office/drawing/2014/main" id="{3D05F8F3-43E2-FCBF-3576-DFD80B56B331}"/>
              </a:ext>
            </a:extLst>
          </p:cNvPr>
          <p:cNvCxnSpPr/>
          <p:nvPr/>
        </p:nvCxnSpPr>
        <p:spPr>
          <a:xfrm flipH="1">
            <a:off x="3773089" y="2392647"/>
            <a:ext cx="794147" cy="13096"/>
          </a:xfrm>
          <a:prstGeom prst="straightConnector1">
            <a:avLst/>
          </a:prstGeom>
          <a:noFill/>
          <a:ln w="88900" cap="rnd" cmpd="sng">
            <a:solidFill>
              <a:srgbClr val="FFFF00"/>
            </a:solidFill>
            <a:prstDash val="solid"/>
            <a:miter/>
            <a:headEnd type="stealth" w="med" len="med"/>
            <a:tailEnd type="stealth" w="med" len="med"/>
          </a:ln>
        </p:spPr>
      </p:cxnSp>
      <p:cxnSp>
        <p:nvCxnSpPr>
          <p:cNvPr id="385" name="Shape 385">
            <a:extLst>
              <a:ext uri="{FF2B5EF4-FFF2-40B4-BE49-F238E27FC236}">
                <a16:creationId xmlns:a16="http://schemas.microsoft.com/office/drawing/2014/main" id="{39AA0EBF-556A-FE30-6D8D-621FD6E697BF}"/>
              </a:ext>
            </a:extLst>
          </p:cNvPr>
          <p:cNvCxnSpPr/>
          <p:nvPr/>
        </p:nvCxnSpPr>
        <p:spPr>
          <a:xfrm rot="10800000">
            <a:off x="5543550" y="3130833"/>
            <a:ext cx="0" cy="728663"/>
          </a:xfrm>
          <a:prstGeom prst="straightConnector1">
            <a:avLst/>
          </a:prstGeom>
          <a:noFill/>
          <a:ln w="88900" cap="rnd" cmpd="sng">
            <a:solidFill>
              <a:srgbClr val="FFFF00"/>
            </a:solidFill>
            <a:prstDash val="solid"/>
            <a:miter/>
            <a:headEnd type="stealth" w="med" len="med"/>
            <a:tailEnd type="none" w="med" len="med"/>
          </a:ln>
        </p:spPr>
      </p:cxnSp>
      <p:cxnSp>
        <p:nvCxnSpPr>
          <p:cNvPr id="386" name="Shape 386">
            <a:extLst>
              <a:ext uri="{FF2B5EF4-FFF2-40B4-BE49-F238E27FC236}">
                <a16:creationId xmlns:a16="http://schemas.microsoft.com/office/drawing/2014/main" id="{2C205B8A-9B85-1E2C-8238-229AF225274A}"/>
              </a:ext>
            </a:extLst>
          </p:cNvPr>
          <p:cNvCxnSpPr/>
          <p:nvPr/>
        </p:nvCxnSpPr>
        <p:spPr>
          <a:xfrm>
            <a:off x="6259115" y="3143930"/>
            <a:ext cx="0" cy="689372"/>
          </a:xfrm>
          <a:prstGeom prst="straightConnector1">
            <a:avLst/>
          </a:prstGeom>
          <a:noFill/>
          <a:ln w="88900" cap="rnd" cmpd="sng">
            <a:solidFill>
              <a:srgbClr val="FFFF00"/>
            </a:solidFill>
            <a:prstDash val="solid"/>
            <a:miter/>
            <a:headEnd type="stealth" w="med" len="med"/>
            <a:tailEnd type="none" w="med" len="med"/>
          </a:ln>
        </p:spPr>
      </p:cxnSp>
      <p:cxnSp>
        <p:nvCxnSpPr>
          <p:cNvPr id="387" name="Shape 387">
            <a:extLst>
              <a:ext uri="{FF2B5EF4-FFF2-40B4-BE49-F238E27FC236}">
                <a16:creationId xmlns:a16="http://schemas.microsoft.com/office/drawing/2014/main" id="{E921F569-E046-0518-9A46-6A714DA5E469}"/>
              </a:ext>
            </a:extLst>
          </p:cNvPr>
          <p:cNvCxnSpPr/>
          <p:nvPr/>
        </p:nvCxnSpPr>
        <p:spPr>
          <a:xfrm flipH="1">
            <a:off x="7241382" y="2860562"/>
            <a:ext cx="1171574" cy="13096"/>
          </a:xfrm>
          <a:prstGeom prst="straightConnector1">
            <a:avLst/>
          </a:prstGeom>
          <a:noFill/>
          <a:ln w="88900" cap="rnd" cmpd="sng">
            <a:solidFill>
              <a:srgbClr val="FFFF00"/>
            </a:solidFill>
            <a:prstDash val="solid"/>
            <a:miter/>
            <a:headEnd type="stealth" w="med" len="med"/>
            <a:tailEnd type="none" w="med" len="med"/>
          </a:ln>
        </p:spPr>
      </p:cxnSp>
      <p:cxnSp>
        <p:nvCxnSpPr>
          <p:cNvPr id="388" name="Shape 388">
            <a:extLst>
              <a:ext uri="{FF2B5EF4-FFF2-40B4-BE49-F238E27FC236}">
                <a16:creationId xmlns:a16="http://schemas.microsoft.com/office/drawing/2014/main" id="{9C346725-4B05-FA99-020E-DCD7AD80B794}"/>
              </a:ext>
            </a:extLst>
          </p:cNvPr>
          <p:cNvCxnSpPr/>
          <p:nvPr/>
        </p:nvCxnSpPr>
        <p:spPr>
          <a:xfrm>
            <a:off x="7215187" y="3614228"/>
            <a:ext cx="1184672" cy="0"/>
          </a:xfrm>
          <a:prstGeom prst="straightConnector1">
            <a:avLst/>
          </a:prstGeom>
          <a:noFill/>
          <a:ln w="88900" cap="rnd" cmpd="sng">
            <a:solidFill>
              <a:srgbClr val="FFFF00"/>
            </a:solidFill>
            <a:prstDash val="solid"/>
            <a:miter/>
            <a:headEnd type="stealth" w="med" len="med"/>
            <a:tailEnd type="none" w="med" len="med"/>
          </a:ln>
        </p:spPr>
      </p:cxnSp>
      <p:sp>
        <p:nvSpPr>
          <p:cNvPr id="389" name="Shape 389">
            <a:extLst>
              <a:ext uri="{FF2B5EF4-FFF2-40B4-BE49-F238E27FC236}">
                <a16:creationId xmlns:a16="http://schemas.microsoft.com/office/drawing/2014/main" id="{DEBADDC2-08C3-EA58-75CA-9CF044460AD1}"/>
              </a:ext>
            </a:extLst>
          </p:cNvPr>
          <p:cNvSpPr txBox="1"/>
          <p:nvPr/>
        </p:nvSpPr>
        <p:spPr>
          <a:xfrm>
            <a:off x="9328546" y="723390"/>
            <a:ext cx="1539477" cy="857250"/>
          </a:xfrm>
          <a:prstGeom prst="rect">
            <a:avLst/>
          </a:prstGeom>
          <a:noFill/>
          <a:ln>
            <a:noFill/>
          </a:ln>
        </p:spPr>
        <p:txBody>
          <a:bodyPr lIns="0" tIns="0" rIns="0" bIns="0" anchor="ctr" anchorCtr="0">
            <a:noAutofit/>
          </a:bodyPr>
          <a:lstStyle/>
          <a:p>
            <a:pPr algn="ctr">
              <a:buClr>
                <a:schemeClr val="lt1"/>
              </a:buClr>
              <a:buSzPct val="25000"/>
            </a:pPr>
            <a:r>
              <a:rPr lang="en-US" sz="2700">
                <a:solidFill>
                  <a:schemeClr val="lt1"/>
                </a:solidFill>
                <a:latin typeface="Arial" charset="0"/>
                <a:ea typeface="Arial" charset="0"/>
                <a:cs typeface="Arial" charset="0"/>
                <a:sym typeface="Cabin"/>
              </a:rPr>
              <a:t>Generic</a:t>
            </a:r>
          </a:p>
          <a:p>
            <a:pPr algn="ctr">
              <a:buClr>
                <a:schemeClr val="lt1"/>
              </a:buClr>
              <a:buSzPct val="25000"/>
            </a:pPr>
            <a:r>
              <a:rPr lang="en-US" sz="2700">
                <a:solidFill>
                  <a:schemeClr val="lt1"/>
                </a:solidFill>
                <a:latin typeface="Arial" charset="0"/>
                <a:ea typeface="Arial" charset="0"/>
                <a:cs typeface="Arial" charset="0"/>
                <a:sym typeface="Cabin"/>
              </a:rPr>
              <a:t>Computer</a:t>
            </a:r>
          </a:p>
        </p:txBody>
      </p:sp>
      <p:sp>
        <p:nvSpPr>
          <p:cNvPr id="390" name="Shape 390">
            <a:extLst>
              <a:ext uri="{FF2B5EF4-FFF2-40B4-BE49-F238E27FC236}">
                <a16:creationId xmlns:a16="http://schemas.microsoft.com/office/drawing/2014/main" id="{91BA6577-6D5A-C076-5EAB-0ABF839DF54E}"/>
              </a:ext>
            </a:extLst>
          </p:cNvPr>
          <p:cNvSpPr/>
          <p:nvPr/>
        </p:nvSpPr>
        <p:spPr>
          <a:xfrm>
            <a:off x="6886575" y="832928"/>
            <a:ext cx="1352550" cy="952500"/>
          </a:xfrm>
          <a:prstGeom prst="wedgeEllipseCallout">
            <a:avLst>
              <a:gd name="adj1" fmla="val -64148"/>
              <a:gd name="adj2" fmla="val 74451"/>
            </a:avLst>
          </a:prstGeom>
          <a:blipFill rotWithShape="1">
            <a:blip r:embed="rId3">
              <a:alphaModFix/>
            </a:blip>
            <a:tile tx="0" ty="0" sx="100000" sy="100000" flip="none" algn="tl"/>
          </a:blipFill>
          <a:ln>
            <a:noFill/>
          </a:ln>
        </p:spPr>
        <p:txBody>
          <a:bodyPr lIns="0" tIns="0" rIns="0" bIns="0" anchor="ctr" anchorCtr="0">
            <a:noAutofit/>
          </a:bodyPr>
          <a:lstStyle/>
          <a:p>
            <a:pPr algn="ctr">
              <a:buClr>
                <a:srgbClr val="000000"/>
              </a:buClr>
              <a:buSzPct val="25000"/>
            </a:pPr>
            <a:r>
              <a:rPr lang="en-US" sz="1950">
                <a:solidFill>
                  <a:srgbClr val="000000"/>
                </a:solidFill>
                <a:latin typeface="Arial" charset="0"/>
                <a:ea typeface="Arial" charset="0"/>
                <a:cs typeface="Arial" charset="0"/>
                <a:sym typeface="Cabin"/>
              </a:rPr>
              <a:t>What</a:t>
            </a:r>
          </a:p>
          <a:p>
            <a:pPr algn="ctr">
              <a:buClr>
                <a:srgbClr val="000000"/>
              </a:buClr>
              <a:buSzPct val="25000"/>
            </a:pPr>
            <a:r>
              <a:rPr lang="en-US" sz="1950">
                <a:solidFill>
                  <a:srgbClr val="000000"/>
                </a:solidFill>
                <a:latin typeface="Arial" charset="0"/>
                <a:ea typeface="Arial" charset="0"/>
                <a:cs typeface="Arial" charset="0"/>
                <a:sym typeface="Cabin"/>
              </a:rPr>
              <a:t>Next?</a:t>
            </a:r>
          </a:p>
        </p:txBody>
      </p:sp>
      <p:pic>
        <p:nvPicPr>
          <p:cNvPr id="391" name="Shape 391" descr="A stick figure of a human alluding to the fact that our input is in the form of a program which we write and is loaded in to the main memory for execution.">
            <a:extLst>
              <a:ext uri="{FF2B5EF4-FFF2-40B4-BE49-F238E27FC236}">
                <a16:creationId xmlns:a16="http://schemas.microsoft.com/office/drawing/2014/main" id="{A97F28EC-7D2F-9199-62A9-B38EBF58B464}"/>
              </a:ext>
            </a:extLst>
          </p:cNvPr>
          <p:cNvPicPr preferRelativeResize="0"/>
          <p:nvPr/>
        </p:nvPicPr>
        <p:blipFill rotWithShape="1">
          <a:blip r:embed="rId4">
            <a:alphaModFix/>
          </a:blip>
          <a:srcRect/>
          <a:stretch/>
        </p:blipFill>
        <p:spPr>
          <a:xfrm>
            <a:off x="5161358" y="4080952"/>
            <a:ext cx="342900" cy="486965"/>
          </a:xfrm>
          <a:prstGeom prst="rect">
            <a:avLst/>
          </a:prstGeom>
          <a:noFill/>
          <a:ln>
            <a:noFill/>
          </a:ln>
        </p:spPr>
      </p:pic>
      <p:sp>
        <p:nvSpPr>
          <p:cNvPr id="16" name="Shape 407">
            <a:extLst>
              <a:ext uri="{FF2B5EF4-FFF2-40B4-BE49-F238E27FC236}">
                <a16:creationId xmlns:a16="http://schemas.microsoft.com/office/drawing/2014/main" id="{A3FA041A-20DB-981E-DAF6-576B851566CF}"/>
              </a:ext>
            </a:extLst>
          </p:cNvPr>
          <p:cNvSpPr txBox="1"/>
          <p:nvPr/>
        </p:nvSpPr>
        <p:spPr>
          <a:xfrm>
            <a:off x="9482138" y="5072063"/>
            <a:ext cx="1628775" cy="857250"/>
          </a:xfrm>
          <a:prstGeom prst="rect">
            <a:avLst/>
          </a:prstGeom>
          <a:noFill/>
          <a:ln>
            <a:noFill/>
          </a:ln>
        </p:spPr>
        <p:txBody>
          <a:bodyPr lIns="0" tIns="0" rIns="0" bIns="0" anchor="ctr" anchorCtr="0">
            <a:noAutofit/>
          </a:bodyPr>
          <a:lstStyle/>
          <a:p>
            <a:pPr algn="ctr">
              <a:buClr>
                <a:srgbClr val="008080"/>
              </a:buClr>
              <a:buSzPct val="25000"/>
            </a:pPr>
            <a:r>
              <a:rPr lang="en-US" sz="2700">
                <a:solidFill>
                  <a:schemeClr val="accent4"/>
                </a:solidFill>
                <a:latin typeface="Arial" charset="0"/>
                <a:ea typeface="Arial" charset="0"/>
                <a:cs typeface="Arial" charset="0"/>
                <a:sym typeface="Cabin"/>
              </a:rPr>
              <a:t>Machine</a:t>
            </a:r>
          </a:p>
          <a:p>
            <a:pPr algn="ctr">
              <a:buClr>
                <a:srgbClr val="008080"/>
              </a:buClr>
              <a:buSzPct val="25000"/>
            </a:pPr>
            <a:r>
              <a:rPr lang="en-US" sz="2700">
                <a:solidFill>
                  <a:schemeClr val="accent4"/>
                </a:solidFill>
                <a:latin typeface="Arial" charset="0"/>
                <a:ea typeface="Arial" charset="0"/>
                <a:cs typeface="Arial" charset="0"/>
                <a:sym typeface="Cabin"/>
              </a:rPr>
              <a:t>Language</a:t>
            </a:r>
          </a:p>
        </p:txBody>
      </p:sp>
      <p:sp>
        <p:nvSpPr>
          <p:cNvPr id="17" name="Shape 410">
            <a:extLst>
              <a:ext uri="{FF2B5EF4-FFF2-40B4-BE49-F238E27FC236}">
                <a16:creationId xmlns:a16="http://schemas.microsoft.com/office/drawing/2014/main" id="{E5C2F4CA-1609-C240-5608-DD3A92B002DB}"/>
              </a:ext>
            </a:extLst>
          </p:cNvPr>
          <p:cNvSpPr/>
          <p:nvPr/>
        </p:nvSpPr>
        <p:spPr>
          <a:xfrm>
            <a:off x="5753101" y="2971800"/>
            <a:ext cx="2076449" cy="952500"/>
          </a:xfrm>
          <a:prstGeom prst="wedgeEllipseCallout">
            <a:avLst>
              <a:gd name="adj1" fmla="val -23159"/>
              <a:gd name="adj2" fmla="val 71986"/>
            </a:avLst>
          </a:prstGeom>
          <a:solidFill>
            <a:schemeClr val="tx1">
              <a:lumMod val="75000"/>
            </a:schemeClr>
          </a:solidFill>
          <a:ln w="50800" cap="rnd" cmpd="sng">
            <a:solidFill>
              <a:srgbClr val="FF9900"/>
            </a:solidFill>
            <a:prstDash val="solid"/>
            <a:miter/>
            <a:headEnd type="none" w="med" len="med"/>
            <a:tailEnd type="none" w="med" len="med"/>
          </a:ln>
        </p:spPr>
        <p:txBody>
          <a:bodyPr lIns="0" tIns="0" rIns="0" bIns="0" anchor="ctr" anchorCtr="0">
            <a:noAutofit/>
          </a:bodyPr>
          <a:lstStyle/>
          <a:p>
            <a:pPr algn="ctr">
              <a:buClr>
                <a:srgbClr val="008080"/>
              </a:buClr>
              <a:buSzPct val="25000"/>
            </a:pPr>
            <a:r>
              <a:rPr lang="en-US" sz="1950" b="1" dirty="0">
                <a:solidFill>
                  <a:schemeClr val="accent4"/>
                </a:solidFill>
                <a:latin typeface="Courier"/>
                <a:ea typeface="Courier"/>
                <a:cs typeface="Courier"/>
                <a:sym typeface="Courier New"/>
              </a:rPr>
              <a:t>01001001</a:t>
            </a:r>
          </a:p>
          <a:p>
            <a:pPr algn="ctr">
              <a:buClr>
                <a:srgbClr val="008080"/>
              </a:buClr>
              <a:buSzPct val="25000"/>
            </a:pPr>
            <a:r>
              <a:rPr lang="en-US" sz="1950" b="1" dirty="0">
                <a:solidFill>
                  <a:schemeClr val="accent4"/>
                </a:solidFill>
                <a:latin typeface="Courier"/>
                <a:ea typeface="Courier"/>
                <a:cs typeface="Courier"/>
                <a:sym typeface="Courier New"/>
              </a:rPr>
              <a:t>00111001</a:t>
            </a:r>
          </a:p>
        </p:txBody>
      </p:sp>
      <p:sp>
        <p:nvSpPr>
          <p:cNvPr id="2" name="TextBox 1">
            <a:extLst>
              <a:ext uri="{FF2B5EF4-FFF2-40B4-BE49-F238E27FC236}">
                <a16:creationId xmlns:a16="http://schemas.microsoft.com/office/drawing/2014/main" id="{4F4ADE9D-6F05-B195-E416-43B23F767D6B}"/>
              </a:ext>
            </a:extLst>
          </p:cNvPr>
          <p:cNvSpPr txBox="1"/>
          <p:nvPr/>
        </p:nvSpPr>
        <p:spPr>
          <a:xfrm>
            <a:off x="685605" y="4343622"/>
            <a:ext cx="2876941" cy="1200329"/>
          </a:xfrm>
          <a:prstGeom prst="rect">
            <a:avLst/>
          </a:prstGeom>
          <a:noFill/>
        </p:spPr>
        <p:txBody>
          <a:bodyPr wrap="none" rtlCol="0">
            <a:spAutoFit/>
          </a:bodyPr>
          <a:lstStyle/>
          <a:p>
            <a:pPr algn="ctr"/>
            <a:r>
              <a:rPr lang="en-US" sz="2400" dirty="0">
                <a:solidFill>
                  <a:schemeClr val="bg1"/>
                </a:solidFill>
              </a:rPr>
              <a:t>Python for Everybody</a:t>
            </a:r>
          </a:p>
          <a:p>
            <a:pPr algn="ctr"/>
            <a:r>
              <a:rPr lang="en-US" sz="2400" dirty="0">
                <a:solidFill>
                  <a:schemeClr val="bg1"/>
                </a:solidFill>
              </a:rPr>
              <a:t>Chapter 1</a:t>
            </a:r>
          </a:p>
          <a:p>
            <a:pPr algn="ctr"/>
            <a:r>
              <a:rPr lang="en-US" sz="2400" dirty="0">
                <a:solidFill>
                  <a:schemeClr val="bg1"/>
                </a:solidFill>
              </a:rPr>
              <a:t>Slide 19</a:t>
            </a:r>
          </a:p>
        </p:txBody>
      </p:sp>
    </p:spTree>
    <p:extLst>
      <p:ext uri="{BB962C8B-B14F-4D97-AF65-F5344CB8AC3E}">
        <p14:creationId xmlns:p14="http://schemas.microsoft.com/office/powerpoint/2010/main" val="3287861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7BD8D-0418-B10C-5D4D-CF7789535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745BA-28CF-1D6C-B918-291F9C680DD0}"/>
              </a:ext>
            </a:extLst>
          </p:cNvPr>
          <p:cNvSpPr>
            <a:spLocks noGrp="1"/>
          </p:cNvSpPr>
          <p:nvPr>
            <p:ph type="title"/>
          </p:nvPr>
        </p:nvSpPr>
        <p:spPr>
          <a:xfrm>
            <a:off x="831850" y="1709739"/>
            <a:ext cx="10515600" cy="2526982"/>
          </a:xfrm>
        </p:spPr>
        <p:txBody>
          <a:bodyPr>
            <a:normAutofit fontScale="90000"/>
          </a:bodyPr>
          <a:lstStyle/>
          <a:p>
            <a:r>
              <a:rPr lang="en-US" dirty="0"/>
              <a:t>Reading:</a:t>
            </a:r>
            <a:br>
              <a:rPr lang="en-US" dirty="0"/>
            </a:br>
            <a:r>
              <a:rPr lang="en-US" dirty="0"/>
              <a:t>Post-</a:t>
            </a:r>
            <a:r>
              <a:rPr lang="en-US" dirty="0" err="1"/>
              <a:t>Risc</a:t>
            </a:r>
            <a:br>
              <a:rPr lang="en-US" dirty="0"/>
            </a:br>
            <a:r>
              <a:rPr lang="en-US" dirty="0"/>
              <a:t>Architecture</a:t>
            </a:r>
          </a:p>
        </p:txBody>
      </p:sp>
      <p:sp>
        <p:nvSpPr>
          <p:cNvPr id="3" name="Text Placeholder 2">
            <a:extLst>
              <a:ext uri="{FF2B5EF4-FFF2-40B4-BE49-F238E27FC236}">
                <a16:creationId xmlns:a16="http://schemas.microsoft.com/office/drawing/2014/main" id="{ADBBC03D-DDE4-4E7A-297D-FBB8EB97A80F}"/>
              </a:ext>
            </a:extLst>
          </p:cNvPr>
          <p:cNvSpPr>
            <a:spLocks noGrp="1"/>
          </p:cNvSpPr>
          <p:nvPr>
            <p:ph type="body" idx="1"/>
          </p:nvPr>
        </p:nvSpPr>
        <p:spPr>
          <a:xfrm>
            <a:off x="831850" y="4236721"/>
            <a:ext cx="10515600" cy="1852929"/>
          </a:xfrm>
        </p:spPr>
        <p:txBody>
          <a:bodyPr>
            <a:normAutofit/>
          </a:bodyPr>
          <a:lstStyle/>
          <a:p>
            <a:r>
              <a:rPr lang="en-US" dirty="0"/>
              <a:t>https://</a:t>
            </a:r>
            <a:r>
              <a:rPr lang="en-US" dirty="0" err="1"/>
              <a:t>cse.msu.edu</a:t>
            </a:r>
            <a:r>
              <a:rPr lang="en-US" dirty="0"/>
              <a:t>/~</a:t>
            </a:r>
            <a:r>
              <a:rPr lang="en-US" dirty="0" err="1"/>
              <a:t>enbody</a:t>
            </a:r>
            <a:r>
              <a:rPr lang="en-US" dirty="0"/>
              <a:t>/</a:t>
            </a:r>
            <a:r>
              <a:rPr lang="en-US" dirty="0" err="1"/>
              <a:t>postrisc</a:t>
            </a:r>
            <a:r>
              <a:rPr lang="en-US" dirty="0"/>
              <a:t>/postrisc2.htm</a:t>
            </a:r>
          </a:p>
          <a:p>
            <a:endParaRPr lang="en-US" dirty="0"/>
          </a:p>
        </p:txBody>
      </p:sp>
      <p:pic>
        <p:nvPicPr>
          <p:cNvPr id="5" name="Picture 4" descr="A picture of the Post RiSC aitecture withthe following components from top top bottom: memory, pre-decode, fetch flow, decode / nranch, instruction dispatch and reorder buffer, Execution units, load/store unit, branch unit, cashr memory completed instruction buffer and retire unit.  The exat informaion in this slide is less important than the understand that over time, the internal architecture of CPUs has gotten more complex in the quest for more and more speed.">
            <a:extLst>
              <a:ext uri="{FF2B5EF4-FFF2-40B4-BE49-F238E27FC236}">
                <a16:creationId xmlns:a16="http://schemas.microsoft.com/office/drawing/2014/main" id="{3E9E5B98-D30C-F292-69EE-DF04005CD912}"/>
              </a:ext>
            </a:extLst>
          </p:cNvPr>
          <p:cNvPicPr>
            <a:picLocks noChangeAspect="1"/>
          </p:cNvPicPr>
          <p:nvPr/>
        </p:nvPicPr>
        <p:blipFill>
          <a:blip r:embed="rId2"/>
          <a:stretch>
            <a:fillRect/>
          </a:stretch>
        </p:blipFill>
        <p:spPr>
          <a:xfrm>
            <a:off x="8011271" y="768350"/>
            <a:ext cx="3661997" cy="5029835"/>
          </a:xfrm>
          <a:prstGeom prst="rect">
            <a:avLst/>
          </a:prstGeom>
        </p:spPr>
      </p:pic>
    </p:spTree>
    <p:extLst>
      <p:ext uri="{BB962C8B-B14F-4D97-AF65-F5344CB8AC3E}">
        <p14:creationId xmlns:p14="http://schemas.microsoft.com/office/powerpoint/2010/main" val="2596238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4BB23-9F69-64A2-93F8-24F4E4F31A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52E59-A25F-1938-A076-1DFCAC1F4A40}"/>
              </a:ext>
            </a:extLst>
          </p:cNvPr>
          <p:cNvSpPr>
            <a:spLocks noGrp="1"/>
          </p:cNvSpPr>
          <p:nvPr>
            <p:ph type="title"/>
          </p:nvPr>
        </p:nvSpPr>
        <p:spPr>
          <a:xfrm>
            <a:off x="831850" y="1709739"/>
            <a:ext cx="10515600" cy="2526982"/>
          </a:xfrm>
        </p:spPr>
        <p:txBody>
          <a:bodyPr/>
          <a:lstStyle/>
          <a:p>
            <a:r>
              <a:rPr lang="en-US" dirty="0"/>
              <a:t>Reading:</a:t>
            </a:r>
            <a:br>
              <a:rPr lang="en-US" dirty="0"/>
            </a:br>
            <a:r>
              <a:rPr lang="en-US" dirty="0"/>
              <a:t>Intel 4004</a:t>
            </a:r>
          </a:p>
        </p:txBody>
      </p:sp>
      <p:sp>
        <p:nvSpPr>
          <p:cNvPr id="3" name="Text Placeholder 2">
            <a:extLst>
              <a:ext uri="{FF2B5EF4-FFF2-40B4-BE49-F238E27FC236}">
                <a16:creationId xmlns:a16="http://schemas.microsoft.com/office/drawing/2014/main" id="{82C0C10C-25B5-CC65-2821-C682BCAE0735}"/>
              </a:ext>
            </a:extLst>
          </p:cNvPr>
          <p:cNvSpPr>
            <a:spLocks noGrp="1"/>
          </p:cNvSpPr>
          <p:nvPr>
            <p:ph type="body" idx="1"/>
          </p:nvPr>
        </p:nvSpPr>
        <p:spPr>
          <a:xfrm>
            <a:off x="831850" y="4236721"/>
            <a:ext cx="10515600" cy="1852929"/>
          </a:xfrm>
        </p:spPr>
        <p:txBody>
          <a:bodyPr>
            <a:normAutofit/>
          </a:bodyPr>
          <a:lstStyle/>
          <a:p>
            <a:r>
              <a:rPr lang="en-US" dirty="0"/>
              <a:t>https://www.4004.com/</a:t>
            </a:r>
          </a:p>
          <a:p>
            <a:r>
              <a:rPr lang="en-US" dirty="0"/>
              <a:t>http://e4004.szyc.org/</a:t>
            </a:r>
          </a:p>
          <a:p>
            <a:r>
              <a:rPr lang="en-US" dirty="0"/>
              <a:t>http://e4004.szyc.org/</a:t>
            </a:r>
            <a:r>
              <a:rPr lang="en-US" dirty="0" err="1"/>
              <a:t>iset.html</a:t>
            </a:r>
            <a:endParaRPr lang="en-US" dirty="0"/>
          </a:p>
          <a:p>
            <a:r>
              <a:rPr lang="en-US" dirty="0"/>
              <a:t>http://e4004.szyc.org/emu/</a:t>
            </a:r>
          </a:p>
          <a:p>
            <a:endParaRPr lang="en-US" dirty="0"/>
          </a:p>
        </p:txBody>
      </p:sp>
      <p:pic>
        <p:nvPicPr>
          <p:cNvPr id="4" name="Picture 3" descr="A picture of the layout of the Intel 4004 taken with a microscope showing gates and wires.">
            <a:extLst>
              <a:ext uri="{FF2B5EF4-FFF2-40B4-BE49-F238E27FC236}">
                <a16:creationId xmlns:a16="http://schemas.microsoft.com/office/drawing/2014/main" id="{7BD79B1D-F3F0-F135-ADEC-164EF9F97982}"/>
              </a:ext>
            </a:extLst>
          </p:cNvPr>
          <p:cNvPicPr>
            <a:picLocks noChangeAspect="1"/>
          </p:cNvPicPr>
          <p:nvPr/>
        </p:nvPicPr>
        <p:blipFill>
          <a:blip r:embed="rId2"/>
          <a:stretch>
            <a:fillRect/>
          </a:stretch>
        </p:blipFill>
        <p:spPr>
          <a:xfrm>
            <a:off x="6096000" y="1253331"/>
            <a:ext cx="5840723" cy="4351338"/>
          </a:xfrm>
          <a:prstGeom prst="rect">
            <a:avLst/>
          </a:prstGeom>
        </p:spPr>
      </p:pic>
    </p:spTree>
    <p:extLst>
      <p:ext uri="{BB962C8B-B14F-4D97-AF65-F5344CB8AC3E}">
        <p14:creationId xmlns:p14="http://schemas.microsoft.com/office/powerpoint/2010/main" val="2052066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s a screen shot of the list of machine code instructions for the Intel 4004 taken from http://e4004.szyc.org/iset.html">
            <a:hlinkClick r:id="rId2"/>
            <a:extLst>
              <a:ext uri="{FF2B5EF4-FFF2-40B4-BE49-F238E27FC236}">
                <a16:creationId xmlns:a16="http://schemas.microsoft.com/office/drawing/2014/main" id="{320B8741-3A48-0C13-2B7B-9362519441A2}"/>
              </a:ext>
            </a:extLst>
          </p:cNvPr>
          <p:cNvPicPr>
            <a:picLocks noChangeAspect="1"/>
          </p:cNvPicPr>
          <p:nvPr/>
        </p:nvPicPr>
        <p:blipFill>
          <a:blip r:embed="rId3"/>
          <a:srcRect l="15643" t="19125" r="17420" b="5101"/>
          <a:stretch/>
        </p:blipFill>
        <p:spPr>
          <a:xfrm>
            <a:off x="2091526" y="240547"/>
            <a:ext cx="7643188" cy="5505994"/>
          </a:xfrm>
          <a:prstGeom prst="rect">
            <a:avLst/>
          </a:prstGeom>
        </p:spPr>
      </p:pic>
      <p:sp>
        <p:nvSpPr>
          <p:cNvPr id="8" name="Title 7">
            <a:extLst>
              <a:ext uri="{FF2B5EF4-FFF2-40B4-BE49-F238E27FC236}">
                <a16:creationId xmlns:a16="http://schemas.microsoft.com/office/drawing/2014/main" id="{BF556642-E33A-8A26-70CD-389F2F8AC93C}"/>
              </a:ext>
            </a:extLst>
          </p:cNvPr>
          <p:cNvSpPr>
            <a:spLocks noGrp="1"/>
          </p:cNvSpPr>
          <p:nvPr>
            <p:ph type="title"/>
          </p:nvPr>
        </p:nvSpPr>
        <p:spPr>
          <a:xfrm>
            <a:off x="655320" y="5891349"/>
            <a:ext cx="10515600" cy="726104"/>
          </a:xfrm>
        </p:spPr>
        <p:txBody>
          <a:bodyPr>
            <a:normAutofit/>
          </a:bodyPr>
          <a:lstStyle/>
          <a:p>
            <a:r>
              <a:rPr lang="en-US" sz="3200" dirty="0"/>
              <a:t>http://e4004.szyc.org/</a:t>
            </a:r>
            <a:r>
              <a:rPr lang="en-US" sz="3200" dirty="0" err="1"/>
              <a:t>iset.html</a:t>
            </a:r>
            <a:endParaRPr lang="en-US" sz="3200" dirty="0"/>
          </a:p>
        </p:txBody>
      </p:sp>
    </p:spTree>
    <p:extLst>
      <p:ext uri="{BB962C8B-B14F-4D97-AF65-F5344CB8AC3E}">
        <p14:creationId xmlns:p14="http://schemas.microsoft.com/office/powerpoint/2010/main" val="3118252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s a screen shot of an Intel 4004 emulator at http://e4004.szyc.org/emu/">
            <a:hlinkClick r:id="rId2"/>
            <a:extLst>
              <a:ext uri="{FF2B5EF4-FFF2-40B4-BE49-F238E27FC236}">
                <a16:creationId xmlns:a16="http://schemas.microsoft.com/office/drawing/2014/main" id="{C38DE1E9-1AF6-0D18-9393-D08D75510AF3}"/>
              </a:ext>
            </a:extLst>
          </p:cNvPr>
          <p:cNvPicPr>
            <a:picLocks noChangeAspect="1"/>
          </p:cNvPicPr>
          <p:nvPr/>
        </p:nvPicPr>
        <p:blipFill>
          <a:blip r:embed="rId3"/>
          <a:srcRect l="13209" t="15618" r="14986" b="5013"/>
          <a:stretch/>
        </p:blipFill>
        <p:spPr>
          <a:xfrm>
            <a:off x="4445875" y="1481957"/>
            <a:ext cx="6432331" cy="4524437"/>
          </a:xfrm>
          <a:prstGeom prst="rect">
            <a:avLst/>
          </a:prstGeom>
        </p:spPr>
      </p:pic>
      <p:sp>
        <p:nvSpPr>
          <p:cNvPr id="8" name="Title 7">
            <a:extLst>
              <a:ext uri="{FF2B5EF4-FFF2-40B4-BE49-F238E27FC236}">
                <a16:creationId xmlns:a16="http://schemas.microsoft.com/office/drawing/2014/main" id="{563B7CDB-D3CD-4CB3-E394-BB74025EC26C}"/>
              </a:ext>
            </a:extLst>
          </p:cNvPr>
          <p:cNvSpPr>
            <a:spLocks noGrp="1"/>
          </p:cNvSpPr>
          <p:nvPr>
            <p:ph type="title"/>
          </p:nvPr>
        </p:nvSpPr>
        <p:spPr/>
        <p:txBody>
          <a:bodyPr/>
          <a:lstStyle/>
          <a:p>
            <a:r>
              <a:rPr lang="en-US" dirty="0"/>
              <a:t>http://e4004.szyc.org/emu/</a:t>
            </a:r>
          </a:p>
        </p:txBody>
      </p:sp>
    </p:spTree>
    <p:extLst>
      <p:ext uri="{BB962C8B-B14F-4D97-AF65-F5344CB8AC3E}">
        <p14:creationId xmlns:p14="http://schemas.microsoft.com/office/powerpoint/2010/main" val="1963469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AA750-51A0-D6EF-17A3-0AAEC4E7E680}"/>
              </a:ext>
            </a:extLst>
          </p:cNvPr>
          <p:cNvSpPr>
            <a:spLocks noGrp="1"/>
          </p:cNvSpPr>
          <p:nvPr>
            <p:ph type="title"/>
          </p:nvPr>
        </p:nvSpPr>
        <p:spPr/>
        <p:txBody>
          <a:bodyPr/>
          <a:lstStyle/>
          <a:p>
            <a:r>
              <a:rPr lang="en-US" dirty="0"/>
              <a:t>WASM – Web Assembly</a:t>
            </a:r>
          </a:p>
        </p:txBody>
      </p:sp>
      <p:sp>
        <p:nvSpPr>
          <p:cNvPr id="4" name="Content Placeholder 3">
            <a:extLst>
              <a:ext uri="{FF2B5EF4-FFF2-40B4-BE49-F238E27FC236}">
                <a16:creationId xmlns:a16="http://schemas.microsoft.com/office/drawing/2014/main" id="{C169429D-873A-2814-DA13-690D59D0A00F}"/>
              </a:ext>
            </a:extLst>
          </p:cNvPr>
          <p:cNvSpPr>
            <a:spLocks noGrp="1"/>
          </p:cNvSpPr>
          <p:nvPr>
            <p:ph idx="1"/>
          </p:nvPr>
        </p:nvSpPr>
        <p:spPr/>
        <p:txBody>
          <a:bodyPr/>
          <a:lstStyle/>
          <a:p>
            <a:r>
              <a:rPr lang="en-US" dirty="0"/>
              <a:t>There is a machine language emulator built into browsers called Web Assembly</a:t>
            </a:r>
          </a:p>
          <a:p>
            <a:r>
              <a:rPr lang="en-US" dirty="0"/>
              <a:t>For a wide range of software, compiling to WASM and running in JavaScript is enough</a:t>
            </a:r>
          </a:p>
          <a:p>
            <a:r>
              <a:rPr lang="en-US" dirty="0"/>
              <a:t>WASM is a different syntax than most Assembly languages – but it still compiles to a binary-machine code</a:t>
            </a:r>
          </a:p>
          <a:p>
            <a:r>
              <a:rPr lang="en-US" dirty="0"/>
              <a:t>C Programming for Everybody (www.cc4e.com) C Playground compiles C to WASM and then runs the WASM in the user's browser</a:t>
            </a:r>
          </a:p>
        </p:txBody>
      </p:sp>
    </p:spTree>
    <p:extLst>
      <p:ext uri="{BB962C8B-B14F-4D97-AF65-F5344CB8AC3E}">
        <p14:creationId xmlns:p14="http://schemas.microsoft.com/office/powerpoint/2010/main" val="1650277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378F55-5488-B90B-0105-5040038DF90A}"/>
              </a:ext>
            </a:extLst>
          </p:cNvPr>
          <p:cNvSpPr txBox="1"/>
          <p:nvPr/>
        </p:nvSpPr>
        <p:spPr>
          <a:xfrm>
            <a:off x="323606" y="384239"/>
            <a:ext cx="7629012" cy="3139321"/>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 Hello World WASM Example</a:t>
            </a:r>
          </a:p>
          <a:p>
            <a:r>
              <a:rPr lang="en-US" b="1" dirty="0">
                <a:latin typeface="Courier New" panose="02070309020205020404" pitchFamily="49" charset="0"/>
                <a:cs typeface="Courier New" panose="02070309020205020404" pitchFamily="49" charset="0"/>
              </a:rPr>
              <a:t>(module</a:t>
            </a:r>
          </a:p>
          <a:p>
            <a:r>
              <a:rPr lang="en-US" b="1" dirty="0">
                <a:latin typeface="Courier New" panose="02070309020205020404" pitchFamily="49" charset="0"/>
                <a:cs typeface="Courier New" panose="02070309020205020404" pitchFamily="49" charset="0"/>
              </a:rPr>
              <a:t>  (import "console" "log" (</a:t>
            </a:r>
            <a:r>
              <a:rPr lang="en-US" b="1" dirty="0" err="1">
                <a:latin typeface="Courier New" panose="02070309020205020404" pitchFamily="49" charset="0"/>
                <a:cs typeface="Courier New" panose="02070309020205020404" pitchFamily="49" charset="0"/>
              </a:rPr>
              <a:t>func</a:t>
            </a:r>
            <a:r>
              <a:rPr lang="en-US" b="1" dirty="0">
                <a:latin typeface="Courier New" panose="02070309020205020404" pitchFamily="49" charset="0"/>
                <a:cs typeface="Courier New" panose="02070309020205020404" pitchFamily="49" charset="0"/>
              </a:rPr>
              <a:t> $log (param i32 i32)))</a:t>
            </a:r>
          </a:p>
          <a:p>
            <a:r>
              <a:rPr lang="en-US" b="1" dirty="0">
                <a:latin typeface="Courier New" panose="02070309020205020404" pitchFamily="49" charset="0"/>
                <a:cs typeface="Courier New" panose="02070309020205020404" pitchFamily="49" charset="0"/>
              </a:rPr>
              <a:t>  (memory 1)</a:t>
            </a:r>
          </a:p>
          <a:p>
            <a:r>
              <a:rPr lang="en-US" b="1" dirty="0">
                <a:latin typeface="Courier New" panose="02070309020205020404" pitchFamily="49" charset="0"/>
                <a:cs typeface="Courier New" panose="02070309020205020404" pitchFamily="49" charset="0"/>
              </a:rPr>
              <a:t>  (data (i32.const 0) "Hello, World!")</a:t>
            </a:r>
          </a:p>
          <a:p>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func</a:t>
            </a:r>
            <a:r>
              <a:rPr lang="en-US" b="1" dirty="0">
                <a:latin typeface="Courier New" panose="02070309020205020404" pitchFamily="49" charset="0"/>
                <a:cs typeface="Courier New" panose="02070309020205020404" pitchFamily="49" charset="0"/>
              </a:rPr>
              <a:t> $main (result i32)</a:t>
            </a:r>
          </a:p>
          <a:p>
            <a:r>
              <a:rPr lang="en-US" b="1" dirty="0">
                <a:latin typeface="Courier New" panose="02070309020205020404" pitchFamily="49" charset="0"/>
                <a:cs typeface="Courier New" panose="02070309020205020404" pitchFamily="49" charset="0"/>
              </a:rPr>
              <a:t>    (call $log (i32.const 0) (i32.const 13))</a:t>
            </a:r>
          </a:p>
          <a:p>
            <a:r>
              <a:rPr lang="en-US" b="1" dirty="0">
                <a:latin typeface="Courier New" panose="02070309020205020404" pitchFamily="49" charset="0"/>
                <a:cs typeface="Courier New" panose="02070309020205020404" pitchFamily="49" charset="0"/>
              </a:rPr>
              <a:t>    (i32.const 42)</a:t>
            </a:r>
          </a:p>
          <a:p>
            <a:r>
              <a:rPr lang="en-US" b="1" dirty="0">
                <a:latin typeface="Courier New" panose="02070309020205020404" pitchFamily="49" charset="0"/>
                <a:cs typeface="Courier New" panose="02070309020205020404" pitchFamily="49" charset="0"/>
              </a:rPr>
              <a:t>  )</a:t>
            </a:r>
          </a:p>
          <a:p>
            <a:r>
              <a:rPr lang="en-US" b="1" dirty="0">
                <a:latin typeface="Courier New" panose="02070309020205020404" pitchFamily="49" charset="0"/>
                <a:cs typeface="Courier New" panose="02070309020205020404" pitchFamily="49" charset="0"/>
              </a:rPr>
              <a:t>  (export "main" (</a:t>
            </a:r>
            <a:r>
              <a:rPr lang="en-US" b="1" dirty="0" err="1">
                <a:latin typeface="Courier New" panose="02070309020205020404" pitchFamily="49" charset="0"/>
                <a:cs typeface="Courier New" panose="02070309020205020404" pitchFamily="49" charset="0"/>
              </a:rPr>
              <a:t>func</a:t>
            </a:r>
            <a:r>
              <a:rPr lang="en-US" b="1" dirty="0">
                <a:latin typeface="Courier New" panose="02070309020205020404" pitchFamily="49" charset="0"/>
                <a:cs typeface="Courier New" panose="02070309020205020404" pitchFamily="49" charset="0"/>
              </a:rPr>
              <a:t> $main))</a:t>
            </a:r>
          </a:p>
          <a:p>
            <a:r>
              <a:rPr lang="en-US" b="1" dirty="0">
                <a:latin typeface="Courier New" panose="02070309020205020404" pitchFamily="49" charset="0"/>
                <a:cs typeface="Courier New" panose="02070309020205020404" pitchFamily="49" charset="0"/>
              </a:rPr>
              <a:t>)</a:t>
            </a:r>
          </a:p>
        </p:txBody>
      </p:sp>
      <p:sp>
        <p:nvSpPr>
          <p:cNvPr id="5" name="TextBox 4">
            <a:extLst>
              <a:ext uri="{FF2B5EF4-FFF2-40B4-BE49-F238E27FC236}">
                <a16:creationId xmlns:a16="http://schemas.microsoft.com/office/drawing/2014/main" id="{E8F36667-C9F9-1E94-2E5A-41DB1B7EA8A0}"/>
              </a:ext>
            </a:extLst>
          </p:cNvPr>
          <p:cNvSpPr txBox="1"/>
          <p:nvPr/>
        </p:nvSpPr>
        <p:spPr>
          <a:xfrm>
            <a:off x="1365813" y="3685606"/>
            <a:ext cx="10661893" cy="2031325"/>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00000000: 00 61 73 6d 01 00 00 00 01 0a 02 60 02 7f 7f 00 |.</a:t>
            </a:r>
            <a:r>
              <a:rPr lang="en-US" b="1" dirty="0" err="1">
                <a:latin typeface="Courier New" panose="02070309020205020404" pitchFamily="49" charset="0"/>
                <a:cs typeface="Courier New" panose="02070309020205020404" pitchFamily="49" charset="0"/>
              </a:rPr>
              <a:t>asm</a:t>
            </a:r>
            <a:r>
              <a:rPr lang="en-US" b="1" dirty="0">
                <a:latin typeface="Courier New" panose="02070309020205020404" pitchFamily="49" charset="0"/>
                <a:cs typeface="Courier New" panose="02070309020205020404" pitchFamily="49" charset="0"/>
              </a:rPr>
              <a:t>.......`....|</a:t>
            </a:r>
          </a:p>
          <a:p>
            <a:r>
              <a:rPr lang="en-US" b="1" dirty="0">
                <a:latin typeface="Courier New" panose="02070309020205020404" pitchFamily="49" charset="0"/>
                <a:cs typeface="Courier New" panose="02070309020205020404" pitchFamily="49" charset="0"/>
              </a:rPr>
              <a:t>00000010: 60 00 01 7f 02 0f 01 07 63 6f 6e 73 6f 6c 65 03 |`.......console.|</a:t>
            </a:r>
          </a:p>
          <a:p>
            <a:r>
              <a:rPr lang="en-US" b="1" dirty="0">
                <a:latin typeface="Courier New" panose="02070309020205020404" pitchFamily="49" charset="0"/>
                <a:cs typeface="Courier New" panose="02070309020205020404" pitchFamily="49" charset="0"/>
              </a:rPr>
              <a:t>00000020: 6c 6f 67 00 00 03 02 01 01 05 03 01 00 01 07 11 |log.............|</a:t>
            </a:r>
          </a:p>
          <a:p>
            <a:r>
              <a:rPr lang="en-US" b="1" dirty="0">
                <a:latin typeface="Courier New" panose="02070309020205020404" pitchFamily="49" charset="0"/>
                <a:cs typeface="Courier New" panose="02070309020205020404" pitchFamily="49" charset="0"/>
              </a:rPr>
              <a:t>00000030: 02 06 6d 65 6d 6f 72 79 02 00 04 6d 61 69 6e 00 |..memory...main.|</a:t>
            </a:r>
          </a:p>
          <a:p>
            <a:r>
              <a:rPr lang="en-US" b="1" dirty="0">
                <a:latin typeface="Courier New" panose="02070309020205020404" pitchFamily="49" charset="0"/>
                <a:cs typeface="Courier New" panose="02070309020205020404" pitchFamily="49" charset="0"/>
              </a:rPr>
              <a:t>00000040: 01 0a 0c 01 0a 00 41 00 41 0d 10 00 41 2a 0b 0b |......A.A...A*..|</a:t>
            </a:r>
          </a:p>
          <a:p>
            <a:r>
              <a:rPr lang="en-US" b="1" dirty="0">
                <a:latin typeface="Courier New" panose="02070309020205020404" pitchFamily="49" charset="0"/>
                <a:cs typeface="Courier New" panose="02070309020205020404" pitchFamily="49" charset="0"/>
              </a:rPr>
              <a:t>00000050: 13 01 00 41 00 0b 0d 48 65 6c 6c 6f 2c 20 57 6f |...A...Hello, Wo|</a:t>
            </a:r>
          </a:p>
          <a:p>
            <a:r>
              <a:rPr lang="en-US" b="1" dirty="0">
                <a:latin typeface="Courier New" panose="02070309020205020404" pitchFamily="49" charset="0"/>
                <a:cs typeface="Courier New" panose="02070309020205020404" pitchFamily="49" charset="0"/>
              </a:rPr>
              <a:t>00000060: 72 6c 64 21                                     |</a:t>
            </a:r>
            <a:r>
              <a:rPr lang="en-US" b="1" dirty="0" err="1">
                <a:latin typeface="Courier New" panose="02070309020205020404" pitchFamily="49" charset="0"/>
                <a:cs typeface="Courier New" panose="02070309020205020404" pitchFamily="49" charset="0"/>
              </a:rPr>
              <a:t>rld</a:t>
            </a:r>
            <a:r>
              <a:rPr lang="en-US" b="1" dirty="0">
                <a:latin typeface="Courier New" panose="02070309020205020404" pitchFamily="49" charset="0"/>
                <a:cs typeface="Courier New" panose="02070309020205020404" pitchFamily="49" charset="0"/>
              </a:rPr>
              <a:t>!|</a:t>
            </a:r>
          </a:p>
        </p:txBody>
      </p:sp>
      <p:sp>
        <p:nvSpPr>
          <p:cNvPr id="6" name="Title 5">
            <a:extLst>
              <a:ext uri="{FF2B5EF4-FFF2-40B4-BE49-F238E27FC236}">
                <a16:creationId xmlns:a16="http://schemas.microsoft.com/office/drawing/2014/main" id="{0D37124D-6EA9-45AF-A343-E048DF092E26}"/>
              </a:ext>
            </a:extLst>
          </p:cNvPr>
          <p:cNvSpPr>
            <a:spLocks noGrp="1"/>
          </p:cNvSpPr>
          <p:nvPr>
            <p:ph type="title"/>
          </p:nvPr>
        </p:nvSpPr>
        <p:spPr>
          <a:xfrm>
            <a:off x="8768443" y="985610"/>
            <a:ext cx="2944586" cy="1325563"/>
          </a:xfrm>
        </p:spPr>
        <p:txBody>
          <a:bodyPr/>
          <a:lstStyle/>
          <a:p>
            <a:r>
              <a:rPr lang="en-US" dirty="0"/>
              <a:t>WASM Hello World</a:t>
            </a:r>
          </a:p>
        </p:txBody>
      </p:sp>
    </p:spTree>
    <p:extLst>
      <p:ext uri="{BB962C8B-B14F-4D97-AF65-F5344CB8AC3E}">
        <p14:creationId xmlns:p14="http://schemas.microsoft.com/office/powerpoint/2010/main" val="3670246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https://www.cc4e.com/play.php showing an in-browser C development environment with the classic “Hello World” program being shown.">
            <a:extLst>
              <a:ext uri="{FF2B5EF4-FFF2-40B4-BE49-F238E27FC236}">
                <a16:creationId xmlns:a16="http://schemas.microsoft.com/office/drawing/2014/main" id="{B6A3ECEC-7F85-17AE-9752-042533E34318}"/>
              </a:ext>
            </a:extLst>
          </p:cNvPr>
          <p:cNvPicPr>
            <a:picLocks noChangeAspect="1"/>
          </p:cNvPicPr>
          <p:nvPr/>
        </p:nvPicPr>
        <p:blipFill>
          <a:blip r:embed="rId2"/>
          <a:srcRect b="28110"/>
          <a:stretch/>
        </p:blipFill>
        <p:spPr>
          <a:xfrm>
            <a:off x="895004" y="310243"/>
            <a:ext cx="10401992" cy="5551714"/>
          </a:xfrm>
          <a:prstGeom prst="rect">
            <a:avLst/>
          </a:prstGeom>
        </p:spPr>
      </p:pic>
    </p:spTree>
    <p:extLst>
      <p:ext uri="{BB962C8B-B14F-4D97-AF65-F5344CB8AC3E}">
        <p14:creationId xmlns:p14="http://schemas.microsoft.com/office/powerpoint/2010/main" val="3029292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2EFD07-F694-345C-4B2F-4614FA7D9DCC}"/>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a16="http://schemas.microsoft.com/office/drawing/2014/main" id="{9904836A-9389-B0FF-C342-D7DD46B32F59}"/>
              </a:ext>
            </a:extLst>
          </p:cNvPr>
          <p:cNvSpPr>
            <a:spLocks noGrp="1"/>
          </p:cNvSpPr>
          <p:nvPr>
            <p:ph idx="1"/>
          </p:nvPr>
        </p:nvSpPr>
        <p:spPr/>
        <p:txBody>
          <a:bodyPr/>
          <a:lstStyle/>
          <a:p>
            <a:r>
              <a:rPr lang="en-US" dirty="0"/>
              <a:t>Fetch-Decode-Execute (a.k.a. Fetch-Execute-Cycle)</a:t>
            </a:r>
          </a:p>
          <a:p>
            <a:r>
              <a:rPr lang="en-US" dirty="0"/>
              <a:t>Look at the Intel x86 and ARM processor families</a:t>
            </a:r>
          </a:p>
          <a:p>
            <a:r>
              <a:rPr lang="en-US" dirty="0"/>
              <a:t>Explored the CDC8512 architecture, instruction set, assembly and machine languages</a:t>
            </a:r>
          </a:p>
          <a:p>
            <a:r>
              <a:rPr lang="en-US" dirty="0"/>
              <a:t>Explored an increasing use of in-browser emulators for games and other applications</a:t>
            </a:r>
          </a:p>
          <a:p>
            <a:r>
              <a:rPr lang="en-US" dirty="0"/>
              <a:t>Looked at CPU Evolution over time</a:t>
            </a:r>
          </a:p>
          <a:p>
            <a:r>
              <a:rPr lang="en-US" dirty="0"/>
              <a:t>Looked back at the Intel 4004</a:t>
            </a:r>
          </a:p>
          <a:p>
            <a:r>
              <a:rPr lang="en-US" dirty="0"/>
              <a:t>Looked forward at </a:t>
            </a:r>
            <a:r>
              <a:rPr lang="en-US"/>
              <a:t>Web Assembly (WASM)</a:t>
            </a:r>
            <a:endParaRPr lang="en-US" dirty="0"/>
          </a:p>
        </p:txBody>
      </p:sp>
    </p:spTree>
    <p:extLst>
      <p:ext uri="{BB962C8B-B14F-4D97-AF65-F5344CB8AC3E}">
        <p14:creationId xmlns:p14="http://schemas.microsoft.com/office/powerpoint/2010/main" val="2697238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AE3D-C70D-220E-82A8-C1D64A900A0F}"/>
              </a:ext>
            </a:extLst>
          </p:cNvPr>
          <p:cNvSpPr>
            <a:spLocks noGrp="1"/>
          </p:cNvSpPr>
          <p:nvPr>
            <p:ph type="title"/>
          </p:nvPr>
        </p:nvSpPr>
        <p:spPr/>
        <p:txBody>
          <a:bodyPr/>
          <a:lstStyle/>
          <a:p>
            <a:r>
              <a:rPr lang="en-US" dirty="0"/>
              <a:t>Acknowledgements / Contributions</a:t>
            </a:r>
          </a:p>
        </p:txBody>
      </p:sp>
      <p:sp>
        <p:nvSpPr>
          <p:cNvPr id="7" name="TextBox 6">
            <a:extLst>
              <a:ext uri="{FF2B5EF4-FFF2-40B4-BE49-F238E27FC236}">
                <a16:creationId xmlns:a16="http://schemas.microsoft.com/office/drawing/2014/main" id="{D1725F2C-A6DC-4096-AD36-A6A5AF1FFD40}"/>
              </a:ext>
            </a:extLst>
          </p:cNvPr>
          <p:cNvSpPr txBox="1"/>
          <p:nvPr/>
        </p:nvSpPr>
        <p:spPr>
          <a:xfrm>
            <a:off x="838201" y="1502688"/>
            <a:ext cx="5055704" cy="2492990"/>
          </a:xfrm>
          <a:prstGeom prst="rect">
            <a:avLst/>
          </a:prstGeom>
          <a:noFill/>
        </p:spPr>
        <p:txBody>
          <a:bodyPr wrap="square" rtlCol="0">
            <a:spAutoFit/>
          </a:bodyPr>
          <a:lstStyle/>
          <a:p>
            <a:r>
              <a:rPr lang="en-US" sz="1200" dirty="0"/>
              <a:t>These slides are Copyright 2025-  Charles R. Severance (</a:t>
            </a:r>
            <a:r>
              <a:rPr lang="en-US" sz="1200" dirty="0" err="1"/>
              <a:t>online.dr-chuck.com</a:t>
            </a:r>
            <a:r>
              <a:rPr lang="en-US" sz="1200" dirty="0"/>
              <a:t>) as part of www.ca4e.com and made available under a Creative Commons Attribution 4.0 License.  Please maintain this last slide in all copies of the document to comply with the attribution requirements of the license.  If you make a change, feel free to add your name and organization to the list of contributors on this page as you republish the materials.</a:t>
            </a:r>
          </a:p>
          <a:p>
            <a:endParaRPr lang="en-US" sz="1200" dirty="0"/>
          </a:p>
          <a:p>
            <a:r>
              <a:rPr lang="en-US" sz="1200" dirty="0"/>
              <a:t>Initial Development: Charles Severance, University of Michigan School of Information</a:t>
            </a:r>
          </a:p>
          <a:p>
            <a:endParaRPr lang="en-US" sz="1200" dirty="0"/>
          </a:p>
          <a:p>
            <a:r>
              <a:rPr lang="en-US" sz="1200" b="1" dirty="0"/>
              <a:t>Insert new Contributors and Translators here including names and dates</a:t>
            </a:r>
          </a:p>
          <a:p>
            <a:endParaRPr lang="en-US" sz="1200" dirty="0"/>
          </a:p>
          <a:p>
            <a:endParaRPr lang="en-US" sz="1200" dirty="0"/>
          </a:p>
        </p:txBody>
      </p:sp>
      <p:sp>
        <p:nvSpPr>
          <p:cNvPr id="8" name="TextBox 7">
            <a:extLst>
              <a:ext uri="{FF2B5EF4-FFF2-40B4-BE49-F238E27FC236}">
                <a16:creationId xmlns:a16="http://schemas.microsoft.com/office/drawing/2014/main" id="{A5B0D5A1-502A-F6A1-76FD-6D954B37EE94}"/>
              </a:ext>
            </a:extLst>
          </p:cNvPr>
          <p:cNvSpPr txBox="1"/>
          <p:nvPr/>
        </p:nvSpPr>
        <p:spPr>
          <a:xfrm>
            <a:off x="6298097" y="1502688"/>
            <a:ext cx="5055704" cy="461665"/>
          </a:xfrm>
          <a:prstGeom prst="rect">
            <a:avLst/>
          </a:prstGeom>
          <a:noFill/>
        </p:spPr>
        <p:txBody>
          <a:bodyPr wrap="square" rtlCol="0">
            <a:spAutoFit/>
          </a:bodyPr>
          <a:lstStyle/>
          <a:p>
            <a:r>
              <a:rPr lang="en-US" sz="1200" b="1" dirty="0"/>
              <a:t>Continue new Contributors and Translators here</a:t>
            </a:r>
          </a:p>
          <a:p>
            <a:endParaRPr lang="en-US" sz="1200" dirty="0"/>
          </a:p>
        </p:txBody>
      </p:sp>
    </p:spTree>
    <p:extLst>
      <p:ext uri="{BB962C8B-B14F-4D97-AF65-F5344CB8AC3E}">
        <p14:creationId xmlns:p14="http://schemas.microsoft.com/office/powerpoint/2010/main" val="296388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35FFB-106F-A723-E28E-067A8255B5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6DB1C8-024E-43B7-8FE3-96419B201922}"/>
              </a:ext>
            </a:extLst>
          </p:cNvPr>
          <p:cNvSpPr/>
          <p:nvPr/>
        </p:nvSpPr>
        <p:spPr>
          <a:xfrm>
            <a:off x="6737680" y="1177880"/>
            <a:ext cx="4826644" cy="4004841"/>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CPU</a:t>
            </a:r>
          </a:p>
        </p:txBody>
      </p:sp>
      <p:sp>
        <p:nvSpPr>
          <p:cNvPr id="3" name="Rectangle 2">
            <a:extLst>
              <a:ext uri="{FF2B5EF4-FFF2-40B4-BE49-F238E27FC236}">
                <a16:creationId xmlns:a16="http://schemas.microsoft.com/office/drawing/2014/main" id="{013EE36F-D017-E862-9E78-BACBE4865EC0}"/>
              </a:ext>
            </a:extLst>
          </p:cNvPr>
          <p:cNvSpPr/>
          <p:nvPr/>
        </p:nvSpPr>
        <p:spPr>
          <a:xfrm>
            <a:off x="6925288" y="1667770"/>
            <a:ext cx="1805650" cy="109959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ALU</a:t>
            </a:r>
          </a:p>
        </p:txBody>
      </p:sp>
      <p:sp>
        <p:nvSpPr>
          <p:cNvPr id="4" name="Rectangle 3">
            <a:extLst>
              <a:ext uri="{FF2B5EF4-FFF2-40B4-BE49-F238E27FC236}">
                <a16:creationId xmlns:a16="http://schemas.microsoft.com/office/drawing/2014/main" id="{7C00D2B8-A4BD-80AA-6E14-D5AA6D1C6B78}"/>
              </a:ext>
            </a:extLst>
          </p:cNvPr>
          <p:cNvSpPr/>
          <p:nvPr/>
        </p:nvSpPr>
        <p:spPr>
          <a:xfrm>
            <a:off x="9510303" y="1667769"/>
            <a:ext cx="1805650" cy="10995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Registers</a:t>
            </a:r>
          </a:p>
        </p:txBody>
      </p:sp>
      <p:sp>
        <p:nvSpPr>
          <p:cNvPr id="5" name="Rectangle 4">
            <a:extLst>
              <a:ext uri="{FF2B5EF4-FFF2-40B4-BE49-F238E27FC236}">
                <a16:creationId xmlns:a16="http://schemas.microsoft.com/office/drawing/2014/main" id="{E5B99DBA-4F66-C655-00E9-14455EF9BEA6}"/>
              </a:ext>
            </a:extLst>
          </p:cNvPr>
          <p:cNvSpPr/>
          <p:nvPr/>
        </p:nvSpPr>
        <p:spPr>
          <a:xfrm>
            <a:off x="6925286" y="2991472"/>
            <a:ext cx="3806881" cy="686525"/>
          </a:xfrm>
          <a:prstGeom prst="rect">
            <a:avLst/>
          </a:pr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Rectangle 8">
            <a:extLst>
              <a:ext uri="{FF2B5EF4-FFF2-40B4-BE49-F238E27FC236}">
                <a16:creationId xmlns:a16="http://schemas.microsoft.com/office/drawing/2014/main" id="{A38611CC-B363-D55E-4195-B3D302BAE937}"/>
              </a:ext>
            </a:extLst>
          </p:cNvPr>
          <p:cNvSpPr/>
          <p:nvPr/>
        </p:nvSpPr>
        <p:spPr>
          <a:xfrm>
            <a:off x="6925287" y="4369916"/>
            <a:ext cx="4390665" cy="53020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Cache / Memory</a:t>
            </a:r>
          </a:p>
        </p:txBody>
      </p:sp>
      <p:sp>
        <p:nvSpPr>
          <p:cNvPr id="10" name="Left-Right Arrow 9">
            <a:extLst>
              <a:ext uri="{FF2B5EF4-FFF2-40B4-BE49-F238E27FC236}">
                <a16:creationId xmlns:a16="http://schemas.microsoft.com/office/drawing/2014/main" id="{C34E2298-7CA1-3C11-B88C-DF035886F38D}"/>
              </a:ext>
            </a:extLst>
          </p:cNvPr>
          <p:cNvSpPr/>
          <p:nvPr/>
        </p:nvSpPr>
        <p:spPr>
          <a:xfrm>
            <a:off x="8842826" y="2136788"/>
            <a:ext cx="616352" cy="319086"/>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a:extLst>
              <a:ext uri="{FF2B5EF4-FFF2-40B4-BE49-F238E27FC236}">
                <a16:creationId xmlns:a16="http://schemas.microsoft.com/office/drawing/2014/main" id="{E03CC3A1-C991-E2D1-DDBA-44F325A31CED}"/>
              </a:ext>
            </a:extLst>
          </p:cNvPr>
          <p:cNvSpPr/>
          <p:nvPr/>
        </p:nvSpPr>
        <p:spPr>
          <a:xfrm rot="5400000">
            <a:off x="10377451" y="3335474"/>
            <a:ext cx="1414011" cy="462990"/>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5BA2A1CF-7614-F6A8-69E3-F807FBBDA848}"/>
              </a:ext>
            </a:extLst>
          </p:cNvPr>
          <p:cNvSpPr/>
          <p:nvPr/>
        </p:nvSpPr>
        <p:spPr>
          <a:xfrm rot="10800000">
            <a:off x="8541725" y="3743771"/>
            <a:ext cx="462988" cy="530203"/>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900782D-1C5E-1392-8564-2F8E7A11FADF}"/>
              </a:ext>
            </a:extLst>
          </p:cNvPr>
          <p:cNvSpPr txBox="1"/>
          <p:nvPr/>
        </p:nvSpPr>
        <p:spPr>
          <a:xfrm>
            <a:off x="7076727" y="3840904"/>
            <a:ext cx="1291379" cy="369332"/>
          </a:xfrm>
          <a:prstGeom prst="rect">
            <a:avLst/>
          </a:prstGeom>
          <a:noFill/>
        </p:spPr>
        <p:txBody>
          <a:bodyPr wrap="none" rtlCol="0">
            <a:spAutoFit/>
          </a:bodyPr>
          <a:lstStyle/>
          <a:p>
            <a:r>
              <a:rPr lang="en-US" dirty="0">
                <a:solidFill>
                  <a:schemeClr val="bg1"/>
                </a:solidFill>
              </a:rPr>
              <a:t>Instructions</a:t>
            </a:r>
          </a:p>
        </p:txBody>
      </p:sp>
      <p:sp>
        <p:nvSpPr>
          <p:cNvPr id="16" name="TextBox 15">
            <a:extLst>
              <a:ext uri="{FF2B5EF4-FFF2-40B4-BE49-F238E27FC236}">
                <a16:creationId xmlns:a16="http://schemas.microsoft.com/office/drawing/2014/main" id="{0200AF03-76BF-6440-6951-0A28CD5EDBF1}"/>
              </a:ext>
            </a:extLst>
          </p:cNvPr>
          <p:cNvSpPr txBox="1"/>
          <p:nvPr/>
        </p:nvSpPr>
        <p:spPr>
          <a:xfrm>
            <a:off x="8864187" y="1701682"/>
            <a:ext cx="620554" cy="369332"/>
          </a:xfrm>
          <a:prstGeom prst="rect">
            <a:avLst/>
          </a:prstGeom>
          <a:noFill/>
        </p:spPr>
        <p:txBody>
          <a:bodyPr wrap="none" rtlCol="0">
            <a:spAutoFit/>
          </a:bodyPr>
          <a:lstStyle/>
          <a:p>
            <a:r>
              <a:rPr lang="en-US" dirty="0">
                <a:solidFill>
                  <a:schemeClr val="bg1"/>
                </a:solidFill>
              </a:rPr>
              <a:t>Data</a:t>
            </a:r>
          </a:p>
        </p:txBody>
      </p:sp>
      <p:sp>
        <p:nvSpPr>
          <p:cNvPr id="25" name="Title 24">
            <a:extLst>
              <a:ext uri="{FF2B5EF4-FFF2-40B4-BE49-F238E27FC236}">
                <a16:creationId xmlns:a16="http://schemas.microsoft.com/office/drawing/2014/main" id="{F6341351-16C8-A611-C823-72C3F0CC9477}"/>
              </a:ext>
            </a:extLst>
          </p:cNvPr>
          <p:cNvSpPr>
            <a:spLocks noGrp="1"/>
          </p:cNvSpPr>
          <p:nvPr>
            <p:ph type="title"/>
          </p:nvPr>
        </p:nvSpPr>
        <p:spPr/>
        <p:txBody>
          <a:bodyPr>
            <a:normAutofit/>
          </a:bodyPr>
          <a:lstStyle/>
          <a:p>
            <a:r>
              <a:rPr lang="en-US" sz="3600" dirty="0"/>
              <a:t>Fetch-Decode-Execute-Cycle</a:t>
            </a:r>
          </a:p>
        </p:txBody>
      </p:sp>
      <p:sp>
        <p:nvSpPr>
          <p:cNvPr id="27" name="Content Placeholder 26">
            <a:extLst>
              <a:ext uri="{FF2B5EF4-FFF2-40B4-BE49-F238E27FC236}">
                <a16:creationId xmlns:a16="http://schemas.microsoft.com/office/drawing/2014/main" id="{CCBE6801-0242-BCB1-773B-CF7599763794}"/>
              </a:ext>
            </a:extLst>
          </p:cNvPr>
          <p:cNvSpPr>
            <a:spLocks noGrp="1"/>
          </p:cNvSpPr>
          <p:nvPr>
            <p:ph idx="1"/>
          </p:nvPr>
        </p:nvSpPr>
        <p:spPr>
          <a:xfrm>
            <a:off x="838200" y="1825625"/>
            <a:ext cx="4983388" cy="4351338"/>
          </a:xfrm>
        </p:spPr>
        <p:txBody>
          <a:bodyPr>
            <a:normAutofit fontScale="92500" lnSpcReduction="10000"/>
          </a:bodyPr>
          <a:lstStyle/>
          <a:p>
            <a:r>
              <a:rPr lang="en-US" dirty="0"/>
              <a:t>Program Counter (PC) Register – Address of the next machine code instruction</a:t>
            </a:r>
          </a:p>
          <a:p>
            <a:r>
              <a:rPr lang="en-US" dirty="0"/>
              <a:t>Current Instruction Register (CIR)</a:t>
            </a:r>
          </a:p>
          <a:p>
            <a:r>
              <a:rPr lang="en-US" dirty="0"/>
              <a:t>The decoder looks at the bits of the CIR and using gates activates the correct ALU Element and  register</a:t>
            </a:r>
          </a:p>
          <a:p>
            <a:r>
              <a:rPr lang="en-US" dirty="0"/>
              <a:t>The Clock causes the logic when to compute and when to copy results back to the register</a:t>
            </a:r>
          </a:p>
        </p:txBody>
      </p:sp>
      <p:sp>
        <p:nvSpPr>
          <p:cNvPr id="6" name="Rectangle 5">
            <a:extLst>
              <a:ext uri="{FF2B5EF4-FFF2-40B4-BE49-F238E27FC236}">
                <a16:creationId xmlns:a16="http://schemas.microsoft.com/office/drawing/2014/main" id="{0F4DC4E2-F199-7506-423B-B8E39509D59C}"/>
              </a:ext>
            </a:extLst>
          </p:cNvPr>
          <p:cNvSpPr/>
          <p:nvPr/>
        </p:nvSpPr>
        <p:spPr>
          <a:xfrm>
            <a:off x="7076727" y="2071014"/>
            <a:ext cx="671610" cy="23904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9BAF98-2B20-7F2D-7966-DAC1AB046179}"/>
              </a:ext>
            </a:extLst>
          </p:cNvPr>
          <p:cNvSpPr/>
          <p:nvPr/>
        </p:nvSpPr>
        <p:spPr>
          <a:xfrm>
            <a:off x="7211594" y="3180300"/>
            <a:ext cx="916483" cy="3424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PC</a:t>
            </a:r>
          </a:p>
        </p:txBody>
      </p:sp>
      <p:sp>
        <p:nvSpPr>
          <p:cNvPr id="11" name="Rectangle 10">
            <a:extLst>
              <a:ext uri="{FF2B5EF4-FFF2-40B4-BE49-F238E27FC236}">
                <a16:creationId xmlns:a16="http://schemas.microsoft.com/office/drawing/2014/main" id="{940AE15B-80F6-30F0-52FA-BDF3D7D5225A}"/>
              </a:ext>
            </a:extLst>
          </p:cNvPr>
          <p:cNvSpPr/>
          <p:nvPr/>
        </p:nvSpPr>
        <p:spPr>
          <a:xfrm>
            <a:off x="8265343" y="3189520"/>
            <a:ext cx="916483" cy="3424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CIR</a:t>
            </a:r>
          </a:p>
        </p:txBody>
      </p:sp>
      <p:sp>
        <p:nvSpPr>
          <p:cNvPr id="17" name="Rectangle 16">
            <a:extLst>
              <a:ext uri="{FF2B5EF4-FFF2-40B4-BE49-F238E27FC236}">
                <a16:creationId xmlns:a16="http://schemas.microsoft.com/office/drawing/2014/main" id="{333E7944-8BBF-A273-5761-A6B7DC2176BB}"/>
              </a:ext>
            </a:extLst>
          </p:cNvPr>
          <p:cNvSpPr/>
          <p:nvPr/>
        </p:nvSpPr>
        <p:spPr>
          <a:xfrm>
            <a:off x="9302620" y="3182287"/>
            <a:ext cx="1301969" cy="3424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Decoder</a:t>
            </a:r>
          </a:p>
        </p:txBody>
      </p:sp>
      <p:sp>
        <p:nvSpPr>
          <p:cNvPr id="18" name="Rectangle 17">
            <a:extLst>
              <a:ext uri="{FF2B5EF4-FFF2-40B4-BE49-F238E27FC236}">
                <a16:creationId xmlns:a16="http://schemas.microsoft.com/office/drawing/2014/main" id="{542843E0-AFFF-8943-F404-EEC07C801ABD}"/>
              </a:ext>
            </a:extLst>
          </p:cNvPr>
          <p:cNvSpPr/>
          <p:nvPr/>
        </p:nvSpPr>
        <p:spPr>
          <a:xfrm>
            <a:off x="7076727" y="2403317"/>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671869-BEC8-70DA-A638-44CF6EC10DA2}"/>
              </a:ext>
            </a:extLst>
          </p:cNvPr>
          <p:cNvSpPr/>
          <p:nvPr/>
        </p:nvSpPr>
        <p:spPr>
          <a:xfrm>
            <a:off x="7929538" y="2069313"/>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115F5C-8849-0DDC-E432-EE70CF865A45}"/>
              </a:ext>
            </a:extLst>
          </p:cNvPr>
          <p:cNvSpPr/>
          <p:nvPr/>
        </p:nvSpPr>
        <p:spPr>
          <a:xfrm>
            <a:off x="7929538" y="2401616"/>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0251BB-2453-F272-E007-E3DBE5873CC7}"/>
              </a:ext>
            </a:extLst>
          </p:cNvPr>
          <p:cNvSpPr/>
          <p:nvPr/>
        </p:nvSpPr>
        <p:spPr>
          <a:xfrm>
            <a:off x="9633567" y="2081768"/>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E046BE-F374-B04C-DF1F-205120877629}"/>
              </a:ext>
            </a:extLst>
          </p:cNvPr>
          <p:cNvSpPr/>
          <p:nvPr/>
        </p:nvSpPr>
        <p:spPr>
          <a:xfrm>
            <a:off x="9633567" y="2414071"/>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B2B6268-C236-A579-00DE-8B401B5296DA}"/>
              </a:ext>
            </a:extLst>
          </p:cNvPr>
          <p:cNvSpPr/>
          <p:nvPr/>
        </p:nvSpPr>
        <p:spPr>
          <a:xfrm>
            <a:off x="10486378" y="2080067"/>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E6369E-5016-0A13-44A8-B45A0346D341}"/>
              </a:ext>
            </a:extLst>
          </p:cNvPr>
          <p:cNvSpPr/>
          <p:nvPr/>
        </p:nvSpPr>
        <p:spPr>
          <a:xfrm>
            <a:off x="10486378" y="2412370"/>
            <a:ext cx="671610" cy="23904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Elbow Connector 34">
            <a:extLst>
              <a:ext uri="{FF2B5EF4-FFF2-40B4-BE49-F238E27FC236}">
                <a16:creationId xmlns:a16="http://schemas.microsoft.com/office/drawing/2014/main" id="{E31E9323-7CE6-6FB2-4F7F-5310C8E4EE45}"/>
              </a:ext>
            </a:extLst>
          </p:cNvPr>
          <p:cNvCxnSpPr>
            <a:stCxn id="17" idx="0"/>
            <a:endCxn id="6" idx="2"/>
          </p:cNvCxnSpPr>
          <p:nvPr/>
        </p:nvCxnSpPr>
        <p:spPr>
          <a:xfrm rot="16200000" flipV="1">
            <a:off x="8246957" y="1475638"/>
            <a:ext cx="872224" cy="2541073"/>
          </a:xfrm>
          <a:prstGeom prst="bentConnector3">
            <a:avLst>
              <a:gd name="adj1" fmla="val 38964"/>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4B1AA9A0-8CE1-DA74-C04B-E907FD60D29A}"/>
              </a:ext>
            </a:extLst>
          </p:cNvPr>
          <p:cNvCxnSpPr>
            <a:stCxn id="17" idx="0"/>
            <a:endCxn id="24" idx="2"/>
          </p:cNvCxnSpPr>
          <p:nvPr/>
        </p:nvCxnSpPr>
        <p:spPr>
          <a:xfrm rot="5400000" flipH="1" flipV="1">
            <a:off x="10122460" y="2482564"/>
            <a:ext cx="530868" cy="868578"/>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15D3D7D-C856-C447-2922-A6641F27E954}"/>
              </a:ext>
            </a:extLst>
          </p:cNvPr>
          <p:cNvSpPr txBox="1"/>
          <p:nvPr/>
        </p:nvSpPr>
        <p:spPr>
          <a:xfrm>
            <a:off x="6907134" y="5397865"/>
            <a:ext cx="4657190" cy="369332"/>
          </a:xfrm>
          <a:prstGeom prst="rect">
            <a:avLst/>
          </a:prstGeom>
          <a:noFill/>
        </p:spPr>
        <p:txBody>
          <a:bodyPr wrap="square">
            <a:spAutoFit/>
          </a:bodyPr>
          <a:lstStyle/>
          <a:p>
            <a:pPr algn="ctr"/>
            <a:r>
              <a:rPr lang="en-US" dirty="0"/>
              <a:t>https://</a:t>
            </a:r>
            <a:r>
              <a:rPr lang="en-US" dirty="0" err="1"/>
              <a:t>en.wikipedia.org</a:t>
            </a:r>
            <a:r>
              <a:rPr lang="en-US" dirty="0"/>
              <a:t>/wiki/</a:t>
            </a:r>
            <a:r>
              <a:rPr lang="en-US" dirty="0" err="1"/>
              <a:t>Binary_decoder</a:t>
            </a:r>
            <a:endParaRPr lang="en-US" dirty="0"/>
          </a:p>
        </p:txBody>
      </p:sp>
    </p:spTree>
    <p:extLst>
      <p:ext uri="{BB962C8B-B14F-4D97-AF65-F5344CB8AC3E}">
        <p14:creationId xmlns:p14="http://schemas.microsoft.com/office/powerpoint/2010/main" val="31054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21A56-2E99-BC5A-BF62-A7922A6A3F2A}"/>
              </a:ext>
            </a:extLst>
          </p:cNvPr>
          <p:cNvSpPr>
            <a:spLocks noGrp="1"/>
          </p:cNvSpPr>
          <p:nvPr>
            <p:ph type="title"/>
          </p:nvPr>
        </p:nvSpPr>
        <p:spPr/>
        <p:txBody>
          <a:bodyPr/>
          <a:lstStyle/>
          <a:p>
            <a:r>
              <a:rPr lang="en-US" dirty="0"/>
              <a:t>Machine Language Instructions</a:t>
            </a:r>
          </a:p>
        </p:txBody>
      </p:sp>
      <p:sp>
        <p:nvSpPr>
          <p:cNvPr id="3" name="Content Placeholder 2">
            <a:extLst>
              <a:ext uri="{FF2B5EF4-FFF2-40B4-BE49-F238E27FC236}">
                <a16:creationId xmlns:a16="http://schemas.microsoft.com/office/drawing/2014/main" id="{2FEB680D-EC8D-674D-842F-17273F10F654}"/>
              </a:ext>
            </a:extLst>
          </p:cNvPr>
          <p:cNvSpPr>
            <a:spLocks noGrp="1"/>
          </p:cNvSpPr>
          <p:nvPr>
            <p:ph idx="1"/>
          </p:nvPr>
        </p:nvSpPr>
        <p:spPr>
          <a:xfrm>
            <a:off x="838200" y="1825625"/>
            <a:ext cx="10515600" cy="1701625"/>
          </a:xfrm>
        </p:spPr>
        <p:txBody>
          <a:bodyPr>
            <a:normAutofit lnSpcReduction="10000"/>
          </a:bodyPr>
          <a:lstStyle/>
          <a:p>
            <a:r>
              <a:rPr lang="en-US"/>
              <a:t>As part of the documentation for a CPU, we are given the bit patterns of the machine code for each of its instructions</a:t>
            </a:r>
          </a:p>
          <a:p>
            <a:r>
              <a:rPr lang="en-US"/>
              <a:t>There </a:t>
            </a:r>
            <a:r>
              <a:rPr lang="en-US" dirty="0"/>
              <a:t>is usually a symbolic language that translates to machine language (assembler)</a:t>
            </a:r>
          </a:p>
        </p:txBody>
      </p:sp>
      <p:graphicFrame>
        <p:nvGraphicFramePr>
          <p:cNvPr id="4" name="Table 3">
            <a:extLst>
              <a:ext uri="{FF2B5EF4-FFF2-40B4-BE49-F238E27FC236}">
                <a16:creationId xmlns:a16="http://schemas.microsoft.com/office/drawing/2014/main" id="{1C1DE602-DE8F-E3D3-CD55-D37D80C9FBAC}"/>
              </a:ext>
            </a:extLst>
          </p:cNvPr>
          <p:cNvGraphicFramePr>
            <a:graphicFrameLocks noGrp="1"/>
          </p:cNvGraphicFramePr>
          <p:nvPr/>
        </p:nvGraphicFramePr>
        <p:xfrm>
          <a:off x="2592805" y="3688248"/>
          <a:ext cx="7006389" cy="1828800"/>
        </p:xfrm>
        <a:graphic>
          <a:graphicData uri="http://schemas.openxmlformats.org/drawingml/2006/table">
            <a:tbl>
              <a:tblPr firstRow="1">
                <a:tableStyleId>{3C2FFA5D-87B4-456A-9821-1D502468CF0F}</a:tableStyleId>
              </a:tblPr>
              <a:tblGrid>
                <a:gridCol w="2335463">
                  <a:extLst>
                    <a:ext uri="{9D8B030D-6E8A-4147-A177-3AD203B41FA5}">
                      <a16:colId xmlns:a16="http://schemas.microsoft.com/office/drawing/2014/main" val="132621367"/>
                    </a:ext>
                  </a:extLst>
                </a:gridCol>
                <a:gridCol w="1387507">
                  <a:extLst>
                    <a:ext uri="{9D8B030D-6E8A-4147-A177-3AD203B41FA5}">
                      <a16:colId xmlns:a16="http://schemas.microsoft.com/office/drawing/2014/main" val="3886170662"/>
                    </a:ext>
                  </a:extLst>
                </a:gridCol>
                <a:gridCol w="3283419">
                  <a:extLst>
                    <a:ext uri="{9D8B030D-6E8A-4147-A177-3AD203B41FA5}">
                      <a16:colId xmlns:a16="http://schemas.microsoft.com/office/drawing/2014/main" val="1876595760"/>
                    </a:ext>
                  </a:extLst>
                </a:gridCol>
              </a:tblGrid>
              <a:tr h="0">
                <a:tc>
                  <a:txBody>
                    <a:bodyPr/>
                    <a:lstStyle/>
                    <a:p>
                      <a:r>
                        <a:rPr lang="en-US" dirty="0"/>
                        <a:t>Assembly Language</a:t>
                      </a:r>
                    </a:p>
                  </a:txBody>
                  <a:tcPr anchor="ctr"/>
                </a:tc>
                <a:tc>
                  <a:txBody>
                    <a:bodyPr/>
                    <a:lstStyle/>
                    <a:p>
                      <a:r>
                        <a:rPr lang="en-US"/>
                        <a:t>Binary</a:t>
                      </a:r>
                    </a:p>
                  </a:txBody>
                  <a:tcPr anchor="ctr"/>
                </a:tc>
                <a:tc>
                  <a:txBody>
                    <a:bodyPr/>
                    <a:lstStyle/>
                    <a:p>
                      <a:r>
                        <a:rPr lang="en-US" dirty="0"/>
                        <a:t>Description</a:t>
                      </a:r>
                    </a:p>
                  </a:txBody>
                  <a:tcPr anchor="ctr"/>
                </a:tc>
                <a:extLst>
                  <a:ext uri="{0D108BD9-81ED-4DB2-BD59-A6C34878D82A}">
                    <a16:rowId xmlns:a16="http://schemas.microsoft.com/office/drawing/2014/main" val="1723127634"/>
                  </a:ext>
                </a:extLst>
              </a:tr>
              <a:tr h="0">
                <a:tc>
                  <a:txBody>
                    <a:bodyPr/>
                    <a:lstStyle/>
                    <a:p>
                      <a:r>
                        <a:rPr lang="en-US"/>
                        <a:t>ZERO reg</a:t>
                      </a:r>
                    </a:p>
                  </a:txBody>
                  <a:tcPr anchor="ctr"/>
                </a:tc>
                <a:tc>
                  <a:txBody>
                    <a:bodyPr/>
                    <a:lstStyle/>
                    <a:p>
                      <a:r>
                        <a:rPr lang="en-US"/>
                        <a:t>01000rrr</a:t>
                      </a:r>
                    </a:p>
                  </a:txBody>
                  <a:tcPr anchor="ctr"/>
                </a:tc>
                <a:tc>
                  <a:txBody>
                    <a:bodyPr/>
                    <a:lstStyle/>
                    <a:p>
                      <a:r>
                        <a:rPr lang="en-US"/>
                        <a:t>Set register to zero</a:t>
                      </a:r>
                    </a:p>
                  </a:txBody>
                  <a:tcPr anchor="ctr"/>
                </a:tc>
                <a:extLst>
                  <a:ext uri="{0D108BD9-81ED-4DB2-BD59-A6C34878D82A}">
                    <a16:rowId xmlns:a16="http://schemas.microsoft.com/office/drawing/2014/main" val="600081166"/>
                  </a:ext>
                </a:extLst>
              </a:tr>
              <a:tr h="0">
                <a:tc>
                  <a:txBody>
                    <a:bodyPr/>
                    <a:lstStyle/>
                    <a:p>
                      <a:r>
                        <a:rPr lang="en-US"/>
                        <a:t>CMPZ reg</a:t>
                      </a:r>
                    </a:p>
                  </a:txBody>
                  <a:tcPr anchor="ctr"/>
                </a:tc>
                <a:tc>
                  <a:txBody>
                    <a:bodyPr/>
                    <a:lstStyle/>
                    <a:p>
                      <a:r>
                        <a:rPr lang="en-US"/>
                        <a:t>01001rrr</a:t>
                      </a:r>
                    </a:p>
                  </a:txBody>
                  <a:tcPr anchor="ctr"/>
                </a:tc>
                <a:tc>
                  <a:txBody>
                    <a:bodyPr/>
                    <a:lstStyle/>
                    <a:p>
                      <a:r>
                        <a:rPr lang="en-US" dirty="0"/>
                        <a:t>Compare register to zero</a:t>
                      </a:r>
                    </a:p>
                  </a:txBody>
                  <a:tcPr anchor="ctr"/>
                </a:tc>
                <a:extLst>
                  <a:ext uri="{0D108BD9-81ED-4DB2-BD59-A6C34878D82A}">
                    <a16:rowId xmlns:a16="http://schemas.microsoft.com/office/drawing/2014/main" val="2860919831"/>
                  </a:ext>
                </a:extLst>
              </a:tr>
              <a:tr h="0">
                <a:tc>
                  <a:txBody>
                    <a:bodyPr/>
                    <a:lstStyle/>
                    <a:p>
                      <a:r>
                        <a:rPr lang="en-US"/>
                        <a:t>INC reg</a:t>
                      </a:r>
                    </a:p>
                  </a:txBody>
                  <a:tcPr anchor="ctr"/>
                </a:tc>
                <a:tc>
                  <a:txBody>
                    <a:bodyPr/>
                    <a:lstStyle/>
                    <a:p>
                      <a:r>
                        <a:rPr lang="en-US"/>
                        <a:t>01010rrr</a:t>
                      </a:r>
                    </a:p>
                  </a:txBody>
                  <a:tcPr anchor="ctr"/>
                </a:tc>
                <a:tc>
                  <a:txBody>
                    <a:bodyPr/>
                    <a:lstStyle/>
                    <a:p>
                      <a:r>
                        <a:rPr lang="en-US"/>
                        <a:t>Increment register by 1</a:t>
                      </a:r>
                    </a:p>
                  </a:txBody>
                  <a:tcPr anchor="ctr"/>
                </a:tc>
                <a:extLst>
                  <a:ext uri="{0D108BD9-81ED-4DB2-BD59-A6C34878D82A}">
                    <a16:rowId xmlns:a16="http://schemas.microsoft.com/office/drawing/2014/main" val="809803723"/>
                  </a:ext>
                </a:extLst>
              </a:tr>
              <a:tr h="0">
                <a:tc>
                  <a:txBody>
                    <a:bodyPr/>
                    <a:lstStyle/>
                    <a:p>
                      <a:r>
                        <a:rPr lang="en-US"/>
                        <a:t>DEC reg</a:t>
                      </a:r>
                    </a:p>
                  </a:txBody>
                  <a:tcPr anchor="ctr"/>
                </a:tc>
                <a:tc>
                  <a:txBody>
                    <a:bodyPr/>
                    <a:lstStyle/>
                    <a:p>
                      <a:r>
                        <a:rPr lang="en-US"/>
                        <a:t>01011rrr</a:t>
                      </a:r>
                    </a:p>
                  </a:txBody>
                  <a:tcPr anchor="ctr"/>
                </a:tc>
                <a:tc>
                  <a:txBody>
                    <a:bodyPr/>
                    <a:lstStyle/>
                    <a:p>
                      <a:r>
                        <a:rPr lang="en-US" dirty="0"/>
                        <a:t>Decrement register by 1</a:t>
                      </a:r>
                    </a:p>
                  </a:txBody>
                  <a:tcPr anchor="ctr"/>
                </a:tc>
                <a:extLst>
                  <a:ext uri="{0D108BD9-81ED-4DB2-BD59-A6C34878D82A}">
                    <a16:rowId xmlns:a16="http://schemas.microsoft.com/office/drawing/2014/main" val="1087765961"/>
                  </a:ext>
                </a:extLst>
              </a:tr>
            </a:tbl>
          </a:graphicData>
        </a:graphic>
      </p:graphicFrame>
    </p:spTree>
    <p:extLst>
      <p:ext uri="{BB962C8B-B14F-4D97-AF65-F5344CB8AC3E}">
        <p14:creationId xmlns:p14="http://schemas.microsoft.com/office/powerpoint/2010/main" val="34770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97577-4673-1CE0-DA2D-B06B81D346FA}"/>
              </a:ext>
            </a:extLst>
          </p:cNvPr>
          <p:cNvSpPr>
            <a:spLocks noGrp="1"/>
          </p:cNvSpPr>
          <p:nvPr>
            <p:ph type="title"/>
          </p:nvPr>
        </p:nvSpPr>
        <p:spPr/>
        <p:txBody>
          <a:bodyPr/>
          <a:lstStyle/>
          <a:p>
            <a:r>
              <a:rPr lang="en-US" dirty="0"/>
              <a:t>Real CPUs</a:t>
            </a:r>
          </a:p>
        </p:txBody>
      </p:sp>
      <p:sp>
        <p:nvSpPr>
          <p:cNvPr id="3" name="Text Placeholder 2">
            <a:extLst>
              <a:ext uri="{FF2B5EF4-FFF2-40B4-BE49-F238E27FC236}">
                <a16:creationId xmlns:a16="http://schemas.microsoft.com/office/drawing/2014/main" id="{EE27C4F1-1404-093A-4E91-1479513ED4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27821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14DD4-7186-6BC6-90FA-5E57912F6BBB}"/>
              </a:ext>
            </a:extLst>
          </p:cNvPr>
          <p:cNvSpPr>
            <a:spLocks noGrp="1"/>
          </p:cNvSpPr>
          <p:nvPr>
            <p:ph type="title"/>
          </p:nvPr>
        </p:nvSpPr>
        <p:spPr/>
        <p:txBody>
          <a:bodyPr/>
          <a:lstStyle/>
          <a:p>
            <a:r>
              <a:rPr lang="en-US" dirty="0"/>
              <a:t>Modern Processor Families</a:t>
            </a:r>
          </a:p>
        </p:txBody>
      </p:sp>
      <p:sp>
        <p:nvSpPr>
          <p:cNvPr id="5" name="Content Placeholder 4">
            <a:extLst>
              <a:ext uri="{FF2B5EF4-FFF2-40B4-BE49-F238E27FC236}">
                <a16:creationId xmlns:a16="http://schemas.microsoft.com/office/drawing/2014/main" id="{998F8DF6-7522-D8ED-FCD0-73031DD2B0D4}"/>
              </a:ext>
            </a:extLst>
          </p:cNvPr>
          <p:cNvSpPr>
            <a:spLocks noGrp="1"/>
          </p:cNvSpPr>
          <p:nvPr>
            <p:ph idx="1"/>
          </p:nvPr>
        </p:nvSpPr>
        <p:spPr/>
        <p:txBody>
          <a:bodyPr/>
          <a:lstStyle/>
          <a:p>
            <a:r>
              <a:rPr lang="en-US" dirty="0"/>
              <a:t>Intel X86 – Introduced in 1978</a:t>
            </a:r>
          </a:p>
          <a:p>
            <a:pPr lvl="1"/>
            <a:r>
              <a:rPr lang="en-US" dirty="0"/>
              <a:t>Focused on Desktop computers</a:t>
            </a:r>
          </a:p>
          <a:p>
            <a:pPr lvl="1"/>
            <a:r>
              <a:rPr lang="en-US" dirty="0"/>
              <a:t>Includes AMD</a:t>
            </a:r>
          </a:p>
          <a:p>
            <a:r>
              <a:rPr lang="en-US" dirty="0"/>
              <a:t>ARM – Introduced in 1985</a:t>
            </a:r>
          </a:p>
          <a:p>
            <a:pPr lvl="1"/>
            <a:r>
              <a:rPr lang="en-US" dirty="0"/>
              <a:t>Focused on early cell phones</a:t>
            </a:r>
          </a:p>
          <a:p>
            <a:pPr lvl="1"/>
            <a:r>
              <a:rPr lang="en-US" dirty="0"/>
              <a:t>Core Instruction Set + Extensions</a:t>
            </a:r>
          </a:p>
        </p:txBody>
      </p:sp>
    </p:spTree>
    <p:extLst>
      <p:ext uri="{BB962C8B-B14F-4D97-AF65-F5344CB8AC3E}">
        <p14:creationId xmlns:p14="http://schemas.microsoft.com/office/powerpoint/2010/main" val="3281457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98C542-FB7B-B488-DD86-563436747BA8}"/>
              </a:ext>
            </a:extLst>
          </p:cNvPr>
          <p:cNvSpPr>
            <a:spLocks noGrp="1"/>
          </p:cNvSpPr>
          <p:nvPr>
            <p:ph type="title"/>
          </p:nvPr>
        </p:nvSpPr>
        <p:spPr/>
        <p:txBody>
          <a:bodyPr/>
          <a:lstStyle/>
          <a:p>
            <a:r>
              <a:rPr lang="en-US" dirty="0"/>
              <a:t>ARM Assembly</a:t>
            </a:r>
          </a:p>
        </p:txBody>
      </p:sp>
      <p:sp>
        <p:nvSpPr>
          <p:cNvPr id="5" name="TextBox 4">
            <a:extLst>
              <a:ext uri="{FF2B5EF4-FFF2-40B4-BE49-F238E27FC236}">
                <a16:creationId xmlns:a16="http://schemas.microsoft.com/office/drawing/2014/main" id="{1CEDD6DF-0E22-881E-A6E2-5FE6B79ADFA4}"/>
              </a:ext>
            </a:extLst>
          </p:cNvPr>
          <p:cNvSpPr txBox="1"/>
          <p:nvPr/>
        </p:nvSpPr>
        <p:spPr>
          <a:xfrm>
            <a:off x="838200" y="2521059"/>
            <a:ext cx="6336937" cy="1815882"/>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.global _start</a:t>
            </a:r>
          </a:p>
          <a:p>
            <a:r>
              <a:rPr lang="en-US" sz="1400" b="1" dirty="0">
                <a:latin typeface="Courier New" panose="02070309020205020404" pitchFamily="49" charset="0"/>
                <a:cs typeface="Courier New" panose="02070309020205020404" pitchFamily="49" charset="0"/>
              </a:rPr>
              <a:t>_start:</a:t>
            </a:r>
          </a:p>
          <a:p>
            <a:r>
              <a:rPr lang="en-US" sz="1400" b="1" dirty="0">
                <a:latin typeface="Courier New" panose="02070309020205020404" pitchFamily="49" charset="0"/>
                <a:cs typeface="Courier New" panose="02070309020205020404" pitchFamily="49" charset="0"/>
              </a:rPr>
              <a:t>        MOV     R0, #3        @ Load 3 into R0</a:t>
            </a:r>
          </a:p>
          <a:p>
            <a:r>
              <a:rPr lang="en-US" sz="1400" b="1" dirty="0">
                <a:latin typeface="Courier New" panose="02070309020205020404" pitchFamily="49" charset="0"/>
                <a:cs typeface="Courier New" panose="02070309020205020404" pitchFamily="49" charset="0"/>
              </a:rPr>
              <a:t>        MOV     R1, #4        @ Load 4 into R1</a:t>
            </a:r>
          </a:p>
          <a:p>
            <a:r>
              <a:rPr lang="en-US" sz="1400" b="1" dirty="0">
                <a:latin typeface="Courier New" panose="02070309020205020404" pitchFamily="49" charset="0"/>
                <a:cs typeface="Courier New" panose="02070309020205020404" pitchFamily="49" charset="0"/>
              </a:rPr>
              <a:t>        ADD     R0, R0, R1    @ R0 = R0 + R1 (3 + 4 = 7)</a:t>
            </a:r>
          </a:p>
          <a:p>
            <a:endParaRPr lang="en-US"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        MOV     R7, #1        @ </a:t>
            </a:r>
            <a:r>
              <a:rPr lang="en-US" sz="1400" b="1" dirty="0" err="1">
                <a:latin typeface="Courier New" panose="02070309020205020404" pitchFamily="49" charset="0"/>
                <a:cs typeface="Courier New" panose="02070309020205020404" pitchFamily="49" charset="0"/>
              </a:rPr>
              <a:t>syscall</a:t>
            </a:r>
            <a:r>
              <a:rPr lang="en-US" sz="1400" b="1" dirty="0">
                <a:latin typeface="Courier New" panose="02070309020205020404" pitchFamily="49" charset="0"/>
                <a:cs typeface="Courier New" panose="02070309020205020404" pitchFamily="49" charset="0"/>
              </a:rPr>
              <a:t>: exit</a:t>
            </a:r>
          </a:p>
          <a:p>
            <a:r>
              <a:rPr lang="en-US" sz="1400" b="1" dirty="0">
                <a:latin typeface="Courier New" panose="02070309020205020404" pitchFamily="49" charset="0"/>
                <a:cs typeface="Courier New" panose="02070309020205020404" pitchFamily="49" charset="0"/>
              </a:rPr>
              <a:t>        SWI     0             @ exit with code in R0 (7)</a:t>
            </a:r>
          </a:p>
        </p:txBody>
      </p:sp>
      <p:pic>
        <p:nvPicPr>
          <p:cNvPr id="2" name="Picture 1" descr="A white sheet of paper with black text&#10;&#10;AI-generated content may be incorrect.">
            <a:extLst>
              <a:ext uri="{FF2B5EF4-FFF2-40B4-BE49-F238E27FC236}">
                <a16:creationId xmlns:a16="http://schemas.microsoft.com/office/drawing/2014/main" id="{D7EE1AFD-AD11-ACC5-CAAB-CCD39A46FE22}"/>
              </a:ext>
            </a:extLst>
          </p:cNvPr>
          <p:cNvPicPr>
            <a:picLocks noChangeAspect="1"/>
          </p:cNvPicPr>
          <p:nvPr/>
        </p:nvPicPr>
        <p:blipFill>
          <a:blip r:embed="rId2"/>
          <a:stretch>
            <a:fillRect/>
          </a:stretch>
        </p:blipFill>
        <p:spPr>
          <a:xfrm>
            <a:off x="7493620" y="698499"/>
            <a:ext cx="4121639" cy="4999575"/>
          </a:xfrm>
          <a:prstGeom prst="rect">
            <a:avLst/>
          </a:prstGeom>
        </p:spPr>
      </p:pic>
    </p:spTree>
    <p:extLst>
      <p:ext uri="{BB962C8B-B14F-4D97-AF65-F5344CB8AC3E}">
        <p14:creationId xmlns:p14="http://schemas.microsoft.com/office/powerpoint/2010/main" val="812500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2820</Words>
  <Application>Microsoft Macintosh PowerPoint</Application>
  <PresentationFormat>Widescreen</PresentationFormat>
  <Paragraphs>482</Paragraphs>
  <Slides>48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Courier</vt:lpstr>
      <vt:lpstr>Courier New</vt:lpstr>
      <vt:lpstr>Office Theme</vt:lpstr>
      <vt:lpstr>The CDC 8512 Microprocessor</vt:lpstr>
      <vt:lpstr>Outline</vt:lpstr>
      <vt:lpstr>What is missing?</vt:lpstr>
      <vt:lpstr>PowerPoint Presentation</vt:lpstr>
      <vt:lpstr>Fetch-Decode-Execute-Cycle</vt:lpstr>
      <vt:lpstr>Machine Language Instructions</vt:lpstr>
      <vt:lpstr>Real CPUs</vt:lpstr>
      <vt:lpstr>Modern Processor Families</vt:lpstr>
      <vt:lpstr>ARM Assembly</vt:lpstr>
      <vt:lpstr>Intel X86 Assembly</vt:lpstr>
      <vt:lpstr>A Very Simple CPU</vt:lpstr>
      <vt:lpstr>CDC 8512 - Inspired by CDC 6500</vt:lpstr>
      <vt:lpstr>CDC 8512 - Inspired by CDC 6500</vt:lpstr>
      <vt:lpstr>About the CDC6500</vt:lpstr>
      <vt:lpstr>PowerPoint Presentation</vt:lpstr>
      <vt:lpstr>About the CDC8512</vt:lpstr>
      <vt:lpstr>CDC8512 Architecture</vt:lpstr>
      <vt:lpstr>CDC 8512 – Instruction Set</vt:lpstr>
      <vt:lpstr>CDC8512 CPU Reference</vt:lpstr>
      <vt:lpstr>Set a Register</vt:lpstr>
      <vt:lpstr>Register Arithmetic</vt:lpstr>
      <vt:lpstr>Comparison and Jumps</vt:lpstr>
      <vt:lpstr>Miscellaneous Instructions</vt:lpstr>
      <vt:lpstr>Summary</vt:lpstr>
      <vt:lpstr>CDC 8512 – Machine Language</vt:lpstr>
      <vt:lpstr>CDC 8512 - Assembly / Machine Code</vt:lpstr>
      <vt:lpstr>Single Register 8-bit Instruction</vt:lpstr>
      <vt:lpstr>Set Register to Constant (16-bit instruction)</vt:lpstr>
      <vt:lpstr>Single Register 8-Bit Instruction</vt:lpstr>
      <vt:lpstr>Print  and Halt Instructions</vt:lpstr>
      <vt:lpstr>Two Register Instruction</vt:lpstr>
      <vt:lpstr>CDC8512 Emulator in JavaScript</vt:lpstr>
      <vt:lpstr>Emulators for Fun</vt:lpstr>
      <vt:lpstr>Building Emulators for Historical CPUs</vt:lpstr>
      <vt:lpstr>Archive.org: Internet Arcade</vt:lpstr>
      <vt:lpstr>Game: Dig Dug</vt:lpstr>
      <vt:lpstr>Dig Dug Startup – JSMAME Emulator</vt:lpstr>
      <vt:lpstr>CPU Evolution</vt:lpstr>
      <vt:lpstr>Apple Computer Processors over time</vt:lpstr>
      <vt:lpstr>Reading: Post-Risc Architecture</vt:lpstr>
      <vt:lpstr>Reading: Intel 4004</vt:lpstr>
      <vt:lpstr>http://e4004.szyc.org/iset.html</vt:lpstr>
      <vt:lpstr>http://e4004.szyc.org/emu/</vt:lpstr>
      <vt:lpstr>WASM – Web Assembly</vt:lpstr>
      <vt:lpstr>WASM Hello World</vt:lpstr>
      <vt:lpstr>PowerPoint Presentation</vt:lpstr>
      <vt:lpstr>Summary</vt:lpstr>
      <vt:lpstr>Acknowledgements / Contributions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CDC 8512 MicroProcessor</dc:title>
  <dc:creator>Severance, Charles</dc:creator>
  <cp:lastModifiedBy>Severance, Charles</cp:lastModifiedBy>
  <cp:revision>64</cp:revision>
  <dcterms:created xsi:type="dcterms:W3CDTF">2023-02-08T12:14:18Z</dcterms:created>
  <dcterms:modified xsi:type="dcterms:W3CDTF">2025-09-19T14:55:36Z</dcterms:modified>
</cp:coreProperties>
</file>