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334" r:id="rId3"/>
    <p:sldId id="330" r:id="rId4"/>
    <p:sldId id="272" r:id="rId5"/>
    <p:sldId id="273" r:id="rId6"/>
    <p:sldId id="274" r:id="rId7"/>
    <p:sldId id="303" r:id="rId8"/>
    <p:sldId id="358" r:id="rId9"/>
    <p:sldId id="356" r:id="rId10"/>
    <p:sldId id="357" r:id="rId11"/>
    <p:sldId id="359" r:id="rId12"/>
    <p:sldId id="354" r:id="rId13"/>
    <p:sldId id="364" r:id="rId14"/>
    <p:sldId id="365" r:id="rId15"/>
    <p:sldId id="372" r:id="rId16"/>
    <p:sldId id="425" r:id="rId17"/>
    <p:sldId id="366" r:id="rId18"/>
    <p:sldId id="368" r:id="rId19"/>
    <p:sldId id="369" r:id="rId20"/>
    <p:sldId id="367" r:id="rId21"/>
    <p:sldId id="370" r:id="rId22"/>
    <p:sldId id="371" r:id="rId23"/>
    <p:sldId id="373" r:id="rId24"/>
    <p:sldId id="375" r:id="rId25"/>
    <p:sldId id="382" r:id="rId26"/>
    <p:sldId id="383" r:id="rId27"/>
    <p:sldId id="384" r:id="rId28"/>
    <p:sldId id="385" r:id="rId29"/>
    <p:sldId id="386" r:id="rId30"/>
    <p:sldId id="388" r:id="rId31"/>
    <p:sldId id="389" r:id="rId32"/>
    <p:sldId id="352"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5"/>
    <p:restoredTop sz="77671"/>
  </p:normalViewPr>
  <p:slideViewPr>
    <p:cSldViewPr snapToGrid="0">
      <p:cViewPr varScale="1">
        <p:scale>
          <a:sx n="97" d="100"/>
          <a:sy n="97" d="100"/>
        </p:scale>
        <p:origin x="4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4C8C0-0C1E-D447-A6DA-5BF9E732D1EF}" type="datetimeFigureOut">
              <a:rPr lang="en-US" smtClean="0"/>
              <a:t>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414A0-4E43-B244-BF62-FDB8F38845D2}" type="slidenum">
              <a:rPr lang="en-US" smtClean="0"/>
              <a:t>‹#›</a:t>
            </a:fld>
            <a:endParaRPr lang="en-US"/>
          </a:p>
        </p:txBody>
      </p:sp>
    </p:spTree>
    <p:extLst>
      <p:ext uri="{BB962C8B-B14F-4D97-AF65-F5344CB8AC3E}">
        <p14:creationId xmlns:p14="http://schemas.microsoft.com/office/powerpoint/2010/main" val="53312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942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04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n-US" dirty="0"/>
              <a:t>This slide is a block diagram of a computer showing a central processing unit connected to main memory.  Software is loaded into the main memory.  The software can also interact with input / output devices and secondary memory for long-term storage.</a:t>
            </a:r>
            <a:endParaRPr dirty="0"/>
          </a:p>
        </p:txBody>
      </p:sp>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05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a block diagram of a computer showing a central processing unit connected to main memory.  Software is loaded into the main memory.  The software can also interact with input / output devices and secondary memory for long-term storage.</a:t>
            </a:r>
          </a:p>
          <a:p>
            <a:pPr lvl="0">
              <a:spcBef>
                <a:spcPts val="0"/>
              </a:spcBef>
              <a:buNone/>
            </a:pPr>
            <a:endParaRPr dirty="0"/>
          </a:p>
        </p:txBody>
      </p:sp>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836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4414A0-4E43-B244-BF62-FDB8F38845D2}" type="slidenum">
              <a:rPr lang="en-US" smtClean="0"/>
              <a:t>11</a:t>
            </a:fld>
            <a:endParaRPr lang="en-US"/>
          </a:p>
        </p:txBody>
      </p:sp>
    </p:spTree>
    <p:extLst>
      <p:ext uri="{BB962C8B-B14F-4D97-AF65-F5344CB8AC3E}">
        <p14:creationId xmlns:p14="http://schemas.microsoft.com/office/powerpoint/2010/main" val="2874947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diagram of a full adder circuit with inputs A and B with a Carry-In of CIN.  The output is single bit SUM and a single but Carry Out.  The circuit consisted of two half adders connected and an OR gate to compute the carry out when all the inputs are 1.</a:t>
            </a:r>
          </a:p>
        </p:txBody>
      </p:sp>
      <p:sp>
        <p:nvSpPr>
          <p:cNvPr id="4" name="Slide Number Placeholder 3"/>
          <p:cNvSpPr>
            <a:spLocks noGrp="1"/>
          </p:cNvSpPr>
          <p:nvPr>
            <p:ph type="sldNum" sz="quarter" idx="5"/>
          </p:nvPr>
        </p:nvSpPr>
        <p:spPr/>
        <p:txBody>
          <a:bodyPr/>
          <a:lstStyle/>
          <a:p>
            <a:fld id="{9F4414A0-4E43-B244-BF62-FDB8F38845D2}" type="slidenum">
              <a:rPr lang="en-US" smtClean="0"/>
              <a:t>21</a:t>
            </a:fld>
            <a:endParaRPr lang="en-US"/>
          </a:p>
        </p:txBody>
      </p:sp>
    </p:spTree>
    <p:extLst>
      <p:ext uri="{BB962C8B-B14F-4D97-AF65-F5344CB8AC3E}">
        <p14:creationId xmlns:p14="http://schemas.microsoft.com/office/powerpoint/2010/main" val="267059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37EEE-A3CF-443A-2482-35E18D99AF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7F8B9C-F5BA-17F9-0A1A-E9665612F7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8F8FBE-FBBE-A0CC-FC42-3FF15B01058C}"/>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1D2E2043-136C-34E3-9B5E-AC338246D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856A4-24F1-F505-9F17-D7CBFCAEE78C}"/>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215249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8AD7-CB39-F4FD-60C8-BAB75817C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BE9A8A-5BCD-ACF0-C136-CDF4EF43F4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72173-7BCD-6D53-45A8-FCA73BB2689E}"/>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B5F32C7C-335D-7160-23CE-C24A4F786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CEB18-C173-EFB3-1C85-A031B29843EC}"/>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72618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DC207-D54F-2803-D3CC-9C09125C69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02E1E2-9E3B-784D-3CE4-2296C22F67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6E86C-E00B-BD36-A411-67778DF47318}"/>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9B6F92B7-B14D-6AB6-B8C9-06EE3BCF4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8E9E8-5085-B615-86BC-FA6AF9D53953}"/>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167590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BEDB-C75D-A176-F1E1-2D61BD6412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60EA41-92F4-D93D-5DF9-8B79882ED1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330B2-BD20-D788-65A6-746C9CD144E3}"/>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06741D4E-2093-22B2-0224-6CCBB3626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9B169-B36C-E793-5F8A-BFAD72B3E39E}"/>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332271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088F-0963-1409-208E-743C84B47A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88810C-6BA9-7DB2-3B0B-720C42B3C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2797A-1838-CB89-1256-14F12FF16119}"/>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B21F2D03-E3A0-4FEA-0011-C37F65BB1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F4D0B-2CE2-143E-8B6E-602564B89BC0}"/>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330726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9120-C89A-B32D-C285-5A1F7A2A9F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07ABE6-B752-F669-D1B4-AC8F049FCE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313714-0478-85A7-EDB7-9D329DB61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0DCCEE-DA65-5FEA-DBE1-A4FFB71A4054}"/>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6" name="Footer Placeholder 5">
            <a:extLst>
              <a:ext uri="{FF2B5EF4-FFF2-40B4-BE49-F238E27FC236}">
                <a16:creationId xmlns:a16="http://schemas.microsoft.com/office/drawing/2014/main" id="{B3AFB5A0-AAA7-A256-BA01-54C1A2476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DF0E0C-8C61-C6B0-8D2F-98C1C0F1BFE2}"/>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224604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5963-B75A-5C26-1085-A924CA3505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1618E1-9250-45C9-B6CB-F5EC9FCD44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4F8B2-EBF4-1934-4B10-E0E23D984E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5E85D9-CA66-2837-5A04-B23B86606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E643F1-9724-47B2-6CDC-D890213F27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301FAC-E8AC-52D9-1A16-B217F1A60C6F}"/>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8" name="Footer Placeholder 7">
            <a:extLst>
              <a:ext uri="{FF2B5EF4-FFF2-40B4-BE49-F238E27FC236}">
                <a16:creationId xmlns:a16="http://schemas.microsoft.com/office/drawing/2014/main" id="{EF5BFE5D-39D1-6E86-A570-37A00E3A73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4A485E-6264-CBC0-1FF3-552D8DDBFDC4}"/>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16447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FFF0-D8D3-C301-C696-45BC20EBE1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81B914-1337-0FD9-892B-B99F460A2A02}"/>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4" name="Footer Placeholder 3">
            <a:extLst>
              <a:ext uri="{FF2B5EF4-FFF2-40B4-BE49-F238E27FC236}">
                <a16:creationId xmlns:a16="http://schemas.microsoft.com/office/drawing/2014/main" id="{1FC03B48-34D2-3263-7740-5983D6F7F0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575E22-D3FA-A3BE-F2D4-6CCB10CD9467}"/>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324881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E6F61-7AE2-FCC6-43FD-ED979C4E6A33}"/>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3" name="Footer Placeholder 2">
            <a:extLst>
              <a:ext uri="{FF2B5EF4-FFF2-40B4-BE49-F238E27FC236}">
                <a16:creationId xmlns:a16="http://schemas.microsoft.com/office/drawing/2014/main" id="{B5772E01-7045-0DD5-9E9A-B9D643B3B9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433559-F5B7-5AA5-561B-0308F9F19CD9}"/>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162275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2457-9C61-FB3A-E090-794F70CCC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50A638-5B5A-F81F-B2BB-7D4BC2CCD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6FA28D-530E-D553-BD5E-0834C6956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1CD66-9BCC-71D8-DC72-F5912A2DE9D4}"/>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6" name="Footer Placeholder 5">
            <a:extLst>
              <a:ext uri="{FF2B5EF4-FFF2-40B4-BE49-F238E27FC236}">
                <a16:creationId xmlns:a16="http://schemas.microsoft.com/office/drawing/2014/main" id="{23B4C7AA-84C9-DE87-FFC9-13E44AFAF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813F64-36A6-C563-B8F8-7149E9CCD900}"/>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384449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AE18-9F94-F919-8625-C0724FDF2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D54EC-1B48-2A18-CDF8-E331B4674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EC52F0-4853-2AF7-6240-A9A13CC43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F48310-14CE-7E1E-AC35-4A75EA9F6108}"/>
              </a:ext>
            </a:extLst>
          </p:cNvPr>
          <p:cNvSpPr>
            <a:spLocks noGrp="1"/>
          </p:cNvSpPr>
          <p:nvPr>
            <p:ph type="dt" sz="half" idx="10"/>
          </p:nvPr>
        </p:nvSpPr>
        <p:spPr/>
        <p:txBody>
          <a:bodyPr/>
          <a:lstStyle/>
          <a:p>
            <a:fld id="{D5D8E255-8371-B349-B2F5-F8C6C9FF431B}" type="datetimeFigureOut">
              <a:rPr lang="en-US" smtClean="0"/>
              <a:t>1/7/26</a:t>
            </a:fld>
            <a:endParaRPr lang="en-US"/>
          </a:p>
        </p:txBody>
      </p:sp>
      <p:sp>
        <p:nvSpPr>
          <p:cNvPr id="6" name="Footer Placeholder 5">
            <a:extLst>
              <a:ext uri="{FF2B5EF4-FFF2-40B4-BE49-F238E27FC236}">
                <a16:creationId xmlns:a16="http://schemas.microsoft.com/office/drawing/2014/main" id="{9B0B3B96-74D7-0A95-CBCC-E43B376DA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E2FF1-191F-F55E-1038-7A84E40738DD}"/>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153634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368CCB-F95C-78B8-AB3B-75046B538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B051CA-AE6B-5AD3-B31B-D128E8361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44A3A-5FE8-9765-97A4-8D78B80645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8E255-8371-B349-B2F5-F8C6C9FF431B}" type="datetimeFigureOut">
              <a:rPr lang="en-US" smtClean="0"/>
              <a:t>1/7/26</a:t>
            </a:fld>
            <a:endParaRPr lang="en-US"/>
          </a:p>
        </p:txBody>
      </p:sp>
      <p:sp>
        <p:nvSpPr>
          <p:cNvPr id="5" name="Footer Placeholder 4">
            <a:extLst>
              <a:ext uri="{FF2B5EF4-FFF2-40B4-BE49-F238E27FC236}">
                <a16:creationId xmlns:a16="http://schemas.microsoft.com/office/drawing/2014/main" id="{9F477786-E37B-BA0A-FBBA-967E2DAF5F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B0ED85-D531-06A4-DD93-B6A9AC1AC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475D4-DDD0-8942-A6FE-1A968215592B}" type="slidenum">
              <a:rPr lang="en-US" smtClean="0"/>
              <a:t>‹#›</a:t>
            </a:fld>
            <a:endParaRPr lang="en-US"/>
          </a:p>
        </p:txBody>
      </p:sp>
    </p:spTree>
    <p:extLst>
      <p:ext uri="{BB962C8B-B14F-4D97-AF65-F5344CB8AC3E}">
        <p14:creationId xmlns:p14="http://schemas.microsoft.com/office/powerpoint/2010/main" val="1285400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1B36-9C62-3FFE-74C5-B0303391BA7E}"/>
              </a:ext>
            </a:extLst>
          </p:cNvPr>
          <p:cNvSpPr>
            <a:spLocks noGrp="1"/>
          </p:cNvSpPr>
          <p:nvPr>
            <p:ph type="ctrTitle"/>
          </p:nvPr>
        </p:nvSpPr>
        <p:spPr/>
        <p:txBody>
          <a:bodyPr>
            <a:normAutofit/>
          </a:bodyPr>
          <a:lstStyle/>
          <a:p>
            <a:r>
              <a:rPr lang="en-US"/>
              <a:t>Digital Logic</a:t>
            </a:r>
            <a:endParaRPr lang="en-US" dirty="0"/>
          </a:p>
        </p:txBody>
      </p:sp>
      <p:sp>
        <p:nvSpPr>
          <p:cNvPr id="3" name="Subtitle 2">
            <a:extLst>
              <a:ext uri="{FF2B5EF4-FFF2-40B4-BE49-F238E27FC236}">
                <a16:creationId xmlns:a16="http://schemas.microsoft.com/office/drawing/2014/main" id="{A3AFB11C-46EE-C1B0-9B56-FAD330B5A75D}"/>
              </a:ext>
            </a:extLst>
          </p:cNvPr>
          <p:cNvSpPr>
            <a:spLocks noGrp="1"/>
          </p:cNvSpPr>
          <p:nvPr>
            <p:ph type="subTitle" idx="1"/>
          </p:nvPr>
        </p:nvSpPr>
        <p:spPr/>
        <p:txBody>
          <a:bodyPr>
            <a:normAutofit/>
          </a:bodyPr>
          <a:lstStyle/>
          <a:p>
            <a:r>
              <a:rPr lang="en-US" dirty="0"/>
              <a:t>Dr. Charles R. Severance</a:t>
            </a:r>
          </a:p>
          <a:p>
            <a:r>
              <a:rPr lang="en-US" dirty="0"/>
              <a:t>www.ca4e.com</a:t>
            </a:r>
          </a:p>
          <a:p>
            <a:r>
              <a:rPr lang="en-US" dirty="0" err="1"/>
              <a:t>online.dr-chuck.com</a:t>
            </a:r>
            <a:endParaRPr lang="en-US" dirty="0"/>
          </a:p>
        </p:txBody>
      </p:sp>
    </p:spTree>
    <p:extLst>
      <p:ext uri="{BB962C8B-B14F-4D97-AF65-F5344CB8AC3E}">
        <p14:creationId xmlns:p14="http://schemas.microsoft.com/office/powerpoint/2010/main" val="129714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C2F3-A223-8A55-0B71-F16892E5BEDC}"/>
              </a:ext>
            </a:extLst>
          </p:cNvPr>
          <p:cNvSpPr>
            <a:spLocks noGrp="1"/>
          </p:cNvSpPr>
          <p:nvPr>
            <p:ph type="title"/>
          </p:nvPr>
        </p:nvSpPr>
        <p:spPr/>
        <p:txBody>
          <a:bodyPr/>
          <a:lstStyle/>
          <a:p>
            <a:r>
              <a:rPr lang="en-US" dirty="0"/>
              <a:t>CPU Design Process</a:t>
            </a:r>
          </a:p>
        </p:txBody>
      </p:sp>
      <p:sp>
        <p:nvSpPr>
          <p:cNvPr id="3" name="Content Placeholder 2">
            <a:extLst>
              <a:ext uri="{FF2B5EF4-FFF2-40B4-BE49-F238E27FC236}">
                <a16:creationId xmlns:a16="http://schemas.microsoft.com/office/drawing/2014/main" id="{B07457D1-0904-D7BC-52D3-C852AA6B8A19}"/>
              </a:ext>
            </a:extLst>
          </p:cNvPr>
          <p:cNvSpPr>
            <a:spLocks noGrp="1"/>
          </p:cNvSpPr>
          <p:nvPr>
            <p:ph idx="1"/>
          </p:nvPr>
        </p:nvSpPr>
        <p:spPr>
          <a:xfrm>
            <a:off x="838200" y="1825625"/>
            <a:ext cx="6571129" cy="4351338"/>
          </a:xfrm>
        </p:spPr>
        <p:txBody>
          <a:bodyPr/>
          <a:lstStyle/>
          <a:p>
            <a:r>
              <a:rPr lang="en-US" dirty="0"/>
              <a:t>We start with gates and build reusable components and then combine those components to implement programmable digital logic</a:t>
            </a:r>
          </a:p>
          <a:p>
            <a:r>
              <a:rPr lang="en-US" dirty="0"/>
              <a:t>Software translates our abstract design into transistors and then creates an optimal layout for our chip</a:t>
            </a:r>
          </a:p>
          <a:p>
            <a:r>
              <a:rPr lang="en-US" dirty="0"/>
              <a:t>Photo lithography is then used to build the chip</a:t>
            </a:r>
          </a:p>
        </p:txBody>
      </p:sp>
      <p:pic>
        <p:nvPicPr>
          <p:cNvPr id="4" name="Picture 3" descr="This is a screen of a screen shot if the VLSI layout tool from this course building a NAND gate.  It is more complex and used four transistors.  It is showing one of the input as as 1 and the other as zero, showing each transistor and its currrnet state and the output of 1.">
            <a:extLst>
              <a:ext uri="{FF2B5EF4-FFF2-40B4-BE49-F238E27FC236}">
                <a16:creationId xmlns:a16="http://schemas.microsoft.com/office/drawing/2014/main" id="{60DB18DA-F22C-5C36-9309-248C5A19C09F}"/>
              </a:ext>
            </a:extLst>
          </p:cNvPr>
          <p:cNvPicPr>
            <a:picLocks noChangeAspect="1"/>
          </p:cNvPicPr>
          <p:nvPr/>
        </p:nvPicPr>
        <p:blipFill>
          <a:blip r:embed="rId2" cstate="print">
            <a:extLst>
              <a:ext uri="{28A0092B-C50C-407E-A947-70E740481C1C}">
                <a14:useLocalDpi xmlns:a14="http://schemas.microsoft.com/office/drawing/2010/main"/>
              </a:ext>
            </a:extLst>
          </a:blip>
          <a:srcRect l="10010" t="23370" r="10354" b="5002"/>
          <a:stretch/>
        </p:blipFill>
        <p:spPr>
          <a:xfrm>
            <a:off x="9210283" y="2167256"/>
            <a:ext cx="1998838" cy="1463450"/>
          </a:xfrm>
          <a:prstGeom prst="rect">
            <a:avLst/>
          </a:prstGeom>
        </p:spPr>
      </p:pic>
      <p:pic>
        <p:nvPicPr>
          <p:cNvPr id="6" name="Picture 5" descr="A diagram of a three bit latch with three inputs and an automatic clock.  Tit is laid out by the digital logic tool used in this class https://www.ca4e.com/tools/gates/">
            <a:extLst>
              <a:ext uri="{FF2B5EF4-FFF2-40B4-BE49-F238E27FC236}">
                <a16:creationId xmlns:a16="http://schemas.microsoft.com/office/drawing/2014/main" id="{E5D67C61-C986-07A8-0BDC-3DFE1CD124D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60235" y="480883"/>
            <a:ext cx="1752103" cy="1934932"/>
          </a:xfrm>
          <a:prstGeom prst="rect">
            <a:avLst/>
          </a:prstGeom>
        </p:spPr>
      </p:pic>
      <p:pic>
        <p:nvPicPr>
          <p:cNvPr id="7" name="Picture 6" descr="A picture of the internal layout of the Intel 4004 taken with a microscope showing gates and wires.">
            <a:extLst>
              <a:ext uri="{FF2B5EF4-FFF2-40B4-BE49-F238E27FC236}">
                <a16:creationId xmlns:a16="http://schemas.microsoft.com/office/drawing/2014/main" id="{DE94410C-6E53-D131-2F0D-DA96A870B48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89403" y="3926627"/>
            <a:ext cx="2597225" cy="1934932"/>
          </a:xfrm>
          <a:prstGeom prst="rect">
            <a:avLst/>
          </a:prstGeom>
        </p:spPr>
      </p:pic>
      <p:sp>
        <p:nvSpPr>
          <p:cNvPr id="8" name="Right Arrow 7">
            <a:extLst>
              <a:ext uri="{FF2B5EF4-FFF2-40B4-BE49-F238E27FC236}">
                <a16:creationId xmlns:a16="http://schemas.microsoft.com/office/drawing/2014/main" id="{222D20E1-1C87-4CFE-E85E-F556682021B6}"/>
              </a:ext>
            </a:extLst>
          </p:cNvPr>
          <p:cNvSpPr/>
          <p:nvPr/>
        </p:nvSpPr>
        <p:spPr>
          <a:xfrm rot="2593303">
            <a:off x="8388429" y="2232400"/>
            <a:ext cx="518657" cy="22643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D8177EDE-737F-632F-5774-B1962806C01F}"/>
              </a:ext>
            </a:extLst>
          </p:cNvPr>
          <p:cNvSpPr/>
          <p:nvPr/>
        </p:nvSpPr>
        <p:spPr>
          <a:xfrm rot="7666410">
            <a:off x="8802945" y="3243159"/>
            <a:ext cx="518657" cy="22643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99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3EC3-CA39-99BC-486C-F57B891D58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1A45F-E037-01CF-C43A-6924D4F2CF5C}"/>
              </a:ext>
            </a:extLst>
          </p:cNvPr>
          <p:cNvSpPr>
            <a:spLocks noGrp="1"/>
          </p:cNvSpPr>
          <p:nvPr>
            <p:ph type="title"/>
          </p:nvPr>
        </p:nvSpPr>
        <p:spPr/>
        <p:txBody>
          <a:bodyPr/>
          <a:lstStyle/>
          <a:p>
            <a:r>
              <a:rPr lang="en-US" dirty="0"/>
              <a:t>Adding numbers with gates</a:t>
            </a:r>
          </a:p>
        </p:txBody>
      </p:sp>
      <p:sp>
        <p:nvSpPr>
          <p:cNvPr id="3" name="Text Placeholder 2">
            <a:extLst>
              <a:ext uri="{FF2B5EF4-FFF2-40B4-BE49-F238E27FC236}">
                <a16:creationId xmlns:a16="http://schemas.microsoft.com/office/drawing/2014/main" id="{62C3BA36-71B0-CA5E-CC16-CA8A271A0981}"/>
              </a:ext>
            </a:extLst>
          </p:cNvPr>
          <p:cNvSpPr>
            <a:spLocks noGrp="1"/>
          </p:cNvSpPr>
          <p:nvPr>
            <p:ph type="body" idx="1"/>
          </p:nvPr>
        </p:nvSpPr>
        <p:spPr/>
        <p:txBody>
          <a:bodyPr/>
          <a:lstStyle/>
          <a:p>
            <a:r>
              <a:rPr lang="en-US" dirty="0"/>
              <a:t>Gates are now our low-level building blocks – we can combine them to solve problems</a:t>
            </a:r>
          </a:p>
        </p:txBody>
      </p:sp>
    </p:spTree>
    <p:extLst>
      <p:ext uri="{BB962C8B-B14F-4D97-AF65-F5344CB8AC3E}">
        <p14:creationId xmlns:p14="http://schemas.microsoft.com/office/powerpoint/2010/main" val="292193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0C2369D-D562-B0BE-60B0-87E704FC3DC1}"/>
              </a:ext>
            </a:extLst>
          </p:cNvPr>
          <p:cNvGraphicFramePr>
            <a:graphicFrameLocks noGrp="1"/>
          </p:cNvGraphicFramePr>
          <p:nvPr/>
        </p:nvGraphicFramePr>
        <p:xfrm>
          <a:off x="680069" y="3180294"/>
          <a:ext cx="1844080" cy="1097280"/>
        </p:xfrm>
        <a:graphic>
          <a:graphicData uri="http://schemas.openxmlformats.org/drawingml/2006/table">
            <a:tbl>
              <a:tblPr firstRow="1" bandRow="1">
                <a:tableStyleId>{5C22544A-7EE6-4342-B048-85BDC9FD1C3A}</a:tableStyleId>
              </a:tblPr>
              <a:tblGrid>
                <a:gridCol w="922040">
                  <a:extLst>
                    <a:ext uri="{9D8B030D-6E8A-4147-A177-3AD203B41FA5}">
                      <a16:colId xmlns:a16="http://schemas.microsoft.com/office/drawing/2014/main" val="434005091"/>
                    </a:ext>
                  </a:extLst>
                </a:gridCol>
                <a:gridCol w="922040">
                  <a:extLst>
                    <a:ext uri="{9D8B030D-6E8A-4147-A177-3AD203B41FA5}">
                      <a16:colId xmlns:a16="http://schemas.microsoft.com/office/drawing/2014/main" val="1017842541"/>
                    </a:ext>
                  </a:extLst>
                </a:gridCol>
              </a:tblGrid>
              <a:tr h="294760">
                <a:tc>
                  <a:txBody>
                    <a:bodyPr/>
                    <a:lstStyle/>
                    <a:p>
                      <a:pPr algn="ctr"/>
                      <a:r>
                        <a:rPr lang="en-US" dirty="0"/>
                        <a:t>A</a:t>
                      </a:r>
                    </a:p>
                  </a:txBody>
                  <a:tcPr/>
                </a:tc>
                <a:tc>
                  <a:txBody>
                    <a:bodyPr/>
                    <a:lstStyle/>
                    <a:p>
                      <a:pPr algn="ctr"/>
                      <a:r>
                        <a:rPr lang="en-US" dirty="0"/>
                        <a:t>Q</a:t>
                      </a:r>
                    </a:p>
                  </a:txBody>
                  <a:tcPr/>
                </a:tc>
                <a:extLst>
                  <a:ext uri="{0D108BD9-81ED-4DB2-BD59-A6C34878D82A}">
                    <a16:rowId xmlns:a16="http://schemas.microsoft.com/office/drawing/2014/main" val="1893480945"/>
                  </a:ext>
                </a:extLst>
              </a:tr>
              <a:tr h="294760">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456066162"/>
                  </a:ext>
                </a:extLst>
              </a:tr>
              <a:tr h="294760">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640376286"/>
                  </a:ext>
                </a:extLst>
              </a:tr>
            </a:tbl>
          </a:graphicData>
        </a:graphic>
      </p:graphicFrame>
      <p:pic>
        <p:nvPicPr>
          <p:cNvPr id="1026" name="Picture 2" descr="AND gate symbol with two inputs (A and B) and one output (Q)">
            <a:extLst>
              <a:ext uri="{FF2B5EF4-FFF2-40B4-BE49-F238E27FC236}">
                <a16:creationId xmlns:a16="http://schemas.microsoft.com/office/drawing/2014/main" id="{CCCD2300-5138-7D91-B061-530A2A2016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93754" y="2343627"/>
            <a:ext cx="15240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R gate symbol with two inputs (A and B) and one output (Q)">
            <a:extLst>
              <a:ext uri="{FF2B5EF4-FFF2-40B4-BE49-F238E27FC236}">
                <a16:creationId xmlns:a16="http://schemas.microsoft.com/office/drawing/2014/main" id="{2B09A94E-F328-39CC-021E-16DF87DA866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86989" y="2343627"/>
            <a:ext cx="15240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XOR (Exclusive OR) gate symbol with two inputs (A and B) and one output (Q)">
            <a:extLst>
              <a:ext uri="{FF2B5EF4-FFF2-40B4-BE49-F238E27FC236}">
                <a16:creationId xmlns:a16="http://schemas.microsoft.com/office/drawing/2014/main" id="{81345BDA-FD8C-48BD-1954-6AD50549C14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58790" y="2343627"/>
            <a:ext cx="15240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T gate symbol with one input (A) and one output (Q)">
            <a:extLst>
              <a:ext uri="{FF2B5EF4-FFF2-40B4-BE49-F238E27FC236}">
                <a16:creationId xmlns:a16="http://schemas.microsoft.com/office/drawing/2014/main" id="{D5C70DAD-341E-C0F2-08F1-2885E26D710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40109" y="2343627"/>
            <a:ext cx="1524000" cy="63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384D7394-DD5E-3AB9-6540-9D68EEF6942B}"/>
              </a:ext>
            </a:extLst>
          </p:cNvPr>
          <p:cNvGraphicFramePr>
            <a:graphicFrameLocks noGrp="1"/>
          </p:cNvGraphicFramePr>
          <p:nvPr/>
        </p:nvGraphicFramePr>
        <p:xfrm>
          <a:off x="3364821" y="3036045"/>
          <a:ext cx="1981866" cy="1960150"/>
        </p:xfrm>
        <a:graphic>
          <a:graphicData uri="http://schemas.openxmlformats.org/drawingml/2006/table">
            <a:tbl>
              <a:tblPr firstRow="1" bandRow="1">
                <a:tableStyleId>{5C22544A-7EE6-4342-B048-85BDC9FD1C3A}</a:tableStyleId>
              </a:tblPr>
              <a:tblGrid>
                <a:gridCol w="660622">
                  <a:extLst>
                    <a:ext uri="{9D8B030D-6E8A-4147-A177-3AD203B41FA5}">
                      <a16:colId xmlns:a16="http://schemas.microsoft.com/office/drawing/2014/main" val="1071248141"/>
                    </a:ext>
                  </a:extLst>
                </a:gridCol>
                <a:gridCol w="660622">
                  <a:extLst>
                    <a:ext uri="{9D8B030D-6E8A-4147-A177-3AD203B41FA5}">
                      <a16:colId xmlns:a16="http://schemas.microsoft.com/office/drawing/2014/main" val="2618565763"/>
                    </a:ext>
                  </a:extLst>
                </a:gridCol>
                <a:gridCol w="660622">
                  <a:extLst>
                    <a:ext uri="{9D8B030D-6E8A-4147-A177-3AD203B41FA5}">
                      <a16:colId xmlns:a16="http://schemas.microsoft.com/office/drawing/2014/main" val="2416198014"/>
                    </a:ext>
                  </a:extLst>
                </a:gridCol>
              </a:tblGrid>
              <a:tr h="392030">
                <a:tc>
                  <a:txBody>
                    <a:bodyPr/>
                    <a:lstStyle/>
                    <a:p>
                      <a:pPr algn="ctr"/>
                      <a:r>
                        <a:rPr lang="en-US" dirty="0"/>
                        <a:t>A</a:t>
                      </a:r>
                    </a:p>
                  </a:txBody>
                  <a:tcPr/>
                </a:tc>
                <a:tc>
                  <a:txBody>
                    <a:bodyPr/>
                    <a:lstStyle/>
                    <a:p>
                      <a:pPr algn="ctr"/>
                      <a:r>
                        <a:rPr lang="en-US" dirty="0"/>
                        <a:t>B</a:t>
                      </a:r>
                    </a:p>
                  </a:txBody>
                  <a:tcPr/>
                </a:tc>
                <a:tc>
                  <a:txBody>
                    <a:bodyPr/>
                    <a:lstStyle/>
                    <a:p>
                      <a:pPr algn="ctr"/>
                      <a:r>
                        <a:rPr lang="en-US" dirty="0"/>
                        <a:t>Q</a:t>
                      </a:r>
                    </a:p>
                  </a:txBody>
                  <a:tcPr/>
                </a:tc>
                <a:extLst>
                  <a:ext uri="{0D108BD9-81ED-4DB2-BD59-A6C34878D82A}">
                    <a16:rowId xmlns:a16="http://schemas.microsoft.com/office/drawing/2014/main" val="3588159787"/>
                  </a:ext>
                </a:extLst>
              </a:tr>
              <a:tr h="39203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3061539733"/>
                  </a:ext>
                </a:extLst>
              </a:tr>
              <a:tr h="39203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44367929"/>
                  </a:ext>
                </a:extLst>
              </a:tr>
              <a:tr h="39203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93639549"/>
                  </a:ext>
                </a:extLst>
              </a:tr>
              <a:tr h="39203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22571218"/>
                  </a:ext>
                </a:extLst>
              </a:tr>
            </a:tbl>
          </a:graphicData>
        </a:graphic>
      </p:graphicFrame>
      <p:sp>
        <p:nvSpPr>
          <p:cNvPr id="10" name="TextBox 9">
            <a:extLst>
              <a:ext uri="{FF2B5EF4-FFF2-40B4-BE49-F238E27FC236}">
                <a16:creationId xmlns:a16="http://schemas.microsoft.com/office/drawing/2014/main" id="{AE4FC6D0-09B0-E511-EB8C-D7D6E2C80AC1}"/>
              </a:ext>
            </a:extLst>
          </p:cNvPr>
          <p:cNvSpPr txBox="1"/>
          <p:nvPr/>
        </p:nvSpPr>
        <p:spPr>
          <a:xfrm>
            <a:off x="1278142" y="1786325"/>
            <a:ext cx="647934" cy="461665"/>
          </a:xfrm>
          <a:prstGeom prst="rect">
            <a:avLst/>
          </a:prstGeom>
          <a:noFill/>
        </p:spPr>
        <p:txBody>
          <a:bodyPr wrap="none" rtlCol="0">
            <a:spAutoFit/>
          </a:bodyPr>
          <a:lstStyle/>
          <a:p>
            <a:r>
              <a:rPr lang="en-US" sz="2400" dirty="0"/>
              <a:t>Not</a:t>
            </a:r>
          </a:p>
        </p:txBody>
      </p:sp>
      <p:sp>
        <p:nvSpPr>
          <p:cNvPr id="11" name="TextBox 10">
            <a:extLst>
              <a:ext uri="{FF2B5EF4-FFF2-40B4-BE49-F238E27FC236}">
                <a16:creationId xmlns:a16="http://schemas.microsoft.com/office/drawing/2014/main" id="{60FCAB50-1C8B-F78B-A0B8-CFC7D7E956E9}"/>
              </a:ext>
            </a:extLst>
          </p:cNvPr>
          <p:cNvSpPr txBox="1"/>
          <p:nvPr/>
        </p:nvSpPr>
        <p:spPr>
          <a:xfrm>
            <a:off x="3928637" y="1806198"/>
            <a:ext cx="686406" cy="461665"/>
          </a:xfrm>
          <a:prstGeom prst="rect">
            <a:avLst/>
          </a:prstGeom>
          <a:noFill/>
        </p:spPr>
        <p:txBody>
          <a:bodyPr wrap="none" rtlCol="0">
            <a:spAutoFit/>
          </a:bodyPr>
          <a:lstStyle/>
          <a:p>
            <a:r>
              <a:rPr lang="en-US" sz="2400" dirty="0"/>
              <a:t>And</a:t>
            </a:r>
          </a:p>
        </p:txBody>
      </p:sp>
      <p:sp>
        <p:nvSpPr>
          <p:cNvPr id="12" name="TextBox 11">
            <a:extLst>
              <a:ext uri="{FF2B5EF4-FFF2-40B4-BE49-F238E27FC236}">
                <a16:creationId xmlns:a16="http://schemas.microsoft.com/office/drawing/2014/main" id="{C6CA0E22-E625-B093-CB92-B30E142F580C}"/>
              </a:ext>
            </a:extLst>
          </p:cNvPr>
          <p:cNvSpPr txBox="1"/>
          <p:nvPr/>
        </p:nvSpPr>
        <p:spPr>
          <a:xfrm>
            <a:off x="7095720" y="1773998"/>
            <a:ext cx="495649" cy="461665"/>
          </a:xfrm>
          <a:prstGeom prst="rect">
            <a:avLst/>
          </a:prstGeom>
          <a:noFill/>
        </p:spPr>
        <p:txBody>
          <a:bodyPr wrap="square" rtlCol="0">
            <a:spAutoFit/>
          </a:bodyPr>
          <a:lstStyle/>
          <a:p>
            <a:r>
              <a:rPr lang="en-US" sz="2400" dirty="0"/>
              <a:t>Or</a:t>
            </a:r>
          </a:p>
        </p:txBody>
      </p:sp>
      <p:sp>
        <p:nvSpPr>
          <p:cNvPr id="14" name="TextBox 13">
            <a:extLst>
              <a:ext uri="{FF2B5EF4-FFF2-40B4-BE49-F238E27FC236}">
                <a16:creationId xmlns:a16="http://schemas.microsoft.com/office/drawing/2014/main" id="{B234BE7B-85A9-1D77-EC29-B65EDDFF599B}"/>
              </a:ext>
            </a:extLst>
          </p:cNvPr>
          <p:cNvSpPr txBox="1"/>
          <p:nvPr/>
        </p:nvSpPr>
        <p:spPr>
          <a:xfrm>
            <a:off x="9588531" y="1793240"/>
            <a:ext cx="1684757" cy="461665"/>
          </a:xfrm>
          <a:prstGeom prst="rect">
            <a:avLst/>
          </a:prstGeom>
          <a:noFill/>
        </p:spPr>
        <p:txBody>
          <a:bodyPr wrap="none" rtlCol="0">
            <a:spAutoFit/>
          </a:bodyPr>
          <a:lstStyle/>
          <a:p>
            <a:r>
              <a:rPr lang="en-US" sz="2400" dirty="0"/>
              <a:t>Exclusive Or</a:t>
            </a:r>
          </a:p>
        </p:txBody>
      </p:sp>
      <p:graphicFrame>
        <p:nvGraphicFramePr>
          <p:cNvPr id="15" name="Table 14">
            <a:extLst>
              <a:ext uri="{FF2B5EF4-FFF2-40B4-BE49-F238E27FC236}">
                <a16:creationId xmlns:a16="http://schemas.microsoft.com/office/drawing/2014/main" id="{A79109CF-4285-5911-DD87-0D0AD4D9ECF0}"/>
              </a:ext>
            </a:extLst>
          </p:cNvPr>
          <p:cNvGraphicFramePr>
            <a:graphicFrameLocks noGrp="1"/>
          </p:cNvGraphicFramePr>
          <p:nvPr>
            <p:extLst>
              <p:ext uri="{D42A27DB-BD31-4B8C-83A1-F6EECF244321}">
                <p14:modId xmlns:p14="http://schemas.microsoft.com/office/powerpoint/2010/main" val="3637516045"/>
              </p:ext>
            </p:extLst>
          </p:nvPr>
        </p:nvGraphicFramePr>
        <p:xfrm>
          <a:off x="9429857" y="3062974"/>
          <a:ext cx="1981866" cy="1960150"/>
        </p:xfrm>
        <a:graphic>
          <a:graphicData uri="http://schemas.openxmlformats.org/drawingml/2006/table">
            <a:tbl>
              <a:tblPr firstRow="1" bandRow="1">
                <a:tableStyleId>{5C22544A-7EE6-4342-B048-85BDC9FD1C3A}</a:tableStyleId>
              </a:tblPr>
              <a:tblGrid>
                <a:gridCol w="660622">
                  <a:extLst>
                    <a:ext uri="{9D8B030D-6E8A-4147-A177-3AD203B41FA5}">
                      <a16:colId xmlns:a16="http://schemas.microsoft.com/office/drawing/2014/main" val="1071248141"/>
                    </a:ext>
                  </a:extLst>
                </a:gridCol>
                <a:gridCol w="660622">
                  <a:extLst>
                    <a:ext uri="{9D8B030D-6E8A-4147-A177-3AD203B41FA5}">
                      <a16:colId xmlns:a16="http://schemas.microsoft.com/office/drawing/2014/main" val="2618565763"/>
                    </a:ext>
                  </a:extLst>
                </a:gridCol>
                <a:gridCol w="660622">
                  <a:extLst>
                    <a:ext uri="{9D8B030D-6E8A-4147-A177-3AD203B41FA5}">
                      <a16:colId xmlns:a16="http://schemas.microsoft.com/office/drawing/2014/main" val="2416198014"/>
                    </a:ext>
                  </a:extLst>
                </a:gridCol>
              </a:tblGrid>
              <a:tr h="392030">
                <a:tc>
                  <a:txBody>
                    <a:bodyPr/>
                    <a:lstStyle/>
                    <a:p>
                      <a:pPr algn="ctr"/>
                      <a:r>
                        <a:rPr lang="en-US" dirty="0"/>
                        <a:t>A</a:t>
                      </a:r>
                    </a:p>
                  </a:txBody>
                  <a:tcPr/>
                </a:tc>
                <a:tc>
                  <a:txBody>
                    <a:bodyPr/>
                    <a:lstStyle/>
                    <a:p>
                      <a:pPr algn="ctr"/>
                      <a:r>
                        <a:rPr lang="en-US" dirty="0"/>
                        <a:t>B</a:t>
                      </a:r>
                    </a:p>
                  </a:txBody>
                  <a:tcPr/>
                </a:tc>
                <a:tc>
                  <a:txBody>
                    <a:bodyPr/>
                    <a:lstStyle/>
                    <a:p>
                      <a:pPr algn="ctr"/>
                      <a:r>
                        <a:rPr lang="en-US" dirty="0"/>
                        <a:t>Q</a:t>
                      </a:r>
                    </a:p>
                  </a:txBody>
                  <a:tcPr/>
                </a:tc>
                <a:extLst>
                  <a:ext uri="{0D108BD9-81ED-4DB2-BD59-A6C34878D82A}">
                    <a16:rowId xmlns:a16="http://schemas.microsoft.com/office/drawing/2014/main" val="3588159787"/>
                  </a:ext>
                </a:extLst>
              </a:tr>
              <a:tr h="39203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3061539733"/>
                  </a:ext>
                </a:extLst>
              </a:tr>
              <a:tr h="39203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44367929"/>
                  </a:ext>
                </a:extLst>
              </a:tr>
              <a:tr h="39203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93639549"/>
                  </a:ext>
                </a:extLst>
              </a:tr>
              <a:tr h="39203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22571218"/>
                  </a:ext>
                </a:extLst>
              </a:tr>
            </a:tbl>
          </a:graphicData>
        </a:graphic>
      </p:graphicFrame>
      <p:graphicFrame>
        <p:nvGraphicFramePr>
          <p:cNvPr id="16" name="Table 15">
            <a:extLst>
              <a:ext uri="{FF2B5EF4-FFF2-40B4-BE49-F238E27FC236}">
                <a16:creationId xmlns:a16="http://schemas.microsoft.com/office/drawing/2014/main" id="{33A3ED66-91BB-D928-E01A-8C5ECB274653}"/>
              </a:ext>
            </a:extLst>
          </p:cNvPr>
          <p:cNvGraphicFramePr>
            <a:graphicFrameLocks noGrp="1"/>
          </p:cNvGraphicFramePr>
          <p:nvPr/>
        </p:nvGraphicFramePr>
        <p:xfrm>
          <a:off x="6526950" y="3070940"/>
          <a:ext cx="1844079" cy="1960150"/>
        </p:xfrm>
        <a:graphic>
          <a:graphicData uri="http://schemas.openxmlformats.org/drawingml/2006/table">
            <a:tbl>
              <a:tblPr firstRow="1" bandRow="1">
                <a:tableStyleId>{5C22544A-7EE6-4342-B048-85BDC9FD1C3A}</a:tableStyleId>
              </a:tblPr>
              <a:tblGrid>
                <a:gridCol w="614693">
                  <a:extLst>
                    <a:ext uri="{9D8B030D-6E8A-4147-A177-3AD203B41FA5}">
                      <a16:colId xmlns:a16="http://schemas.microsoft.com/office/drawing/2014/main" val="1071248141"/>
                    </a:ext>
                  </a:extLst>
                </a:gridCol>
                <a:gridCol w="614693">
                  <a:extLst>
                    <a:ext uri="{9D8B030D-6E8A-4147-A177-3AD203B41FA5}">
                      <a16:colId xmlns:a16="http://schemas.microsoft.com/office/drawing/2014/main" val="2618565763"/>
                    </a:ext>
                  </a:extLst>
                </a:gridCol>
                <a:gridCol w="614693">
                  <a:extLst>
                    <a:ext uri="{9D8B030D-6E8A-4147-A177-3AD203B41FA5}">
                      <a16:colId xmlns:a16="http://schemas.microsoft.com/office/drawing/2014/main" val="2416198014"/>
                    </a:ext>
                  </a:extLst>
                </a:gridCol>
              </a:tblGrid>
              <a:tr h="392030">
                <a:tc>
                  <a:txBody>
                    <a:bodyPr/>
                    <a:lstStyle/>
                    <a:p>
                      <a:pPr algn="ctr"/>
                      <a:r>
                        <a:rPr lang="en-US" dirty="0"/>
                        <a:t>A</a:t>
                      </a:r>
                    </a:p>
                  </a:txBody>
                  <a:tcPr/>
                </a:tc>
                <a:tc>
                  <a:txBody>
                    <a:bodyPr/>
                    <a:lstStyle/>
                    <a:p>
                      <a:pPr algn="ctr"/>
                      <a:r>
                        <a:rPr lang="en-US" dirty="0"/>
                        <a:t>B</a:t>
                      </a:r>
                    </a:p>
                  </a:txBody>
                  <a:tcPr/>
                </a:tc>
                <a:tc>
                  <a:txBody>
                    <a:bodyPr/>
                    <a:lstStyle/>
                    <a:p>
                      <a:pPr algn="ctr"/>
                      <a:r>
                        <a:rPr lang="en-US" dirty="0"/>
                        <a:t>Q</a:t>
                      </a:r>
                    </a:p>
                  </a:txBody>
                  <a:tcPr/>
                </a:tc>
                <a:extLst>
                  <a:ext uri="{0D108BD9-81ED-4DB2-BD59-A6C34878D82A}">
                    <a16:rowId xmlns:a16="http://schemas.microsoft.com/office/drawing/2014/main" val="3588159787"/>
                  </a:ext>
                </a:extLst>
              </a:tr>
              <a:tr h="39203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3061539733"/>
                  </a:ext>
                </a:extLst>
              </a:tr>
              <a:tr h="39203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44367929"/>
                  </a:ext>
                </a:extLst>
              </a:tr>
              <a:tr h="39203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93639549"/>
                  </a:ext>
                </a:extLst>
              </a:tr>
              <a:tr h="39203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22571218"/>
                  </a:ext>
                </a:extLst>
              </a:tr>
            </a:tbl>
          </a:graphicData>
        </a:graphic>
      </p:graphicFrame>
      <p:sp>
        <p:nvSpPr>
          <p:cNvPr id="8" name="Title 7">
            <a:extLst>
              <a:ext uri="{FF2B5EF4-FFF2-40B4-BE49-F238E27FC236}">
                <a16:creationId xmlns:a16="http://schemas.microsoft.com/office/drawing/2014/main" id="{79196CD3-5CB7-4748-275F-7AA30867C060}"/>
              </a:ext>
            </a:extLst>
          </p:cNvPr>
          <p:cNvSpPr>
            <a:spLocks noGrp="1"/>
          </p:cNvSpPr>
          <p:nvPr>
            <p:ph type="title"/>
          </p:nvPr>
        </p:nvSpPr>
        <p:spPr/>
        <p:txBody>
          <a:bodyPr/>
          <a:lstStyle/>
          <a:p>
            <a:r>
              <a:rPr lang="en-US" dirty="0"/>
              <a:t>Classic Mathematical Logic Gates</a:t>
            </a:r>
          </a:p>
        </p:txBody>
      </p:sp>
    </p:spTree>
    <p:extLst>
      <p:ext uri="{BB962C8B-B14F-4D97-AF65-F5344CB8AC3E}">
        <p14:creationId xmlns:p14="http://schemas.microsoft.com/office/powerpoint/2010/main" val="110797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AD50A7-AD7D-9B5C-80BF-B10CA8B211F4}"/>
              </a:ext>
            </a:extLst>
          </p:cNvPr>
          <p:cNvSpPr>
            <a:spLocks noGrp="1"/>
          </p:cNvSpPr>
          <p:nvPr>
            <p:ph type="title"/>
          </p:nvPr>
        </p:nvSpPr>
        <p:spPr/>
        <p:txBody>
          <a:bodyPr/>
          <a:lstStyle/>
          <a:p>
            <a:r>
              <a:rPr lang="en-US" dirty="0"/>
              <a:t>Representing Numbers with 0's and 1's</a:t>
            </a:r>
          </a:p>
        </p:txBody>
      </p:sp>
      <p:sp>
        <p:nvSpPr>
          <p:cNvPr id="5" name="Content Placeholder 4">
            <a:extLst>
              <a:ext uri="{FF2B5EF4-FFF2-40B4-BE49-F238E27FC236}">
                <a16:creationId xmlns:a16="http://schemas.microsoft.com/office/drawing/2014/main" id="{E62CE03B-6B38-DA79-8101-F0699565771A}"/>
              </a:ext>
            </a:extLst>
          </p:cNvPr>
          <p:cNvSpPr>
            <a:spLocks noGrp="1"/>
          </p:cNvSpPr>
          <p:nvPr>
            <p:ph idx="1"/>
          </p:nvPr>
        </p:nvSpPr>
        <p:spPr>
          <a:xfrm>
            <a:off x="838200" y="1825625"/>
            <a:ext cx="5063836" cy="4351338"/>
          </a:xfrm>
        </p:spPr>
        <p:txBody>
          <a:bodyPr/>
          <a:lstStyle/>
          <a:p>
            <a:r>
              <a:rPr lang="en-US" dirty="0"/>
              <a:t>If we are going to do significant computations, we will need a way to represent numbers as electrical values</a:t>
            </a:r>
          </a:p>
          <a:p>
            <a:r>
              <a:rPr lang="en-US" dirty="0"/>
              <a:t>"Normal" numbers are Base-10</a:t>
            </a:r>
          </a:p>
          <a:p>
            <a:r>
              <a:rPr lang="en-US" dirty="0"/>
              <a:t>We know the place values of Base-10 numbers</a:t>
            </a:r>
          </a:p>
          <a:p>
            <a:r>
              <a:rPr lang="en-US" dirty="0"/>
              <a:t>To manipulate numbers with gates, we use Base-2 numbers</a:t>
            </a:r>
          </a:p>
          <a:p>
            <a:pPr marL="0" indent="0">
              <a:buNone/>
            </a:pPr>
            <a:endParaRPr lang="en-US" dirty="0"/>
          </a:p>
        </p:txBody>
      </p:sp>
      <p:sp>
        <p:nvSpPr>
          <p:cNvPr id="6" name="TextBox 5">
            <a:extLst>
              <a:ext uri="{FF2B5EF4-FFF2-40B4-BE49-F238E27FC236}">
                <a16:creationId xmlns:a16="http://schemas.microsoft.com/office/drawing/2014/main" id="{ABDA8683-0162-D2F2-7623-C2D03EEF25A7}"/>
              </a:ext>
            </a:extLst>
          </p:cNvPr>
          <p:cNvSpPr txBox="1"/>
          <p:nvPr/>
        </p:nvSpPr>
        <p:spPr>
          <a:xfrm>
            <a:off x="6289966" y="1825625"/>
            <a:ext cx="5471370" cy="3600986"/>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Base-10</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123</a:t>
            </a:r>
            <a:r>
              <a:rPr lang="en-US" b="1" baseline="-25000" dirty="0">
                <a:latin typeface="Courier New" panose="02070309020205020404" pitchFamily="49" charset="0"/>
                <a:cs typeface="Courier New" panose="02070309020205020404" pitchFamily="49" charset="0"/>
              </a:rPr>
              <a:t>10</a:t>
            </a:r>
            <a:r>
              <a:rPr lang="en-US" b="1" dirty="0">
                <a:latin typeface="Courier New" panose="02070309020205020404" pitchFamily="49" charset="0"/>
                <a:cs typeface="Courier New" panose="02070309020205020404" pitchFamily="49" charset="0"/>
              </a:rPr>
              <a:t> = 1 x 10</a:t>
            </a:r>
            <a:r>
              <a:rPr lang="en-US" b="1" baseline="30000" dirty="0">
                <a:latin typeface="Courier New" panose="02070309020205020404" pitchFamily="49" charset="0"/>
                <a:cs typeface="Courier New" panose="02070309020205020404" pitchFamily="49" charset="0"/>
              </a:rPr>
              <a:t>2</a:t>
            </a:r>
            <a:r>
              <a:rPr lang="en-US" b="1" dirty="0">
                <a:latin typeface="Courier New" panose="02070309020205020404" pitchFamily="49" charset="0"/>
                <a:cs typeface="Courier New" panose="02070309020205020404" pitchFamily="49" charset="0"/>
              </a:rPr>
              <a:t> + 2 x 10</a:t>
            </a:r>
            <a:r>
              <a:rPr lang="en-US" b="1" baseline="30000" dirty="0">
                <a:latin typeface="Courier New" panose="02070309020205020404" pitchFamily="49" charset="0"/>
                <a:cs typeface="Courier New" panose="02070309020205020404" pitchFamily="49" charset="0"/>
              </a:rPr>
              <a:t>1</a:t>
            </a:r>
            <a:r>
              <a:rPr lang="en-US" b="1" dirty="0">
                <a:latin typeface="Courier New" panose="02070309020205020404" pitchFamily="49" charset="0"/>
                <a:cs typeface="Courier New" panose="02070309020205020404" pitchFamily="49" charset="0"/>
              </a:rPr>
              <a:t> + 3 * 10</a:t>
            </a:r>
            <a:r>
              <a:rPr lang="en-US" b="1" baseline="30000" dirty="0">
                <a:latin typeface="Courier New" panose="02070309020205020404" pitchFamily="49" charset="0"/>
                <a:cs typeface="Courier New" panose="02070309020205020404" pitchFamily="49" charset="0"/>
              </a:rPr>
              <a:t>0</a:t>
            </a:r>
            <a:r>
              <a:rPr lang="en-US" b="1" dirty="0">
                <a:latin typeface="Courier New" panose="02070309020205020404" pitchFamily="49" charset="0"/>
                <a:cs typeface="Courier New" panose="02070309020205020404" pitchFamily="49" charset="0"/>
              </a:rPr>
              <a:t> </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 1 x 100 + 2 * 10 + 3 * 1 = 123</a:t>
            </a:r>
            <a:r>
              <a:rPr lang="en-US" b="1" baseline="-25000" dirty="0">
                <a:latin typeface="Courier New" panose="02070309020205020404" pitchFamily="49" charset="0"/>
                <a:cs typeface="Courier New" panose="02070309020205020404" pitchFamily="49" charset="0"/>
              </a:rPr>
              <a:t>10</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Base-2</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110</a:t>
            </a:r>
            <a:r>
              <a:rPr lang="en-US" b="1" baseline="-25000" dirty="0">
                <a:latin typeface="Courier New" panose="02070309020205020404" pitchFamily="49" charset="0"/>
                <a:cs typeface="Courier New" panose="02070309020205020404" pitchFamily="49" charset="0"/>
              </a:rPr>
              <a:t>2</a:t>
            </a:r>
            <a:r>
              <a:rPr lang="en-US" b="1" dirty="0">
                <a:latin typeface="Courier New" panose="02070309020205020404" pitchFamily="49" charset="0"/>
                <a:cs typeface="Courier New" panose="02070309020205020404" pitchFamily="49" charset="0"/>
              </a:rPr>
              <a:t> = 1 * 2</a:t>
            </a:r>
            <a:r>
              <a:rPr lang="en-US" b="1" baseline="30000" dirty="0">
                <a:latin typeface="Courier New" panose="02070309020205020404" pitchFamily="49" charset="0"/>
                <a:cs typeface="Courier New" panose="02070309020205020404" pitchFamily="49" charset="0"/>
              </a:rPr>
              <a:t>2</a:t>
            </a:r>
            <a:r>
              <a:rPr lang="en-US" b="1" dirty="0">
                <a:latin typeface="Courier New" panose="02070309020205020404" pitchFamily="49" charset="0"/>
                <a:cs typeface="Courier New" panose="02070309020205020404" pitchFamily="49" charset="0"/>
              </a:rPr>
              <a:t> + 1 * 2</a:t>
            </a:r>
            <a:r>
              <a:rPr lang="en-US" b="1" baseline="30000" dirty="0">
                <a:latin typeface="Courier New" panose="02070309020205020404" pitchFamily="49" charset="0"/>
                <a:cs typeface="Courier New" panose="02070309020205020404" pitchFamily="49" charset="0"/>
              </a:rPr>
              <a:t>1</a:t>
            </a:r>
            <a:r>
              <a:rPr lang="en-US" b="1" dirty="0">
                <a:latin typeface="Courier New" panose="02070309020205020404" pitchFamily="49" charset="0"/>
                <a:cs typeface="Courier New" panose="02070309020205020404" pitchFamily="49" charset="0"/>
              </a:rPr>
              <a:t> + 0*2</a:t>
            </a:r>
            <a:r>
              <a:rPr lang="en-US" b="1" baseline="30000" dirty="0">
                <a:latin typeface="Courier New" panose="02070309020205020404" pitchFamily="49" charset="0"/>
                <a:cs typeface="Courier New" panose="02070309020205020404" pitchFamily="49" charset="0"/>
              </a:rPr>
              <a:t>0</a:t>
            </a:r>
            <a:r>
              <a:rPr lang="en-US" b="1" dirty="0">
                <a:latin typeface="Courier New" panose="02070309020205020404" pitchFamily="49" charset="0"/>
                <a:cs typeface="Courier New" panose="02070309020205020404" pitchFamily="49" charset="0"/>
              </a:rPr>
              <a:t> =</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 4 + 2 + 0 = 6</a:t>
            </a:r>
            <a:r>
              <a:rPr lang="en-US" b="1" baseline="-25000" dirty="0">
                <a:latin typeface="Courier New" panose="02070309020205020404" pitchFamily="49" charset="0"/>
                <a:cs typeface="Courier New" panose="02070309020205020404" pitchFamily="49" charset="0"/>
              </a:rPr>
              <a:t>10</a:t>
            </a:r>
          </a:p>
          <a:p>
            <a:endParaRPr lang="en-US" b="1" baseline="-25000"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686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86F2-4337-19D4-BAD3-1E814C2B7530}"/>
              </a:ext>
            </a:extLst>
          </p:cNvPr>
          <p:cNvSpPr>
            <a:spLocks noGrp="1"/>
          </p:cNvSpPr>
          <p:nvPr>
            <p:ph type="title"/>
          </p:nvPr>
        </p:nvSpPr>
        <p:spPr/>
        <p:txBody>
          <a:bodyPr/>
          <a:lstStyle/>
          <a:p>
            <a:r>
              <a:rPr lang="en-US" dirty="0"/>
              <a:t>Keep it simple for now</a:t>
            </a:r>
          </a:p>
        </p:txBody>
      </p:sp>
      <p:sp>
        <p:nvSpPr>
          <p:cNvPr id="3" name="Content Placeholder 2">
            <a:extLst>
              <a:ext uri="{FF2B5EF4-FFF2-40B4-BE49-F238E27FC236}">
                <a16:creationId xmlns:a16="http://schemas.microsoft.com/office/drawing/2014/main" id="{ED9DD670-3B33-3D4C-4EA5-07E80EBE3FB6}"/>
              </a:ext>
            </a:extLst>
          </p:cNvPr>
          <p:cNvSpPr>
            <a:spLocks noGrp="1"/>
          </p:cNvSpPr>
          <p:nvPr>
            <p:ph idx="1"/>
          </p:nvPr>
        </p:nvSpPr>
        <p:spPr>
          <a:xfrm>
            <a:off x="838200" y="1825625"/>
            <a:ext cx="4357255" cy="1325563"/>
          </a:xfrm>
        </p:spPr>
        <p:txBody>
          <a:bodyPr>
            <a:normAutofit lnSpcReduction="10000"/>
          </a:bodyPr>
          <a:lstStyle/>
          <a:p>
            <a:r>
              <a:rPr lang="en-US" dirty="0"/>
              <a:t>Base–2 to Base-10 for numbers less than 8</a:t>
            </a:r>
          </a:p>
          <a:p>
            <a:r>
              <a:rPr lang="en-US" dirty="0"/>
              <a:t>A.k.a. 3-bit numbers</a:t>
            </a:r>
          </a:p>
        </p:txBody>
      </p:sp>
      <p:graphicFrame>
        <p:nvGraphicFramePr>
          <p:cNvPr id="5" name="Table 4">
            <a:extLst>
              <a:ext uri="{FF2B5EF4-FFF2-40B4-BE49-F238E27FC236}">
                <a16:creationId xmlns:a16="http://schemas.microsoft.com/office/drawing/2014/main" id="{C2CED977-85AF-6A96-208C-3C030F8EBBF6}"/>
              </a:ext>
            </a:extLst>
          </p:cNvPr>
          <p:cNvGraphicFramePr>
            <a:graphicFrameLocks noGrp="1"/>
          </p:cNvGraphicFramePr>
          <p:nvPr>
            <p:extLst>
              <p:ext uri="{D42A27DB-BD31-4B8C-83A1-F6EECF244321}">
                <p14:modId xmlns:p14="http://schemas.microsoft.com/office/powerpoint/2010/main" val="3005165006"/>
              </p:ext>
            </p:extLst>
          </p:nvPr>
        </p:nvGraphicFramePr>
        <p:xfrm>
          <a:off x="7907479" y="1783080"/>
          <a:ext cx="2508109" cy="3291840"/>
        </p:xfrm>
        <a:graphic>
          <a:graphicData uri="http://schemas.openxmlformats.org/drawingml/2006/table">
            <a:tbl>
              <a:tblPr firstRow="1" bandRow="1">
                <a:tableStyleId>{5C22544A-7EE6-4342-B048-85BDC9FD1C3A}</a:tableStyleId>
              </a:tblPr>
              <a:tblGrid>
                <a:gridCol w="1459924">
                  <a:extLst>
                    <a:ext uri="{9D8B030D-6E8A-4147-A177-3AD203B41FA5}">
                      <a16:colId xmlns:a16="http://schemas.microsoft.com/office/drawing/2014/main" val="4055137666"/>
                    </a:ext>
                  </a:extLst>
                </a:gridCol>
                <a:gridCol w="1048185">
                  <a:extLst>
                    <a:ext uri="{9D8B030D-6E8A-4147-A177-3AD203B41FA5}">
                      <a16:colId xmlns:a16="http://schemas.microsoft.com/office/drawing/2014/main" val="4140446323"/>
                    </a:ext>
                  </a:extLst>
                </a:gridCol>
              </a:tblGrid>
              <a:tr h="318359">
                <a:tc>
                  <a:txBody>
                    <a:bodyPr/>
                    <a:lstStyle/>
                    <a:p>
                      <a:pPr algn="ctr"/>
                      <a:r>
                        <a:rPr lang="en-US" dirty="0"/>
                        <a:t>Base-10</a:t>
                      </a:r>
                    </a:p>
                  </a:txBody>
                  <a:tcPr/>
                </a:tc>
                <a:tc>
                  <a:txBody>
                    <a:bodyPr/>
                    <a:lstStyle/>
                    <a:p>
                      <a:pPr algn="ctr"/>
                      <a:r>
                        <a:rPr lang="en-US" dirty="0"/>
                        <a:t>Base-2</a:t>
                      </a:r>
                    </a:p>
                  </a:txBody>
                  <a:tcPr/>
                </a:tc>
                <a:extLst>
                  <a:ext uri="{0D108BD9-81ED-4DB2-BD59-A6C34878D82A}">
                    <a16:rowId xmlns:a16="http://schemas.microsoft.com/office/drawing/2014/main" val="103214958"/>
                  </a:ext>
                </a:extLst>
              </a:tr>
              <a:tr h="318359">
                <a:tc>
                  <a:txBody>
                    <a:bodyPr/>
                    <a:lstStyle/>
                    <a:p>
                      <a:pPr algn="ctr"/>
                      <a:r>
                        <a:rPr lang="en-US" dirty="0"/>
                        <a:t>0</a:t>
                      </a:r>
                    </a:p>
                  </a:txBody>
                  <a:tcPr/>
                </a:tc>
                <a:tc>
                  <a:txBody>
                    <a:bodyPr/>
                    <a:lstStyle/>
                    <a:p>
                      <a:pPr algn="r"/>
                      <a:r>
                        <a:rPr lang="en-US" dirty="0"/>
                        <a:t>0</a:t>
                      </a:r>
                    </a:p>
                  </a:txBody>
                  <a:tcPr/>
                </a:tc>
                <a:extLst>
                  <a:ext uri="{0D108BD9-81ED-4DB2-BD59-A6C34878D82A}">
                    <a16:rowId xmlns:a16="http://schemas.microsoft.com/office/drawing/2014/main" val="108602342"/>
                  </a:ext>
                </a:extLst>
              </a:tr>
              <a:tr h="318359">
                <a:tc>
                  <a:txBody>
                    <a:bodyPr/>
                    <a:lstStyle/>
                    <a:p>
                      <a:pPr algn="ctr"/>
                      <a:r>
                        <a:rPr lang="en-US" dirty="0"/>
                        <a:t>1</a:t>
                      </a:r>
                    </a:p>
                  </a:txBody>
                  <a:tcPr/>
                </a:tc>
                <a:tc>
                  <a:txBody>
                    <a:bodyPr/>
                    <a:lstStyle/>
                    <a:p>
                      <a:pPr algn="r"/>
                      <a:r>
                        <a:rPr lang="en-US" dirty="0"/>
                        <a:t>1</a:t>
                      </a:r>
                    </a:p>
                  </a:txBody>
                  <a:tcPr/>
                </a:tc>
                <a:extLst>
                  <a:ext uri="{0D108BD9-81ED-4DB2-BD59-A6C34878D82A}">
                    <a16:rowId xmlns:a16="http://schemas.microsoft.com/office/drawing/2014/main" val="1368952813"/>
                  </a:ext>
                </a:extLst>
              </a:tr>
              <a:tr h="318359">
                <a:tc>
                  <a:txBody>
                    <a:bodyPr/>
                    <a:lstStyle/>
                    <a:p>
                      <a:pPr algn="ctr"/>
                      <a:r>
                        <a:rPr lang="en-US" dirty="0"/>
                        <a:t>2</a:t>
                      </a:r>
                    </a:p>
                  </a:txBody>
                  <a:tcPr/>
                </a:tc>
                <a:tc>
                  <a:txBody>
                    <a:bodyPr/>
                    <a:lstStyle/>
                    <a:p>
                      <a:pPr algn="r"/>
                      <a:r>
                        <a:rPr lang="en-US" dirty="0"/>
                        <a:t>10</a:t>
                      </a:r>
                    </a:p>
                  </a:txBody>
                  <a:tcPr/>
                </a:tc>
                <a:extLst>
                  <a:ext uri="{0D108BD9-81ED-4DB2-BD59-A6C34878D82A}">
                    <a16:rowId xmlns:a16="http://schemas.microsoft.com/office/drawing/2014/main" val="3575090032"/>
                  </a:ext>
                </a:extLst>
              </a:tr>
              <a:tr h="318359">
                <a:tc>
                  <a:txBody>
                    <a:bodyPr/>
                    <a:lstStyle/>
                    <a:p>
                      <a:pPr algn="ctr"/>
                      <a:r>
                        <a:rPr lang="en-US" dirty="0"/>
                        <a:t>3</a:t>
                      </a:r>
                    </a:p>
                  </a:txBody>
                  <a:tcPr/>
                </a:tc>
                <a:tc>
                  <a:txBody>
                    <a:bodyPr/>
                    <a:lstStyle/>
                    <a:p>
                      <a:pPr algn="r"/>
                      <a:r>
                        <a:rPr lang="en-US" dirty="0"/>
                        <a:t>11</a:t>
                      </a:r>
                    </a:p>
                  </a:txBody>
                  <a:tcPr/>
                </a:tc>
                <a:extLst>
                  <a:ext uri="{0D108BD9-81ED-4DB2-BD59-A6C34878D82A}">
                    <a16:rowId xmlns:a16="http://schemas.microsoft.com/office/drawing/2014/main" val="1964645491"/>
                  </a:ext>
                </a:extLst>
              </a:tr>
              <a:tr h="318359">
                <a:tc>
                  <a:txBody>
                    <a:bodyPr/>
                    <a:lstStyle/>
                    <a:p>
                      <a:pPr algn="ctr"/>
                      <a:r>
                        <a:rPr lang="en-US" dirty="0"/>
                        <a:t>4</a:t>
                      </a:r>
                    </a:p>
                  </a:txBody>
                  <a:tcPr/>
                </a:tc>
                <a:tc>
                  <a:txBody>
                    <a:bodyPr/>
                    <a:lstStyle/>
                    <a:p>
                      <a:pPr algn="r"/>
                      <a:r>
                        <a:rPr lang="en-US" dirty="0"/>
                        <a:t>100</a:t>
                      </a:r>
                    </a:p>
                  </a:txBody>
                  <a:tcPr/>
                </a:tc>
                <a:extLst>
                  <a:ext uri="{0D108BD9-81ED-4DB2-BD59-A6C34878D82A}">
                    <a16:rowId xmlns:a16="http://schemas.microsoft.com/office/drawing/2014/main" val="666217044"/>
                  </a:ext>
                </a:extLst>
              </a:tr>
              <a:tr h="318359">
                <a:tc>
                  <a:txBody>
                    <a:bodyPr/>
                    <a:lstStyle/>
                    <a:p>
                      <a:pPr algn="ctr"/>
                      <a:r>
                        <a:rPr lang="en-US" dirty="0"/>
                        <a:t>5</a:t>
                      </a:r>
                    </a:p>
                  </a:txBody>
                  <a:tcPr/>
                </a:tc>
                <a:tc>
                  <a:txBody>
                    <a:bodyPr/>
                    <a:lstStyle/>
                    <a:p>
                      <a:pPr algn="r"/>
                      <a:r>
                        <a:rPr lang="en-US" dirty="0"/>
                        <a:t>101</a:t>
                      </a:r>
                    </a:p>
                  </a:txBody>
                  <a:tcPr/>
                </a:tc>
                <a:extLst>
                  <a:ext uri="{0D108BD9-81ED-4DB2-BD59-A6C34878D82A}">
                    <a16:rowId xmlns:a16="http://schemas.microsoft.com/office/drawing/2014/main" val="3449256025"/>
                  </a:ext>
                </a:extLst>
              </a:tr>
              <a:tr h="318359">
                <a:tc>
                  <a:txBody>
                    <a:bodyPr/>
                    <a:lstStyle/>
                    <a:p>
                      <a:pPr algn="ctr"/>
                      <a:r>
                        <a:rPr lang="en-US" dirty="0"/>
                        <a:t>6</a:t>
                      </a:r>
                    </a:p>
                  </a:txBody>
                  <a:tcPr/>
                </a:tc>
                <a:tc>
                  <a:txBody>
                    <a:bodyPr/>
                    <a:lstStyle/>
                    <a:p>
                      <a:pPr algn="r"/>
                      <a:r>
                        <a:rPr lang="en-US" dirty="0"/>
                        <a:t>110</a:t>
                      </a:r>
                    </a:p>
                  </a:txBody>
                  <a:tcPr/>
                </a:tc>
                <a:extLst>
                  <a:ext uri="{0D108BD9-81ED-4DB2-BD59-A6C34878D82A}">
                    <a16:rowId xmlns:a16="http://schemas.microsoft.com/office/drawing/2014/main" val="3065913957"/>
                  </a:ext>
                </a:extLst>
              </a:tr>
              <a:tr h="318359">
                <a:tc>
                  <a:txBody>
                    <a:bodyPr/>
                    <a:lstStyle/>
                    <a:p>
                      <a:pPr algn="ctr"/>
                      <a:r>
                        <a:rPr lang="en-US" dirty="0"/>
                        <a:t>7</a:t>
                      </a:r>
                    </a:p>
                  </a:txBody>
                  <a:tcPr/>
                </a:tc>
                <a:tc>
                  <a:txBody>
                    <a:bodyPr/>
                    <a:lstStyle/>
                    <a:p>
                      <a:pPr algn="r"/>
                      <a:r>
                        <a:rPr lang="en-US" dirty="0"/>
                        <a:t>111</a:t>
                      </a:r>
                    </a:p>
                  </a:txBody>
                  <a:tcPr/>
                </a:tc>
                <a:extLst>
                  <a:ext uri="{0D108BD9-81ED-4DB2-BD59-A6C34878D82A}">
                    <a16:rowId xmlns:a16="http://schemas.microsoft.com/office/drawing/2014/main" val="1505655220"/>
                  </a:ext>
                </a:extLst>
              </a:tr>
            </a:tbl>
          </a:graphicData>
        </a:graphic>
      </p:graphicFrame>
      <p:sp>
        <p:nvSpPr>
          <p:cNvPr id="6" name="TextBox 5">
            <a:extLst>
              <a:ext uri="{FF2B5EF4-FFF2-40B4-BE49-F238E27FC236}">
                <a16:creationId xmlns:a16="http://schemas.microsoft.com/office/drawing/2014/main" id="{B08F91BF-28AC-078C-2F14-3B3D422B07D5}"/>
              </a:ext>
            </a:extLst>
          </p:cNvPr>
          <p:cNvSpPr txBox="1"/>
          <p:nvPr/>
        </p:nvSpPr>
        <p:spPr>
          <a:xfrm>
            <a:off x="1441068" y="3975578"/>
            <a:ext cx="3504486" cy="923330"/>
          </a:xfrm>
          <a:prstGeom prst="rect">
            <a:avLst/>
          </a:prstGeom>
          <a:noFill/>
        </p:spPr>
        <p:txBody>
          <a:bodyPr wrap="none" rtlCol="0">
            <a:spAutoFit/>
          </a:bodyPr>
          <a:lstStyle/>
          <a:p>
            <a:r>
              <a:rPr lang="en-US" sz="5400" dirty="0"/>
              <a:t>1  1  0   =   6</a:t>
            </a:r>
          </a:p>
        </p:txBody>
      </p:sp>
      <p:sp>
        <p:nvSpPr>
          <p:cNvPr id="10" name="TextBox 9">
            <a:extLst>
              <a:ext uri="{FF2B5EF4-FFF2-40B4-BE49-F238E27FC236}">
                <a16:creationId xmlns:a16="http://schemas.microsoft.com/office/drawing/2014/main" id="{DB3505C3-2B4F-BF2D-2BA9-6468041053B3}"/>
              </a:ext>
            </a:extLst>
          </p:cNvPr>
          <p:cNvSpPr txBox="1"/>
          <p:nvPr/>
        </p:nvSpPr>
        <p:spPr>
          <a:xfrm>
            <a:off x="1346331" y="3376220"/>
            <a:ext cx="2055371" cy="646331"/>
          </a:xfrm>
          <a:prstGeom prst="rect">
            <a:avLst/>
          </a:prstGeom>
          <a:noFill/>
        </p:spPr>
        <p:txBody>
          <a:bodyPr wrap="none" rtlCol="0">
            <a:spAutoFit/>
          </a:bodyPr>
          <a:lstStyle/>
          <a:p>
            <a:r>
              <a:rPr lang="en-US" sz="3600" dirty="0">
                <a:solidFill>
                  <a:srgbClr val="FF0000"/>
                </a:solidFill>
              </a:rPr>
              <a:t>4s   2s   1s</a:t>
            </a:r>
          </a:p>
        </p:txBody>
      </p:sp>
    </p:spTree>
    <p:extLst>
      <p:ext uri="{BB962C8B-B14F-4D97-AF65-F5344CB8AC3E}">
        <p14:creationId xmlns:p14="http://schemas.microsoft.com/office/powerpoint/2010/main" val="417892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8D77-2F3E-8646-2661-53498CC82DBA}"/>
              </a:ext>
            </a:extLst>
          </p:cNvPr>
          <p:cNvSpPr>
            <a:spLocks noGrp="1"/>
          </p:cNvSpPr>
          <p:nvPr>
            <p:ph type="title"/>
          </p:nvPr>
        </p:nvSpPr>
        <p:spPr/>
        <p:txBody>
          <a:bodyPr/>
          <a:lstStyle/>
          <a:p>
            <a:r>
              <a:rPr lang="en-US" dirty="0"/>
              <a:t>Nixie Tubes – Binary to Decimal Display</a:t>
            </a:r>
          </a:p>
        </p:txBody>
      </p:sp>
      <p:pic>
        <p:nvPicPr>
          <p:cNvPr id="5" name="Picture 4" descr="A Nixie clock with six tubes displaying 11:26:25 in a soft orange glowing curved wire numbers in the tubes.  Photo by Dr. Chuck.">
            <a:extLst>
              <a:ext uri="{FF2B5EF4-FFF2-40B4-BE49-F238E27FC236}">
                <a16:creationId xmlns:a16="http://schemas.microsoft.com/office/drawing/2014/main" id="{E9F1754E-9582-AC56-8C62-4201EC5183D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66876" y="1922342"/>
            <a:ext cx="3756838" cy="2817628"/>
          </a:xfrm>
          <a:prstGeom prst="rect">
            <a:avLst/>
          </a:prstGeom>
        </p:spPr>
      </p:pic>
      <p:pic>
        <p:nvPicPr>
          <p:cNvPr id="7" name="Picture 6" descr="A diaggram from the gates layout tool whowing a nixie output with three inputs, ones, twos, and foruse.  The Nixie is showing a 6 given an input of 110.">
            <a:extLst>
              <a:ext uri="{FF2B5EF4-FFF2-40B4-BE49-F238E27FC236}">
                <a16:creationId xmlns:a16="http://schemas.microsoft.com/office/drawing/2014/main" id="{9B643B48-803E-E846-5170-40276B3772F0}"/>
              </a:ext>
            </a:extLst>
          </p:cNvPr>
          <p:cNvPicPr>
            <a:picLocks noChangeAspect="1"/>
          </p:cNvPicPr>
          <p:nvPr/>
        </p:nvPicPr>
        <p:blipFill>
          <a:blip r:embed="rId3"/>
          <a:stretch>
            <a:fillRect/>
          </a:stretch>
        </p:blipFill>
        <p:spPr>
          <a:xfrm>
            <a:off x="1468286" y="1860069"/>
            <a:ext cx="2819400" cy="2247900"/>
          </a:xfrm>
          <a:prstGeom prst="rect">
            <a:avLst/>
          </a:prstGeom>
        </p:spPr>
      </p:pic>
      <p:sp>
        <p:nvSpPr>
          <p:cNvPr id="8" name="TextBox 7">
            <a:extLst>
              <a:ext uri="{FF2B5EF4-FFF2-40B4-BE49-F238E27FC236}">
                <a16:creationId xmlns:a16="http://schemas.microsoft.com/office/drawing/2014/main" id="{8BB530DA-86B6-299F-3A6B-CD344253B7BE}"/>
              </a:ext>
            </a:extLst>
          </p:cNvPr>
          <p:cNvSpPr txBox="1"/>
          <p:nvPr/>
        </p:nvSpPr>
        <p:spPr>
          <a:xfrm>
            <a:off x="2504270" y="4727284"/>
            <a:ext cx="3504486" cy="923330"/>
          </a:xfrm>
          <a:prstGeom prst="rect">
            <a:avLst/>
          </a:prstGeom>
          <a:noFill/>
        </p:spPr>
        <p:txBody>
          <a:bodyPr wrap="none" rtlCol="0">
            <a:spAutoFit/>
          </a:bodyPr>
          <a:lstStyle/>
          <a:p>
            <a:r>
              <a:rPr lang="en-US" sz="5400" dirty="0"/>
              <a:t>1  1  0   =   6</a:t>
            </a:r>
          </a:p>
        </p:txBody>
      </p:sp>
      <p:sp>
        <p:nvSpPr>
          <p:cNvPr id="9" name="TextBox 8">
            <a:extLst>
              <a:ext uri="{FF2B5EF4-FFF2-40B4-BE49-F238E27FC236}">
                <a16:creationId xmlns:a16="http://schemas.microsoft.com/office/drawing/2014/main" id="{744C986F-CCBA-3C0F-A65C-637923741A90}"/>
              </a:ext>
            </a:extLst>
          </p:cNvPr>
          <p:cNvSpPr txBox="1"/>
          <p:nvPr/>
        </p:nvSpPr>
        <p:spPr>
          <a:xfrm>
            <a:off x="2567343" y="4107969"/>
            <a:ext cx="1720343" cy="646331"/>
          </a:xfrm>
          <a:prstGeom prst="rect">
            <a:avLst/>
          </a:prstGeom>
          <a:noFill/>
        </p:spPr>
        <p:txBody>
          <a:bodyPr wrap="none" rtlCol="0">
            <a:spAutoFit/>
          </a:bodyPr>
          <a:lstStyle/>
          <a:p>
            <a:r>
              <a:rPr lang="en-US" sz="3600" dirty="0">
                <a:solidFill>
                  <a:srgbClr val="FF0000"/>
                </a:solidFill>
              </a:rPr>
              <a:t>4    2    1</a:t>
            </a:r>
          </a:p>
        </p:txBody>
      </p:sp>
      <p:sp>
        <p:nvSpPr>
          <p:cNvPr id="11" name="TextBox 10">
            <a:extLst>
              <a:ext uri="{FF2B5EF4-FFF2-40B4-BE49-F238E27FC236}">
                <a16:creationId xmlns:a16="http://schemas.microsoft.com/office/drawing/2014/main" id="{D2D91DD7-7BC1-2718-850F-5BBCD34EF0E6}"/>
              </a:ext>
            </a:extLst>
          </p:cNvPr>
          <p:cNvSpPr txBox="1"/>
          <p:nvPr/>
        </p:nvSpPr>
        <p:spPr>
          <a:xfrm>
            <a:off x="6895573" y="4971624"/>
            <a:ext cx="4383911" cy="369332"/>
          </a:xfrm>
          <a:prstGeom prst="rect">
            <a:avLst/>
          </a:prstGeom>
          <a:noFill/>
        </p:spPr>
        <p:txBody>
          <a:bodyPr wrap="square">
            <a:spAutoFit/>
          </a:bodyPr>
          <a:lstStyle/>
          <a:p>
            <a:r>
              <a:rPr lang="en-US" dirty="0"/>
              <a:t>https://</a:t>
            </a:r>
            <a:r>
              <a:rPr lang="en-US" dirty="0" err="1"/>
              <a:t>en.wikipedia.org</a:t>
            </a:r>
            <a:r>
              <a:rPr lang="en-US" dirty="0"/>
              <a:t>/wiki/</a:t>
            </a:r>
            <a:r>
              <a:rPr lang="en-US" dirty="0" err="1"/>
              <a:t>Nixie_tube</a:t>
            </a:r>
            <a:endParaRPr lang="en-US" dirty="0"/>
          </a:p>
        </p:txBody>
      </p:sp>
    </p:spTree>
    <p:extLst>
      <p:ext uri="{BB962C8B-B14F-4D97-AF65-F5344CB8AC3E}">
        <p14:creationId xmlns:p14="http://schemas.microsoft.com/office/powerpoint/2010/main" val="686907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AI-generated content may be incorrect.">
            <a:extLst>
              <a:ext uri="{FF2B5EF4-FFF2-40B4-BE49-F238E27FC236}">
                <a16:creationId xmlns:a16="http://schemas.microsoft.com/office/drawing/2014/main" id="{0BDF6C69-0039-4216-9959-89176A009D1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2101" y="911099"/>
            <a:ext cx="2474563" cy="3342267"/>
          </a:xfrm>
          <a:prstGeom prst="rect">
            <a:avLst/>
          </a:prstGeom>
        </p:spPr>
      </p:pic>
      <p:pic>
        <p:nvPicPr>
          <p:cNvPr id="9" name="Picture 8" descr="A screenshot of a game&#10;&#10;AI-generated content may be incorrect.">
            <a:extLst>
              <a:ext uri="{FF2B5EF4-FFF2-40B4-BE49-F238E27FC236}">
                <a16:creationId xmlns:a16="http://schemas.microsoft.com/office/drawing/2014/main" id="{07CC318D-CE7B-4F89-C65C-3DAFD16F5C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62103" y="417779"/>
            <a:ext cx="7282868" cy="4510679"/>
          </a:xfrm>
          <a:prstGeom prst="rect">
            <a:avLst/>
          </a:prstGeom>
        </p:spPr>
      </p:pic>
      <p:sp>
        <p:nvSpPr>
          <p:cNvPr id="11" name="TextBox 10">
            <a:extLst>
              <a:ext uri="{FF2B5EF4-FFF2-40B4-BE49-F238E27FC236}">
                <a16:creationId xmlns:a16="http://schemas.microsoft.com/office/drawing/2014/main" id="{E9AC5F0E-02E5-1F65-61DC-22CFFFCE7B43}"/>
              </a:ext>
            </a:extLst>
          </p:cNvPr>
          <p:cNvSpPr txBox="1"/>
          <p:nvPr/>
        </p:nvSpPr>
        <p:spPr>
          <a:xfrm>
            <a:off x="210299" y="4928458"/>
            <a:ext cx="3878166" cy="369332"/>
          </a:xfrm>
          <a:prstGeom prst="rect">
            <a:avLst/>
          </a:prstGeom>
          <a:noFill/>
        </p:spPr>
        <p:txBody>
          <a:bodyPr wrap="square">
            <a:spAutoFit/>
          </a:bodyPr>
          <a:lstStyle/>
          <a:p>
            <a:pPr algn="ctr"/>
            <a:r>
              <a:rPr lang="en-US" dirty="0"/>
              <a:t>https://www.ca4e.com/tools/nixie/</a:t>
            </a:r>
          </a:p>
        </p:txBody>
      </p:sp>
    </p:spTree>
    <p:extLst>
      <p:ext uri="{BB962C8B-B14F-4D97-AF65-F5344CB8AC3E}">
        <p14:creationId xmlns:p14="http://schemas.microsoft.com/office/powerpoint/2010/main" val="737785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C99C-6C95-56C5-3995-380279FE9040}"/>
              </a:ext>
            </a:extLst>
          </p:cNvPr>
          <p:cNvSpPr>
            <a:spLocks noGrp="1"/>
          </p:cNvSpPr>
          <p:nvPr>
            <p:ph type="title"/>
          </p:nvPr>
        </p:nvSpPr>
        <p:spPr/>
        <p:txBody>
          <a:bodyPr/>
          <a:lstStyle/>
          <a:p>
            <a:r>
              <a:rPr lang="en-US" dirty="0"/>
              <a:t>Base-2 Math</a:t>
            </a:r>
          </a:p>
        </p:txBody>
      </p:sp>
      <p:grpSp>
        <p:nvGrpSpPr>
          <p:cNvPr id="15" name="Group 14">
            <a:extLst>
              <a:ext uri="{FF2B5EF4-FFF2-40B4-BE49-F238E27FC236}">
                <a16:creationId xmlns:a16="http://schemas.microsoft.com/office/drawing/2014/main" id="{A5E0BE59-44AB-E055-0D63-186ECC81F6BB}"/>
              </a:ext>
            </a:extLst>
          </p:cNvPr>
          <p:cNvGrpSpPr/>
          <p:nvPr/>
        </p:nvGrpSpPr>
        <p:grpSpPr>
          <a:xfrm>
            <a:off x="1316065" y="2044005"/>
            <a:ext cx="2649879" cy="1384995"/>
            <a:chOff x="1316065" y="2044005"/>
            <a:chExt cx="2649879" cy="1384995"/>
          </a:xfrm>
        </p:grpSpPr>
        <p:sp>
          <p:nvSpPr>
            <p:cNvPr id="5" name="TextBox 4">
              <a:extLst>
                <a:ext uri="{FF2B5EF4-FFF2-40B4-BE49-F238E27FC236}">
                  <a16:creationId xmlns:a16="http://schemas.microsoft.com/office/drawing/2014/main" id="{14251A14-7EE8-52E7-F705-72FDD3F4F363}"/>
                </a:ext>
              </a:extLst>
            </p:cNvPr>
            <p:cNvSpPr txBox="1"/>
            <p:nvPr/>
          </p:nvSpPr>
          <p:spPr>
            <a:xfrm>
              <a:off x="1316065" y="2044005"/>
              <a:ext cx="2649879" cy="1384995"/>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      1 (1)   </a:t>
              </a:r>
            </a:p>
            <a:p>
              <a:r>
                <a:rPr lang="en-US" sz="2800" dirty="0">
                  <a:latin typeface="Courier New" panose="02070309020205020404" pitchFamily="49" charset="0"/>
                  <a:cs typeface="Courier New" panose="02070309020205020404" pitchFamily="49" charset="0"/>
                </a:rPr>
                <a:t>  +   1 (1)</a:t>
              </a:r>
            </a:p>
            <a:p>
              <a:r>
                <a:rPr lang="en-US" sz="2800" dirty="0">
                  <a:latin typeface="Courier New" panose="02070309020205020404" pitchFamily="49" charset="0"/>
                  <a:cs typeface="Courier New" panose="02070309020205020404" pitchFamily="49" charset="0"/>
                </a:rPr>
                <a:t>    1 0 (2)</a:t>
              </a:r>
            </a:p>
          </p:txBody>
        </p:sp>
        <p:cxnSp>
          <p:nvCxnSpPr>
            <p:cNvPr id="7" name="Straight Connector 6">
              <a:extLst>
                <a:ext uri="{FF2B5EF4-FFF2-40B4-BE49-F238E27FC236}">
                  <a16:creationId xmlns:a16="http://schemas.microsoft.com/office/drawing/2014/main" id="{0436989F-26E3-110A-1FBF-DCA8A5521924}"/>
                </a:ext>
              </a:extLst>
            </p:cNvPr>
            <p:cNvCxnSpPr>
              <a:cxnSpLocks/>
            </p:cNvCxnSpPr>
            <p:nvPr/>
          </p:nvCxnSpPr>
          <p:spPr>
            <a:xfrm>
              <a:off x="1488558" y="2945777"/>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8BF9ADFB-CC35-7D82-A8AF-EC2CA3D0EB5C}"/>
              </a:ext>
            </a:extLst>
          </p:cNvPr>
          <p:cNvGrpSpPr/>
          <p:nvPr/>
        </p:nvGrpSpPr>
        <p:grpSpPr>
          <a:xfrm>
            <a:off x="4647600" y="2089089"/>
            <a:ext cx="2649879" cy="1384995"/>
            <a:chOff x="1316065" y="2044005"/>
            <a:chExt cx="2649879" cy="1384995"/>
          </a:xfrm>
        </p:grpSpPr>
        <p:sp>
          <p:nvSpPr>
            <p:cNvPr id="17" name="TextBox 16">
              <a:extLst>
                <a:ext uri="{FF2B5EF4-FFF2-40B4-BE49-F238E27FC236}">
                  <a16:creationId xmlns:a16="http://schemas.microsoft.com/office/drawing/2014/main" id="{770BE1BA-0C5F-BA2F-E156-1B591A9BA107}"/>
                </a:ext>
              </a:extLst>
            </p:cNvPr>
            <p:cNvSpPr txBox="1"/>
            <p:nvPr/>
          </p:nvSpPr>
          <p:spPr>
            <a:xfrm>
              <a:off x="1316065" y="2044005"/>
              <a:ext cx="2649879" cy="1384995"/>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    1 0 (2)   </a:t>
              </a:r>
            </a:p>
            <a:p>
              <a:r>
                <a:rPr lang="en-US" sz="2800" dirty="0">
                  <a:latin typeface="Courier New" panose="02070309020205020404" pitchFamily="49" charset="0"/>
                  <a:cs typeface="Courier New" panose="02070309020205020404" pitchFamily="49" charset="0"/>
                </a:rPr>
                <a:t>+   1 0 (2)</a:t>
              </a:r>
            </a:p>
            <a:p>
              <a:r>
                <a:rPr lang="en-US" sz="2800" dirty="0">
                  <a:latin typeface="Courier New" panose="02070309020205020404" pitchFamily="49" charset="0"/>
                  <a:cs typeface="Courier New" panose="02070309020205020404" pitchFamily="49" charset="0"/>
                </a:rPr>
                <a:t>  1 0 0 (4)</a:t>
              </a:r>
            </a:p>
          </p:txBody>
        </p:sp>
        <p:cxnSp>
          <p:nvCxnSpPr>
            <p:cNvPr id="18" name="Straight Connector 17">
              <a:extLst>
                <a:ext uri="{FF2B5EF4-FFF2-40B4-BE49-F238E27FC236}">
                  <a16:creationId xmlns:a16="http://schemas.microsoft.com/office/drawing/2014/main" id="{0D7006CC-5116-558A-A6B3-CE47BBC1397E}"/>
                </a:ext>
              </a:extLst>
            </p:cNvPr>
            <p:cNvCxnSpPr>
              <a:cxnSpLocks/>
            </p:cNvCxnSpPr>
            <p:nvPr/>
          </p:nvCxnSpPr>
          <p:spPr>
            <a:xfrm>
              <a:off x="1488558" y="2945777"/>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EA12D221-22AF-36A7-93AE-92848DF171CA}"/>
              </a:ext>
            </a:extLst>
          </p:cNvPr>
          <p:cNvGrpSpPr/>
          <p:nvPr/>
        </p:nvGrpSpPr>
        <p:grpSpPr>
          <a:xfrm>
            <a:off x="8261500" y="2044005"/>
            <a:ext cx="2649879" cy="1384995"/>
            <a:chOff x="1316065" y="2044005"/>
            <a:chExt cx="2649879" cy="1384995"/>
          </a:xfrm>
        </p:grpSpPr>
        <p:sp>
          <p:nvSpPr>
            <p:cNvPr id="23" name="TextBox 22">
              <a:extLst>
                <a:ext uri="{FF2B5EF4-FFF2-40B4-BE49-F238E27FC236}">
                  <a16:creationId xmlns:a16="http://schemas.microsoft.com/office/drawing/2014/main" id="{E9EAA71D-E274-1938-9BC0-9189BF3D52C1}"/>
                </a:ext>
              </a:extLst>
            </p:cNvPr>
            <p:cNvSpPr txBox="1"/>
            <p:nvPr/>
          </p:nvSpPr>
          <p:spPr>
            <a:xfrm>
              <a:off x="1316065" y="2044005"/>
              <a:ext cx="2649879" cy="1384995"/>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  1 0 0 (4)   </a:t>
              </a:r>
            </a:p>
            <a:p>
              <a:r>
                <a:rPr lang="en-US" sz="2800" dirty="0">
                  <a:latin typeface="Courier New" panose="02070309020205020404" pitchFamily="49" charset="0"/>
                  <a:cs typeface="Courier New" panose="02070309020205020404" pitchFamily="49" charset="0"/>
                </a:rPr>
                <a:t>+ 1 0 0 (4)</a:t>
              </a:r>
            </a:p>
            <a:p>
              <a:r>
                <a:rPr lang="en-US" sz="2800" dirty="0">
                  <a:latin typeface="Courier New" panose="02070309020205020404" pitchFamily="49" charset="0"/>
                  <a:cs typeface="Courier New" panose="02070309020205020404" pitchFamily="49" charset="0"/>
                </a:rPr>
                <a:t>1 0 0 0 (8)</a:t>
              </a:r>
            </a:p>
          </p:txBody>
        </p:sp>
        <p:cxnSp>
          <p:nvCxnSpPr>
            <p:cNvPr id="24" name="Straight Connector 23">
              <a:extLst>
                <a:ext uri="{FF2B5EF4-FFF2-40B4-BE49-F238E27FC236}">
                  <a16:creationId xmlns:a16="http://schemas.microsoft.com/office/drawing/2014/main" id="{2A7C86BD-E391-5C58-3099-0B8DB1177CD5}"/>
                </a:ext>
              </a:extLst>
            </p:cNvPr>
            <p:cNvCxnSpPr>
              <a:cxnSpLocks/>
            </p:cNvCxnSpPr>
            <p:nvPr/>
          </p:nvCxnSpPr>
          <p:spPr>
            <a:xfrm>
              <a:off x="1488558" y="2945777"/>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D9C24AA5-2895-86A8-63CD-10781683FEB0}"/>
              </a:ext>
            </a:extLst>
          </p:cNvPr>
          <p:cNvGrpSpPr/>
          <p:nvPr/>
        </p:nvGrpSpPr>
        <p:grpSpPr>
          <a:xfrm>
            <a:off x="1206196" y="3850104"/>
            <a:ext cx="2649879" cy="1384995"/>
            <a:chOff x="1316065" y="2044005"/>
            <a:chExt cx="2649879" cy="1384995"/>
          </a:xfrm>
        </p:grpSpPr>
        <p:sp>
          <p:nvSpPr>
            <p:cNvPr id="26" name="TextBox 25">
              <a:extLst>
                <a:ext uri="{FF2B5EF4-FFF2-40B4-BE49-F238E27FC236}">
                  <a16:creationId xmlns:a16="http://schemas.microsoft.com/office/drawing/2014/main" id="{CE844762-7316-E0D5-4382-325196B49B6E}"/>
                </a:ext>
              </a:extLst>
            </p:cNvPr>
            <p:cNvSpPr txBox="1"/>
            <p:nvPr/>
          </p:nvSpPr>
          <p:spPr>
            <a:xfrm>
              <a:off x="1316065" y="2044005"/>
              <a:ext cx="2649879" cy="1384995"/>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    1 1 (3)   </a:t>
              </a:r>
            </a:p>
            <a:p>
              <a:r>
                <a:rPr lang="en-US" sz="2800" dirty="0">
                  <a:latin typeface="Courier New" panose="02070309020205020404" pitchFamily="49" charset="0"/>
                  <a:cs typeface="Courier New" panose="02070309020205020404" pitchFamily="49" charset="0"/>
                </a:rPr>
                <a:t>+     1 (1)</a:t>
              </a:r>
            </a:p>
            <a:p>
              <a:r>
                <a:rPr lang="en-US" sz="2800" dirty="0">
                  <a:latin typeface="Courier New" panose="02070309020205020404" pitchFamily="49" charset="0"/>
                  <a:cs typeface="Courier New" panose="02070309020205020404" pitchFamily="49" charset="0"/>
                </a:rPr>
                <a:t>  1 0 0 (4)</a:t>
              </a:r>
            </a:p>
          </p:txBody>
        </p:sp>
        <p:cxnSp>
          <p:nvCxnSpPr>
            <p:cNvPr id="27" name="Straight Connector 26">
              <a:extLst>
                <a:ext uri="{FF2B5EF4-FFF2-40B4-BE49-F238E27FC236}">
                  <a16:creationId xmlns:a16="http://schemas.microsoft.com/office/drawing/2014/main" id="{6416A0CE-F190-CEF4-2062-FEC60F157E85}"/>
                </a:ext>
              </a:extLst>
            </p:cNvPr>
            <p:cNvCxnSpPr>
              <a:cxnSpLocks/>
            </p:cNvCxnSpPr>
            <p:nvPr/>
          </p:nvCxnSpPr>
          <p:spPr>
            <a:xfrm>
              <a:off x="1488558" y="2945777"/>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38E1751-C10E-8CDF-F074-B8BF003A2AEA}"/>
              </a:ext>
            </a:extLst>
          </p:cNvPr>
          <p:cNvGrpSpPr/>
          <p:nvPr/>
        </p:nvGrpSpPr>
        <p:grpSpPr>
          <a:xfrm>
            <a:off x="4647600" y="3901831"/>
            <a:ext cx="2649879" cy="1384995"/>
            <a:chOff x="1316065" y="2044005"/>
            <a:chExt cx="2649879" cy="1384995"/>
          </a:xfrm>
        </p:grpSpPr>
        <p:sp>
          <p:nvSpPr>
            <p:cNvPr id="29" name="TextBox 28">
              <a:extLst>
                <a:ext uri="{FF2B5EF4-FFF2-40B4-BE49-F238E27FC236}">
                  <a16:creationId xmlns:a16="http://schemas.microsoft.com/office/drawing/2014/main" id="{8CEBF8CC-6ED2-9A22-3EA5-6B51BF177E96}"/>
                </a:ext>
              </a:extLst>
            </p:cNvPr>
            <p:cNvSpPr txBox="1"/>
            <p:nvPr/>
          </p:nvSpPr>
          <p:spPr>
            <a:xfrm>
              <a:off x="1316065" y="2044005"/>
              <a:ext cx="2649879" cy="1384995"/>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    1 1 (3)   </a:t>
              </a:r>
            </a:p>
            <a:p>
              <a:r>
                <a:rPr lang="en-US" sz="2800" dirty="0">
                  <a:latin typeface="Courier New" panose="02070309020205020404" pitchFamily="49" charset="0"/>
                  <a:cs typeface="Courier New" panose="02070309020205020404" pitchFamily="49" charset="0"/>
                </a:rPr>
                <a:t>+   1 0 (2)</a:t>
              </a:r>
            </a:p>
            <a:p>
              <a:r>
                <a:rPr lang="en-US" sz="2800" dirty="0">
                  <a:latin typeface="Courier New" panose="02070309020205020404" pitchFamily="49" charset="0"/>
                  <a:cs typeface="Courier New" panose="02070309020205020404" pitchFamily="49" charset="0"/>
                </a:rPr>
                <a:t>  1 0 1 (5)</a:t>
              </a:r>
            </a:p>
          </p:txBody>
        </p:sp>
        <p:cxnSp>
          <p:nvCxnSpPr>
            <p:cNvPr id="30" name="Straight Connector 29">
              <a:extLst>
                <a:ext uri="{FF2B5EF4-FFF2-40B4-BE49-F238E27FC236}">
                  <a16:creationId xmlns:a16="http://schemas.microsoft.com/office/drawing/2014/main" id="{378D5904-76EC-98CD-9E3C-6F50DA01EC27}"/>
                </a:ext>
              </a:extLst>
            </p:cNvPr>
            <p:cNvCxnSpPr>
              <a:cxnSpLocks/>
            </p:cNvCxnSpPr>
            <p:nvPr/>
          </p:nvCxnSpPr>
          <p:spPr>
            <a:xfrm>
              <a:off x="1488558" y="2945777"/>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718A34A4-15EE-124F-9D70-E87D94A77DDC}"/>
              </a:ext>
            </a:extLst>
          </p:cNvPr>
          <p:cNvGrpSpPr/>
          <p:nvPr/>
        </p:nvGrpSpPr>
        <p:grpSpPr>
          <a:xfrm>
            <a:off x="8261500" y="3925650"/>
            <a:ext cx="2649879" cy="1384995"/>
            <a:chOff x="1316065" y="2044005"/>
            <a:chExt cx="2649879" cy="1384995"/>
          </a:xfrm>
        </p:grpSpPr>
        <p:sp>
          <p:nvSpPr>
            <p:cNvPr id="32" name="TextBox 31">
              <a:extLst>
                <a:ext uri="{FF2B5EF4-FFF2-40B4-BE49-F238E27FC236}">
                  <a16:creationId xmlns:a16="http://schemas.microsoft.com/office/drawing/2014/main" id="{4CB411A1-522E-FA4E-844D-DD15037660A2}"/>
                </a:ext>
              </a:extLst>
            </p:cNvPr>
            <p:cNvSpPr txBox="1"/>
            <p:nvPr/>
          </p:nvSpPr>
          <p:spPr>
            <a:xfrm>
              <a:off x="1316065" y="2044005"/>
              <a:ext cx="2649879" cy="1384995"/>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  1 1 1 (7)   </a:t>
              </a:r>
            </a:p>
            <a:p>
              <a:r>
                <a:rPr lang="en-US" sz="2800" dirty="0">
                  <a:latin typeface="Courier New" panose="02070309020205020404" pitchFamily="49" charset="0"/>
                  <a:cs typeface="Courier New" panose="02070309020205020404" pitchFamily="49" charset="0"/>
                </a:rPr>
                <a:t>+     1 (1)</a:t>
              </a:r>
            </a:p>
            <a:p>
              <a:r>
                <a:rPr lang="en-US" sz="2800" dirty="0">
                  <a:latin typeface="Courier New" panose="02070309020205020404" pitchFamily="49" charset="0"/>
                  <a:cs typeface="Courier New" panose="02070309020205020404" pitchFamily="49" charset="0"/>
                </a:rPr>
                <a:t>1 0 0 0 (8)</a:t>
              </a:r>
            </a:p>
          </p:txBody>
        </p:sp>
        <p:cxnSp>
          <p:nvCxnSpPr>
            <p:cNvPr id="33" name="Straight Connector 32">
              <a:extLst>
                <a:ext uri="{FF2B5EF4-FFF2-40B4-BE49-F238E27FC236}">
                  <a16:creationId xmlns:a16="http://schemas.microsoft.com/office/drawing/2014/main" id="{5EF9CAD8-8958-AC2E-A6A0-7AC1DE322947}"/>
                </a:ext>
              </a:extLst>
            </p:cNvPr>
            <p:cNvCxnSpPr>
              <a:cxnSpLocks/>
            </p:cNvCxnSpPr>
            <p:nvPr/>
          </p:nvCxnSpPr>
          <p:spPr>
            <a:xfrm>
              <a:off x="1488558" y="2945777"/>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2767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5FE71-3142-04BF-4704-DCCBA7D01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211E7-7D9B-983E-D314-6B4E91743ED3}"/>
              </a:ext>
            </a:extLst>
          </p:cNvPr>
          <p:cNvSpPr>
            <a:spLocks noGrp="1"/>
          </p:cNvSpPr>
          <p:nvPr>
            <p:ph type="title"/>
          </p:nvPr>
        </p:nvSpPr>
        <p:spPr/>
        <p:txBody>
          <a:bodyPr/>
          <a:lstStyle/>
          <a:p>
            <a:r>
              <a:rPr lang="en-US" dirty="0"/>
              <a:t>Half Adder</a:t>
            </a:r>
          </a:p>
        </p:txBody>
      </p:sp>
      <p:sp>
        <p:nvSpPr>
          <p:cNvPr id="3" name="Content Placeholder 2">
            <a:extLst>
              <a:ext uri="{FF2B5EF4-FFF2-40B4-BE49-F238E27FC236}">
                <a16:creationId xmlns:a16="http://schemas.microsoft.com/office/drawing/2014/main" id="{ECE94E75-F52C-A814-689C-EBA516D7429C}"/>
              </a:ext>
            </a:extLst>
          </p:cNvPr>
          <p:cNvSpPr>
            <a:spLocks noGrp="1"/>
          </p:cNvSpPr>
          <p:nvPr>
            <p:ph idx="1"/>
          </p:nvPr>
        </p:nvSpPr>
        <p:spPr>
          <a:xfrm>
            <a:off x="838200" y="1825625"/>
            <a:ext cx="4658833" cy="1523631"/>
          </a:xfrm>
        </p:spPr>
        <p:txBody>
          <a:bodyPr/>
          <a:lstStyle/>
          <a:p>
            <a:r>
              <a:rPr lang="en-US" dirty="0"/>
              <a:t>Compute the sum of two base-2 digits and produce a sum and carry.</a:t>
            </a:r>
          </a:p>
        </p:txBody>
      </p:sp>
      <p:sp>
        <p:nvSpPr>
          <p:cNvPr id="4" name="Rectangle 3" descr="A screen shot of the half adder component from the gates layout tool from this course.  It has A and B inputs as well as Sum and Carry outputs.">
            <a:extLst>
              <a:ext uri="{FF2B5EF4-FFF2-40B4-BE49-F238E27FC236}">
                <a16:creationId xmlns:a16="http://schemas.microsoft.com/office/drawing/2014/main" id="{8ECBBF78-2F4E-1764-19F5-ED030235C478}"/>
              </a:ext>
            </a:extLst>
          </p:cNvPr>
          <p:cNvSpPr/>
          <p:nvPr/>
        </p:nvSpPr>
        <p:spPr>
          <a:xfrm>
            <a:off x="1509824" y="3615071"/>
            <a:ext cx="999461" cy="914400"/>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HALF</a:t>
            </a:r>
          </a:p>
          <a:p>
            <a:pPr algn="ctr"/>
            <a:r>
              <a:rPr lang="en-US" dirty="0">
                <a:solidFill>
                  <a:schemeClr val="tx1"/>
                </a:solidFill>
              </a:rPr>
              <a:t>Adder</a:t>
            </a:r>
          </a:p>
        </p:txBody>
      </p:sp>
      <p:sp>
        <p:nvSpPr>
          <p:cNvPr id="5" name="Oval 4">
            <a:extLst>
              <a:ext uri="{FF2B5EF4-FFF2-40B4-BE49-F238E27FC236}">
                <a16:creationId xmlns:a16="http://schemas.microsoft.com/office/drawing/2014/main" id="{E991B69D-A937-EB39-5B87-CCF74E9C0718}"/>
              </a:ext>
            </a:extLst>
          </p:cNvPr>
          <p:cNvSpPr/>
          <p:nvPr/>
        </p:nvSpPr>
        <p:spPr>
          <a:xfrm>
            <a:off x="1385777" y="3811779"/>
            <a:ext cx="116957" cy="116957"/>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9C189F9-DAF6-A545-9797-7D205274EFA2}"/>
              </a:ext>
            </a:extLst>
          </p:cNvPr>
          <p:cNvSpPr/>
          <p:nvPr/>
        </p:nvSpPr>
        <p:spPr>
          <a:xfrm>
            <a:off x="1385778" y="4214041"/>
            <a:ext cx="116957" cy="116957"/>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A664E71-2A04-1BB3-D47D-EA2801497243}"/>
              </a:ext>
            </a:extLst>
          </p:cNvPr>
          <p:cNvSpPr/>
          <p:nvPr/>
        </p:nvSpPr>
        <p:spPr>
          <a:xfrm>
            <a:off x="2493336" y="3825961"/>
            <a:ext cx="116957" cy="116957"/>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DD98C79-1C45-071C-84EC-B3C1B09D2DED}"/>
              </a:ext>
            </a:extLst>
          </p:cNvPr>
          <p:cNvSpPr/>
          <p:nvPr/>
        </p:nvSpPr>
        <p:spPr>
          <a:xfrm>
            <a:off x="2496880" y="4153808"/>
            <a:ext cx="116957" cy="116957"/>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547CB2F-2A53-934D-14EF-83FC6283D0E8}"/>
              </a:ext>
            </a:extLst>
          </p:cNvPr>
          <p:cNvSpPr txBox="1"/>
          <p:nvPr/>
        </p:nvSpPr>
        <p:spPr>
          <a:xfrm>
            <a:off x="963509" y="3713577"/>
            <a:ext cx="317716" cy="369332"/>
          </a:xfrm>
          <a:prstGeom prst="rect">
            <a:avLst/>
          </a:prstGeom>
          <a:noFill/>
        </p:spPr>
        <p:txBody>
          <a:bodyPr wrap="none" rtlCol="0">
            <a:spAutoFit/>
          </a:bodyPr>
          <a:lstStyle/>
          <a:p>
            <a:r>
              <a:rPr lang="en-US" dirty="0"/>
              <a:t>A</a:t>
            </a:r>
          </a:p>
        </p:txBody>
      </p:sp>
      <p:sp>
        <p:nvSpPr>
          <p:cNvPr id="10" name="TextBox 9">
            <a:extLst>
              <a:ext uri="{FF2B5EF4-FFF2-40B4-BE49-F238E27FC236}">
                <a16:creationId xmlns:a16="http://schemas.microsoft.com/office/drawing/2014/main" id="{EC8BE1FF-129B-6824-B2F7-D005954E48CA}"/>
              </a:ext>
            </a:extLst>
          </p:cNvPr>
          <p:cNvSpPr txBox="1"/>
          <p:nvPr/>
        </p:nvSpPr>
        <p:spPr>
          <a:xfrm>
            <a:off x="970598" y="4086099"/>
            <a:ext cx="317716" cy="369332"/>
          </a:xfrm>
          <a:prstGeom prst="rect">
            <a:avLst/>
          </a:prstGeom>
          <a:noFill/>
        </p:spPr>
        <p:txBody>
          <a:bodyPr wrap="none" rtlCol="0">
            <a:spAutoFit/>
          </a:bodyPr>
          <a:lstStyle/>
          <a:p>
            <a:r>
              <a:rPr lang="en-US" dirty="0"/>
              <a:t>B</a:t>
            </a:r>
          </a:p>
        </p:txBody>
      </p:sp>
      <p:sp>
        <p:nvSpPr>
          <p:cNvPr id="11" name="TextBox 10">
            <a:extLst>
              <a:ext uri="{FF2B5EF4-FFF2-40B4-BE49-F238E27FC236}">
                <a16:creationId xmlns:a16="http://schemas.microsoft.com/office/drawing/2014/main" id="{0FCB1E77-884F-AB52-9044-4718B3E4ACEC}"/>
              </a:ext>
            </a:extLst>
          </p:cNvPr>
          <p:cNvSpPr txBox="1"/>
          <p:nvPr/>
        </p:nvSpPr>
        <p:spPr>
          <a:xfrm>
            <a:off x="2610293" y="3699773"/>
            <a:ext cx="635110" cy="369332"/>
          </a:xfrm>
          <a:prstGeom prst="rect">
            <a:avLst/>
          </a:prstGeom>
          <a:noFill/>
        </p:spPr>
        <p:txBody>
          <a:bodyPr wrap="none" rtlCol="0">
            <a:spAutoFit/>
          </a:bodyPr>
          <a:lstStyle/>
          <a:p>
            <a:r>
              <a:rPr lang="en-US" dirty="0"/>
              <a:t>SUM</a:t>
            </a:r>
          </a:p>
        </p:txBody>
      </p:sp>
      <p:sp>
        <p:nvSpPr>
          <p:cNvPr id="12" name="TextBox 11">
            <a:extLst>
              <a:ext uri="{FF2B5EF4-FFF2-40B4-BE49-F238E27FC236}">
                <a16:creationId xmlns:a16="http://schemas.microsoft.com/office/drawing/2014/main" id="{2E079417-CDC2-EB63-5968-B54A6E616ECC}"/>
              </a:ext>
            </a:extLst>
          </p:cNvPr>
          <p:cNvSpPr txBox="1"/>
          <p:nvPr/>
        </p:nvSpPr>
        <p:spPr>
          <a:xfrm>
            <a:off x="2610293" y="4027620"/>
            <a:ext cx="684355" cy="369332"/>
          </a:xfrm>
          <a:prstGeom prst="rect">
            <a:avLst/>
          </a:prstGeom>
          <a:noFill/>
        </p:spPr>
        <p:txBody>
          <a:bodyPr wrap="none" rtlCol="0">
            <a:spAutoFit/>
          </a:bodyPr>
          <a:lstStyle/>
          <a:p>
            <a:r>
              <a:rPr lang="en-US" dirty="0"/>
              <a:t>Carry</a:t>
            </a:r>
          </a:p>
        </p:txBody>
      </p:sp>
      <p:graphicFrame>
        <p:nvGraphicFramePr>
          <p:cNvPr id="14" name="Table 13">
            <a:extLst>
              <a:ext uri="{FF2B5EF4-FFF2-40B4-BE49-F238E27FC236}">
                <a16:creationId xmlns:a16="http://schemas.microsoft.com/office/drawing/2014/main" id="{A03DDDEF-5D10-5850-F094-79A560CA4C54}"/>
              </a:ext>
            </a:extLst>
          </p:cNvPr>
          <p:cNvGraphicFramePr>
            <a:graphicFrameLocks noGrp="1"/>
          </p:cNvGraphicFramePr>
          <p:nvPr>
            <p:extLst>
              <p:ext uri="{D42A27DB-BD31-4B8C-83A1-F6EECF244321}">
                <p14:modId xmlns:p14="http://schemas.microsoft.com/office/powerpoint/2010/main" val="948222020"/>
              </p:ext>
            </p:extLst>
          </p:nvPr>
        </p:nvGraphicFramePr>
        <p:xfrm>
          <a:off x="4126908" y="3212433"/>
          <a:ext cx="2961760" cy="1882750"/>
        </p:xfrm>
        <a:graphic>
          <a:graphicData uri="http://schemas.openxmlformats.org/drawingml/2006/table">
            <a:tbl>
              <a:tblPr firstRow="1" bandRow="1">
                <a:tableStyleId>{5C22544A-7EE6-4342-B048-85BDC9FD1C3A}</a:tableStyleId>
              </a:tblPr>
              <a:tblGrid>
                <a:gridCol w="740440">
                  <a:extLst>
                    <a:ext uri="{9D8B030D-6E8A-4147-A177-3AD203B41FA5}">
                      <a16:colId xmlns:a16="http://schemas.microsoft.com/office/drawing/2014/main" val="4060998777"/>
                    </a:ext>
                  </a:extLst>
                </a:gridCol>
                <a:gridCol w="740440">
                  <a:extLst>
                    <a:ext uri="{9D8B030D-6E8A-4147-A177-3AD203B41FA5}">
                      <a16:colId xmlns:a16="http://schemas.microsoft.com/office/drawing/2014/main" val="2027693883"/>
                    </a:ext>
                  </a:extLst>
                </a:gridCol>
                <a:gridCol w="740440">
                  <a:extLst>
                    <a:ext uri="{9D8B030D-6E8A-4147-A177-3AD203B41FA5}">
                      <a16:colId xmlns:a16="http://schemas.microsoft.com/office/drawing/2014/main" val="3672328862"/>
                    </a:ext>
                  </a:extLst>
                </a:gridCol>
                <a:gridCol w="740440">
                  <a:extLst>
                    <a:ext uri="{9D8B030D-6E8A-4147-A177-3AD203B41FA5}">
                      <a16:colId xmlns:a16="http://schemas.microsoft.com/office/drawing/2014/main" val="4028710757"/>
                    </a:ext>
                  </a:extLst>
                </a:gridCol>
              </a:tblGrid>
              <a:tr h="376550">
                <a:tc>
                  <a:txBody>
                    <a:bodyPr/>
                    <a:lstStyle/>
                    <a:p>
                      <a:pPr algn="ctr"/>
                      <a:r>
                        <a:rPr lang="en-US" dirty="0"/>
                        <a:t>A</a:t>
                      </a:r>
                    </a:p>
                  </a:txBody>
                  <a:tcPr/>
                </a:tc>
                <a:tc>
                  <a:txBody>
                    <a:bodyPr/>
                    <a:lstStyle/>
                    <a:p>
                      <a:pPr algn="ctr"/>
                      <a:r>
                        <a:rPr lang="en-US" dirty="0"/>
                        <a:t>B</a:t>
                      </a:r>
                    </a:p>
                  </a:txBody>
                  <a:tcPr/>
                </a:tc>
                <a:tc>
                  <a:txBody>
                    <a:bodyPr/>
                    <a:lstStyle/>
                    <a:p>
                      <a:pPr algn="ctr"/>
                      <a:r>
                        <a:rPr lang="en-US" dirty="0"/>
                        <a:t>Sum</a:t>
                      </a:r>
                    </a:p>
                  </a:txBody>
                  <a:tcPr/>
                </a:tc>
                <a:tc>
                  <a:txBody>
                    <a:bodyPr/>
                    <a:lstStyle/>
                    <a:p>
                      <a:pPr algn="ctr"/>
                      <a:r>
                        <a:rPr lang="en-US" dirty="0"/>
                        <a:t>Carry</a:t>
                      </a:r>
                    </a:p>
                  </a:txBody>
                  <a:tcPr/>
                </a:tc>
                <a:extLst>
                  <a:ext uri="{0D108BD9-81ED-4DB2-BD59-A6C34878D82A}">
                    <a16:rowId xmlns:a16="http://schemas.microsoft.com/office/drawing/2014/main" val="4096463586"/>
                  </a:ext>
                </a:extLst>
              </a:tr>
              <a:tr h="37655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146597812"/>
                  </a:ext>
                </a:extLst>
              </a:tr>
              <a:tr h="37655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4084686689"/>
                  </a:ext>
                </a:extLst>
              </a:tr>
              <a:tr h="37655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516659821"/>
                  </a:ext>
                </a:extLst>
              </a:tr>
              <a:tr h="37655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81171119"/>
                  </a:ext>
                </a:extLst>
              </a:tr>
            </a:tbl>
          </a:graphicData>
        </a:graphic>
      </p:graphicFrame>
      <p:pic>
        <p:nvPicPr>
          <p:cNvPr id="20" name="Picture 19" descr="A half adder made up of an XOR and AND gate with A and B inputs as sum and carry outputs.  This is laid out using the gates tool from this course.">
            <a:extLst>
              <a:ext uri="{FF2B5EF4-FFF2-40B4-BE49-F238E27FC236}">
                <a16:creationId xmlns:a16="http://schemas.microsoft.com/office/drawing/2014/main" id="{027B04B7-03B2-B44F-2702-69F482E5ED61}"/>
              </a:ext>
            </a:extLst>
          </p:cNvPr>
          <p:cNvPicPr>
            <a:picLocks noChangeAspect="1"/>
          </p:cNvPicPr>
          <p:nvPr/>
        </p:nvPicPr>
        <p:blipFill>
          <a:blip r:embed="rId2"/>
          <a:stretch>
            <a:fillRect/>
          </a:stretch>
        </p:blipFill>
        <p:spPr>
          <a:xfrm>
            <a:off x="7579995" y="695581"/>
            <a:ext cx="4225436" cy="2987860"/>
          </a:xfrm>
          <a:prstGeom prst="rect">
            <a:avLst/>
          </a:prstGeom>
        </p:spPr>
      </p:pic>
    </p:spTree>
    <p:extLst>
      <p:ext uri="{BB962C8B-B14F-4D97-AF65-F5344CB8AC3E}">
        <p14:creationId xmlns:p14="http://schemas.microsoft.com/office/powerpoint/2010/main" val="18611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278CE-A8F5-B87B-94F1-B73D787045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3B33A-C166-DBF7-77B4-E54A136A846D}"/>
              </a:ext>
            </a:extLst>
          </p:cNvPr>
          <p:cNvSpPr>
            <a:spLocks noGrp="1"/>
          </p:cNvSpPr>
          <p:nvPr>
            <p:ph type="title"/>
          </p:nvPr>
        </p:nvSpPr>
        <p:spPr/>
        <p:txBody>
          <a:bodyPr/>
          <a:lstStyle/>
          <a:p>
            <a:r>
              <a:rPr lang="en-US" dirty="0"/>
              <a:t>Half Adder</a:t>
            </a:r>
          </a:p>
        </p:txBody>
      </p:sp>
      <p:sp>
        <p:nvSpPr>
          <p:cNvPr id="3" name="Content Placeholder 2">
            <a:extLst>
              <a:ext uri="{FF2B5EF4-FFF2-40B4-BE49-F238E27FC236}">
                <a16:creationId xmlns:a16="http://schemas.microsoft.com/office/drawing/2014/main" id="{438B8258-A0F7-CCF5-3095-9809E4BD57E2}"/>
              </a:ext>
            </a:extLst>
          </p:cNvPr>
          <p:cNvSpPr>
            <a:spLocks noGrp="1"/>
          </p:cNvSpPr>
          <p:nvPr>
            <p:ph idx="1"/>
          </p:nvPr>
        </p:nvSpPr>
        <p:spPr>
          <a:xfrm>
            <a:off x="838200" y="1825625"/>
            <a:ext cx="4658833" cy="1523631"/>
          </a:xfrm>
        </p:spPr>
        <p:txBody>
          <a:bodyPr/>
          <a:lstStyle/>
          <a:p>
            <a:r>
              <a:rPr lang="en-US" dirty="0"/>
              <a:t>Compute the sum of two base-2 digits and produce a sum and carry.</a:t>
            </a:r>
          </a:p>
        </p:txBody>
      </p:sp>
      <p:sp>
        <p:nvSpPr>
          <p:cNvPr id="4" name="Rectangle 3" descr="A screen shot of the half adder component from the gates layout tool from this course.  It has A and B inputs as well as Sum and Carry outputs.">
            <a:extLst>
              <a:ext uri="{FF2B5EF4-FFF2-40B4-BE49-F238E27FC236}">
                <a16:creationId xmlns:a16="http://schemas.microsoft.com/office/drawing/2014/main" id="{BB2F7FB1-2630-B027-FE03-65ADBFBA0AE3}"/>
              </a:ext>
            </a:extLst>
          </p:cNvPr>
          <p:cNvSpPr/>
          <p:nvPr/>
        </p:nvSpPr>
        <p:spPr>
          <a:xfrm>
            <a:off x="1509824" y="3615071"/>
            <a:ext cx="999461" cy="914400"/>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HALF</a:t>
            </a:r>
          </a:p>
          <a:p>
            <a:pPr algn="ctr"/>
            <a:r>
              <a:rPr lang="en-US" dirty="0">
                <a:solidFill>
                  <a:schemeClr val="tx1"/>
                </a:solidFill>
              </a:rPr>
              <a:t>Adder</a:t>
            </a:r>
          </a:p>
        </p:txBody>
      </p:sp>
      <p:sp>
        <p:nvSpPr>
          <p:cNvPr id="5" name="Oval 4">
            <a:extLst>
              <a:ext uri="{FF2B5EF4-FFF2-40B4-BE49-F238E27FC236}">
                <a16:creationId xmlns:a16="http://schemas.microsoft.com/office/drawing/2014/main" id="{37B20791-D9A4-E591-245E-BF0D5914C042}"/>
              </a:ext>
            </a:extLst>
          </p:cNvPr>
          <p:cNvSpPr/>
          <p:nvPr/>
        </p:nvSpPr>
        <p:spPr>
          <a:xfrm>
            <a:off x="1385777" y="3811779"/>
            <a:ext cx="116957" cy="116957"/>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9A78FE0-56C6-8EC0-6BD7-FAE255A7FA84}"/>
              </a:ext>
            </a:extLst>
          </p:cNvPr>
          <p:cNvSpPr/>
          <p:nvPr/>
        </p:nvSpPr>
        <p:spPr>
          <a:xfrm>
            <a:off x="1385778" y="4214041"/>
            <a:ext cx="116957" cy="116957"/>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8268341-4DD5-B2FC-1D0C-A73D6F20946E}"/>
              </a:ext>
            </a:extLst>
          </p:cNvPr>
          <p:cNvSpPr/>
          <p:nvPr/>
        </p:nvSpPr>
        <p:spPr>
          <a:xfrm>
            <a:off x="2493336" y="3825961"/>
            <a:ext cx="116957" cy="116957"/>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07CD613-4C7D-E120-825D-0909D4741553}"/>
              </a:ext>
            </a:extLst>
          </p:cNvPr>
          <p:cNvSpPr/>
          <p:nvPr/>
        </p:nvSpPr>
        <p:spPr>
          <a:xfrm>
            <a:off x="2496880" y="4153808"/>
            <a:ext cx="116957" cy="116957"/>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221327-E7E9-FA3A-87C8-A73A234A1545}"/>
              </a:ext>
            </a:extLst>
          </p:cNvPr>
          <p:cNvSpPr txBox="1"/>
          <p:nvPr/>
        </p:nvSpPr>
        <p:spPr>
          <a:xfrm>
            <a:off x="963509" y="3713577"/>
            <a:ext cx="317716" cy="369332"/>
          </a:xfrm>
          <a:prstGeom prst="rect">
            <a:avLst/>
          </a:prstGeom>
          <a:noFill/>
        </p:spPr>
        <p:txBody>
          <a:bodyPr wrap="none" rtlCol="0">
            <a:spAutoFit/>
          </a:bodyPr>
          <a:lstStyle/>
          <a:p>
            <a:r>
              <a:rPr lang="en-US" dirty="0"/>
              <a:t>A</a:t>
            </a:r>
          </a:p>
        </p:txBody>
      </p:sp>
      <p:sp>
        <p:nvSpPr>
          <p:cNvPr id="10" name="TextBox 9">
            <a:extLst>
              <a:ext uri="{FF2B5EF4-FFF2-40B4-BE49-F238E27FC236}">
                <a16:creationId xmlns:a16="http://schemas.microsoft.com/office/drawing/2014/main" id="{154BD559-E0DC-CC67-39BD-D8961D6454B6}"/>
              </a:ext>
            </a:extLst>
          </p:cNvPr>
          <p:cNvSpPr txBox="1"/>
          <p:nvPr/>
        </p:nvSpPr>
        <p:spPr>
          <a:xfrm>
            <a:off x="970598" y="4086099"/>
            <a:ext cx="317716" cy="369332"/>
          </a:xfrm>
          <a:prstGeom prst="rect">
            <a:avLst/>
          </a:prstGeom>
          <a:noFill/>
        </p:spPr>
        <p:txBody>
          <a:bodyPr wrap="none" rtlCol="0">
            <a:spAutoFit/>
          </a:bodyPr>
          <a:lstStyle/>
          <a:p>
            <a:r>
              <a:rPr lang="en-US" dirty="0"/>
              <a:t>B</a:t>
            </a:r>
          </a:p>
        </p:txBody>
      </p:sp>
      <p:sp>
        <p:nvSpPr>
          <p:cNvPr id="11" name="TextBox 10">
            <a:extLst>
              <a:ext uri="{FF2B5EF4-FFF2-40B4-BE49-F238E27FC236}">
                <a16:creationId xmlns:a16="http://schemas.microsoft.com/office/drawing/2014/main" id="{3708E57D-D2F6-24A4-5A7D-E1444CE9255F}"/>
              </a:ext>
            </a:extLst>
          </p:cNvPr>
          <p:cNvSpPr txBox="1"/>
          <p:nvPr/>
        </p:nvSpPr>
        <p:spPr>
          <a:xfrm>
            <a:off x="2610293" y="3699773"/>
            <a:ext cx="635110" cy="369332"/>
          </a:xfrm>
          <a:prstGeom prst="rect">
            <a:avLst/>
          </a:prstGeom>
          <a:noFill/>
        </p:spPr>
        <p:txBody>
          <a:bodyPr wrap="none" rtlCol="0">
            <a:spAutoFit/>
          </a:bodyPr>
          <a:lstStyle/>
          <a:p>
            <a:r>
              <a:rPr lang="en-US" dirty="0"/>
              <a:t>SUM</a:t>
            </a:r>
          </a:p>
        </p:txBody>
      </p:sp>
      <p:sp>
        <p:nvSpPr>
          <p:cNvPr id="12" name="TextBox 11">
            <a:extLst>
              <a:ext uri="{FF2B5EF4-FFF2-40B4-BE49-F238E27FC236}">
                <a16:creationId xmlns:a16="http://schemas.microsoft.com/office/drawing/2014/main" id="{9AC347B0-E1B1-D449-CC24-60E0E4090878}"/>
              </a:ext>
            </a:extLst>
          </p:cNvPr>
          <p:cNvSpPr txBox="1"/>
          <p:nvPr/>
        </p:nvSpPr>
        <p:spPr>
          <a:xfrm>
            <a:off x="2610293" y="4027620"/>
            <a:ext cx="684355" cy="369332"/>
          </a:xfrm>
          <a:prstGeom prst="rect">
            <a:avLst/>
          </a:prstGeom>
          <a:noFill/>
        </p:spPr>
        <p:txBody>
          <a:bodyPr wrap="none" rtlCol="0">
            <a:spAutoFit/>
          </a:bodyPr>
          <a:lstStyle/>
          <a:p>
            <a:r>
              <a:rPr lang="en-US" dirty="0"/>
              <a:t>Carry</a:t>
            </a:r>
          </a:p>
        </p:txBody>
      </p:sp>
      <p:graphicFrame>
        <p:nvGraphicFramePr>
          <p:cNvPr id="14" name="Table 13">
            <a:extLst>
              <a:ext uri="{FF2B5EF4-FFF2-40B4-BE49-F238E27FC236}">
                <a16:creationId xmlns:a16="http://schemas.microsoft.com/office/drawing/2014/main" id="{619A377F-D3AB-75AC-769D-53B431289D38}"/>
              </a:ext>
            </a:extLst>
          </p:cNvPr>
          <p:cNvGraphicFramePr>
            <a:graphicFrameLocks noGrp="1"/>
          </p:cNvGraphicFramePr>
          <p:nvPr/>
        </p:nvGraphicFramePr>
        <p:xfrm>
          <a:off x="4333708" y="3212433"/>
          <a:ext cx="2961760" cy="1882750"/>
        </p:xfrm>
        <a:graphic>
          <a:graphicData uri="http://schemas.openxmlformats.org/drawingml/2006/table">
            <a:tbl>
              <a:tblPr firstRow="1" bandRow="1">
                <a:tableStyleId>{5C22544A-7EE6-4342-B048-85BDC9FD1C3A}</a:tableStyleId>
              </a:tblPr>
              <a:tblGrid>
                <a:gridCol w="740440">
                  <a:extLst>
                    <a:ext uri="{9D8B030D-6E8A-4147-A177-3AD203B41FA5}">
                      <a16:colId xmlns:a16="http://schemas.microsoft.com/office/drawing/2014/main" val="4060998777"/>
                    </a:ext>
                  </a:extLst>
                </a:gridCol>
                <a:gridCol w="740440">
                  <a:extLst>
                    <a:ext uri="{9D8B030D-6E8A-4147-A177-3AD203B41FA5}">
                      <a16:colId xmlns:a16="http://schemas.microsoft.com/office/drawing/2014/main" val="2027693883"/>
                    </a:ext>
                  </a:extLst>
                </a:gridCol>
                <a:gridCol w="740440">
                  <a:extLst>
                    <a:ext uri="{9D8B030D-6E8A-4147-A177-3AD203B41FA5}">
                      <a16:colId xmlns:a16="http://schemas.microsoft.com/office/drawing/2014/main" val="3672328862"/>
                    </a:ext>
                  </a:extLst>
                </a:gridCol>
                <a:gridCol w="740440">
                  <a:extLst>
                    <a:ext uri="{9D8B030D-6E8A-4147-A177-3AD203B41FA5}">
                      <a16:colId xmlns:a16="http://schemas.microsoft.com/office/drawing/2014/main" val="4028710757"/>
                    </a:ext>
                  </a:extLst>
                </a:gridCol>
              </a:tblGrid>
              <a:tr h="376550">
                <a:tc>
                  <a:txBody>
                    <a:bodyPr/>
                    <a:lstStyle/>
                    <a:p>
                      <a:pPr algn="ctr"/>
                      <a:r>
                        <a:rPr lang="en-US" dirty="0"/>
                        <a:t>A</a:t>
                      </a:r>
                    </a:p>
                  </a:txBody>
                  <a:tcPr/>
                </a:tc>
                <a:tc>
                  <a:txBody>
                    <a:bodyPr/>
                    <a:lstStyle/>
                    <a:p>
                      <a:pPr algn="ctr"/>
                      <a:r>
                        <a:rPr lang="en-US" dirty="0"/>
                        <a:t>B</a:t>
                      </a:r>
                    </a:p>
                  </a:txBody>
                  <a:tcPr/>
                </a:tc>
                <a:tc>
                  <a:txBody>
                    <a:bodyPr/>
                    <a:lstStyle/>
                    <a:p>
                      <a:pPr algn="ctr"/>
                      <a:r>
                        <a:rPr lang="en-US" dirty="0"/>
                        <a:t>Sum</a:t>
                      </a:r>
                    </a:p>
                  </a:txBody>
                  <a:tcPr/>
                </a:tc>
                <a:tc>
                  <a:txBody>
                    <a:bodyPr/>
                    <a:lstStyle/>
                    <a:p>
                      <a:pPr algn="ctr"/>
                      <a:r>
                        <a:rPr lang="en-US" dirty="0"/>
                        <a:t>Carry</a:t>
                      </a:r>
                    </a:p>
                  </a:txBody>
                  <a:tcPr/>
                </a:tc>
                <a:extLst>
                  <a:ext uri="{0D108BD9-81ED-4DB2-BD59-A6C34878D82A}">
                    <a16:rowId xmlns:a16="http://schemas.microsoft.com/office/drawing/2014/main" val="4096463586"/>
                  </a:ext>
                </a:extLst>
              </a:tr>
              <a:tr h="37655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146597812"/>
                  </a:ext>
                </a:extLst>
              </a:tr>
              <a:tr h="37655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4084686689"/>
                  </a:ext>
                </a:extLst>
              </a:tr>
              <a:tr h="37655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516659821"/>
                  </a:ext>
                </a:extLst>
              </a:tr>
              <a:tr h="37655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81171119"/>
                  </a:ext>
                </a:extLst>
              </a:tr>
            </a:tbl>
          </a:graphicData>
        </a:graphic>
      </p:graphicFrame>
      <p:pic>
        <p:nvPicPr>
          <p:cNvPr id="16" name="Picture 15" descr="A half adder showing A=1 and B=1 with SUM=1 and Carry=1">
            <a:extLst>
              <a:ext uri="{FF2B5EF4-FFF2-40B4-BE49-F238E27FC236}">
                <a16:creationId xmlns:a16="http://schemas.microsoft.com/office/drawing/2014/main" id="{FA92C6CF-7115-0886-567D-51CB83BF4EBC}"/>
              </a:ext>
            </a:extLst>
          </p:cNvPr>
          <p:cNvPicPr>
            <a:picLocks noChangeAspect="1"/>
          </p:cNvPicPr>
          <p:nvPr/>
        </p:nvPicPr>
        <p:blipFill>
          <a:blip r:embed="rId2"/>
          <a:stretch>
            <a:fillRect/>
          </a:stretch>
        </p:blipFill>
        <p:spPr>
          <a:xfrm>
            <a:off x="8519436" y="4212286"/>
            <a:ext cx="2632223" cy="1870836"/>
          </a:xfrm>
          <a:prstGeom prst="rect">
            <a:avLst/>
          </a:prstGeom>
        </p:spPr>
      </p:pic>
      <p:pic>
        <p:nvPicPr>
          <p:cNvPr id="18" name="Picture 17" descr="A half adder showing A=1 and B=0 with SUM=1 and Carry=0">
            <a:extLst>
              <a:ext uri="{FF2B5EF4-FFF2-40B4-BE49-F238E27FC236}">
                <a16:creationId xmlns:a16="http://schemas.microsoft.com/office/drawing/2014/main" id="{2D528BDB-B79E-5848-EB70-6BF358D6E4CC}"/>
              </a:ext>
            </a:extLst>
          </p:cNvPr>
          <p:cNvPicPr>
            <a:picLocks noChangeAspect="1"/>
          </p:cNvPicPr>
          <p:nvPr/>
        </p:nvPicPr>
        <p:blipFill>
          <a:blip r:embed="rId3"/>
          <a:stretch>
            <a:fillRect/>
          </a:stretch>
        </p:blipFill>
        <p:spPr>
          <a:xfrm>
            <a:off x="8334528" y="2234281"/>
            <a:ext cx="2817131" cy="1925221"/>
          </a:xfrm>
          <a:prstGeom prst="rect">
            <a:avLst/>
          </a:prstGeom>
        </p:spPr>
      </p:pic>
      <p:pic>
        <p:nvPicPr>
          <p:cNvPr id="20" name="Picture 19" descr="A half adder showing A=0 and B=0 with SUM=0 and Carry=0">
            <a:extLst>
              <a:ext uri="{FF2B5EF4-FFF2-40B4-BE49-F238E27FC236}">
                <a16:creationId xmlns:a16="http://schemas.microsoft.com/office/drawing/2014/main" id="{74373276-84B3-9329-60D7-71C5995DC226}"/>
              </a:ext>
            </a:extLst>
          </p:cNvPr>
          <p:cNvPicPr>
            <a:picLocks noChangeAspect="1"/>
          </p:cNvPicPr>
          <p:nvPr/>
        </p:nvPicPr>
        <p:blipFill>
          <a:blip r:embed="rId4"/>
          <a:stretch>
            <a:fillRect/>
          </a:stretch>
        </p:blipFill>
        <p:spPr>
          <a:xfrm>
            <a:off x="8372475" y="441140"/>
            <a:ext cx="2599592" cy="1838205"/>
          </a:xfrm>
          <a:prstGeom prst="rect">
            <a:avLst/>
          </a:prstGeom>
        </p:spPr>
      </p:pic>
    </p:spTree>
    <p:extLst>
      <p:ext uri="{BB962C8B-B14F-4D97-AF65-F5344CB8AC3E}">
        <p14:creationId xmlns:p14="http://schemas.microsoft.com/office/powerpoint/2010/main" val="22706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364A-BD83-EF2C-87F0-F771A1DBC725}"/>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8520BF61-9935-A27D-1DFC-01E97268AC6D}"/>
              </a:ext>
            </a:extLst>
          </p:cNvPr>
          <p:cNvSpPr>
            <a:spLocks noGrp="1"/>
          </p:cNvSpPr>
          <p:nvPr>
            <p:ph idx="1"/>
          </p:nvPr>
        </p:nvSpPr>
        <p:spPr/>
        <p:txBody>
          <a:bodyPr>
            <a:normAutofit/>
          </a:bodyPr>
          <a:lstStyle/>
          <a:p>
            <a:r>
              <a:rPr lang="en-US" dirty="0"/>
              <a:t>What is Computer Architecture</a:t>
            </a:r>
          </a:p>
          <a:p>
            <a:r>
              <a:rPr lang="en-US" dirty="0"/>
              <a:t>What is a Central Processing Unit (CPU)</a:t>
            </a:r>
          </a:p>
          <a:p>
            <a:r>
              <a:rPr lang="en-US" dirty="0"/>
              <a:t>Start with gates - AND / OR / NOT / XOR …</a:t>
            </a:r>
          </a:p>
          <a:p>
            <a:r>
              <a:rPr lang="en-US" dirty="0"/>
              <a:t>Adding numbers with gates – half and full adders</a:t>
            </a:r>
          </a:p>
          <a:p>
            <a:r>
              <a:rPr lang="en-US" dirty="0"/>
              <a:t>Number representation – Base 2 and Base 10 (hexadecimal)</a:t>
            </a:r>
          </a:p>
          <a:p>
            <a:r>
              <a:rPr lang="en-US" dirty="0"/>
              <a:t>Storing data with gates – Latches and Flip-Flops</a:t>
            </a:r>
          </a:p>
          <a:p>
            <a:pPr marL="0" indent="0">
              <a:buNone/>
            </a:pPr>
            <a:endParaRPr lang="en-US" dirty="0"/>
          </a:p>
        </p:txBody>
      </p:sp>
    </p:spTree>
    <p:extLst>
      <p:ext uri="{BB962C8B-B14F-4D97-AF65-F5344CB8AC3E}">
        <p14:creationId xmlns:p14="http://schemas.microsoft.com/office/powerpoint/2010/main" val="666961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4D51-4581-0ECE-5661-6B0561074F4C}"/>
              </a:ext>
            </a:extLst>
          </p:cNvPr>
          <p:cNvSpPr>
            <a:spLocks noGrp="1"/>
          </p:cNvSpPr>
          <p:nvPr>
            <p:ph type="title"/>
          </p:nvPr>
        </p:nvSpPr>
        <p:spPr/>
        <p:txBody>
          <a:bodyPr/>
          <a:lstStyle/>
          <a:p>
            <a:r>
              <a:rPr lang="en-US" dirty="0"/>
              <a:t>Full Adder</a:t>
            </a:r>
          </a:p>
        </p:txBody>
      </p:sp>
      <p:sp>
        <p:nvSpPr>
          <p:cNvPr id="26" name="Content Placeholder 25">
            <a:extLst>
              <a:ext uri="{FF2B5EF4-FFF2-40B4-BE49-F238E27FC236}">
                <a16:creationId xmlns:a16="http://schemas.microsoft.com/office/drawing/2014/main" id="{A79AAF78-E03F-9CA8-7596-8EFD26B3BE7F}"/>
              </a:ext>
            </a:extLst>
          </p:cNvPr>
          <p:cNvSpPr>
            <a:spLocks noGrp="1"/>
          </p:cNvSpPr>
          <p:nvPr>
            <p:ph idx="1"/>
          </p:nvPr>
        </p:nvSpPr>
        <p:spPr>
          <a:xfrm>
            <a:off x="838200" y="1825625"/>
            <a:ext cx="5722088" cy="876093"/>
          </a:xfrm>
        </p:spPr>
        <p:txBody>
          <a:bodyPr/>
          <a:lstStyle/>
          <a:p>
            <a:r>
              <a:rPr lang="en-US" dirty="0"/>
              <a:t>Adds three 0/1 numbers for a sum/carry between 0 and 3</a:t>
            </a:r>
          </a:p>
        </p:txBody>
      </p:sp>
      <p:graphicFrame>
        <p:nvGraphicFramePr>
          <p:cNvPr id="14" name="Table 13">
            <a:extLst>
              <a:ext uri="{FF2B5EF4-FFF2-40B4-BE49-F238E27FC236}">
                <a16:creationId xmlns:a16="http://schemas.microsoft.com/office/drawing/2014/main" id="{4D859CCF-363A-42EE-58C7-832294847FB1}"/>
              </a:ext>
            </a:extLst>
          </p:cNvPr>
          <p:cNvGraphicFramePr>
            <a:graphicFrameLocks noGrp="1"/>
          </p:cNvGraphicFramePr>
          <p:nvPr>
            <p:extLst>
              <p:ext uri="{D42A27DB-BD31-4B8C-83A1-F6EECF244321}">
                <p14:modId xmlns:p14="http://schemas.microsoft.com/office/powerpoint/2010/main" val="3442115155"/>
              </p:ext>
            </p:extLst>
          </p:nvPr>
        </p:nvGraphicFramePr>
        <p:xfrm>
          <a:off x="7102664" y="676150"/>
          <a:ext cx="3966865" cy="3652480"/>
        </p:xfrm>
        <a:graphic>
          <a:graphicData uri="http://schemas.openxmlformats.org/drawingml/2006/table">
            <a:tbl>
              <a:tblPr firstRow="1" bandRow="1">
                <a:tableStyleId>{5C22544A-7EE6-4342-B048-85BDC9FD1C3A}</a:tableStyleId>
              </a:tblPr>
              <a:tblGrid>
                <a:gridCol w="793373">
                  <a:extLst>
                    <a:ext uri="{9D8B030D-6E8A-4147-A177-3AD203B41FA5}">
                      <a16:colId xmlns:a16="http://schemas.microsoft.com/office/drawing/2014/main" val="3962693480"/>
                    </a:ext>
                  </a:extLst>
                </a:gridCol>
                <a:gridCol w="793373">
                  <a:extLst>
                    <a:ext uri="{9D8B030D-6E8A-4147-A177-3AD203B41FA5}">
                      <a16:colId xmlns:a16="http://schemas.microsoft.com/office/drawing/2014/main" val="4060998777"/>
                    </a:ext>
                  </a:extLst>
                </a:gridCol>
                <a:gridCol w="793373">
                  <a:extLst>
                    <a:ext uri="{9D8B030D-6E8A-4147-A177-3AD203B41FA5}">
                      <a16:colId xmlns:a16="http://schemas.microsoft.com/office/drawing/2014/main" val="2027693883"/>
                    </a:ext>
                  </a:extLst>
                </a:gridCol>
                <a:gridCol w="793373">
                  <a:extLst>
                    <a:ext uri="{9D8B030D-6E8A-4147-A177-3AD203B41FA5}">
                      <a16:colId xmlns:a16="http://schemas.microsoft.com/office/drawing/2014/main" val="3672328862"/>
                    </a:ext>
                  </a:extLst>
                </a:gridCol>
                <a:gridCol w="793373">
                  <a:extLst>
                    <a:ext uri="{9D8B030D-6E8A-4147-A177-3AD203B41FA5}">
                      <a16:colId xmlns:a16="http://schemas.microsoft.com/office/drawing/2014/main" val="4028710757"/>
                    </a:ext>
                  </a:extLst>
                </a:gridCol>
              </a:tblGrid>
              <a:tr h="376550">
                <a:tc>
                  <a:txBody>
                    <a:bodyPr/>
                    <a:lstStyle/>
                    <a:p>
                      <a:pPr algn="ctr"/>
                      <a:r>
                        <a:rPr lang="en-US" dirty="0"/>
                        <a:t>Carry in</a:t>
                      </a:r>
                    </a:p>
                  </a:txBody>
                  <a:tcPr/>
                </a:tc>
                <a:tc>
                  <a:txBody>
                    <a:bodyPr/>
                    <a:lstStyle/>
                    <a:p>
                      <a:pPr algn="ctr"/>
                      <a:r>
                        <a:rPr lang="en-US" dirty="0"/>
                        <a:t>A</a:t>
                      </a:r>
                    </a:p>
                  </a:txBody>
                  <a:tcPr/>
                </a:tc>
                <a:tc>
                  <a:txBody>
                    <a:bodyPr/>
                    <a:lstStyle/>
                    <a:p>
                      <a:pPr algn="ctr"/>
                      <a:r>
                        <a:rPr lang="en-US" dirty="0"/>
                        <a:t>B</a:t>
                      </a:r>
                    </a:p>
                  </a:txBody>
                  <a:tcPr/>
                </a:tc>
                <a:tc>
                  <a:txBody>
                    <a:bodyPr/>
                    <a:lstStyle/>
                    <a:p>
                      <a:pPr algn="ctr"/>
                      <a:r>
                        <a:rPr lang="en-US" dirty="0"/>
                        <a:t>Sum</a:t>
                      </a:r>
                    </a:p>
                  </a:txBody>
                  <a:tcPr/>
                </a:tc>
                <a:tc>
                  <a:txBody>
                    <a:bodyPr/>
                    <a:lstStyle/>
                    <a:p>
                      <a:pPr algn="ctr"/>
                      <a:r>
                        <a:rPr lang="en-US" dirty="0"/>
                        <a:t>Carry Out</a:t>
                      </a:r>
                    </a:p>
                  </a:txBody>
                  <a:tcPr/>
                </a:tc>
                <a:extLst>
                  <a:ext uri="{0D108BD9-81ED-4DB2-BD59-A6C34878D82A}">
                    <a16:rowId xmlns:a16="http://schemas.microsoft.com/office/drawing/2014/main" val="4096463586"/>
                  </a:ext>
                </a:extLst>
              </a:tr>
              <a:tr h="37655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146597812"/>
                  </a:ext>
                </a:extLst>
              </a:tr>
              <a:tr h="37655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4084686689"/>
                  </a:ext>
                </a:extLst>
              </a:tr>
              <a:tr h="37655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516659821"/>
                  </a:ext>
                </a:extLst>
              </a:tr>
              <a:tr h="37655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81171119"/>
                  </a:ext>
                </a:extLst>
              </a:tr>
              <a:tr h="37655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3209069286"/>
                  </a:ext>
                </a:extLst>
              </a:tr>
              <a:tr h="37655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341330330"/>
                  </a:ext>
                </a:extLst>
              </a:tr>
              <a:tr h="37655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3124308213"/>
                  </a:ext>
                </a:extLst>
              </a:tr>
              <a:tr h="37655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573200979"/>
                  </a:ext>
                </a:extLst>
              </a:tr>
            </a:tbl>
          </a:graphicData>
        </a:graphic>
      </p:graphicFrame>
      <p:grpSp>
        <p:nvGrpSpPr>
          <p:cNvPr id="3" name="Group 2">
            <a:extLst>
              <a:ext uri="{FF2B5EF4-FFF2-40B4-BE49-F238E27FC236}">
                <a16:creationId xmlns:a16="http://schemas.microsoft.com/office/drawing/2014/main" id="{ED4A4A44-7A6D-3966-4ACA-F24AB19C0B71}"/>
              </a:ext>
            </a:extLst>
          </p:cNvPr>
          <p:cNvGrpSpPr/>
          <p:nvPr/>
        </p:nvGrpSpPr>
        <p:grpSpPr>
          <a:xfrm>
            <a:off x="3865615" y="3652449"/>
            <a:ext cx="3159771" cy="1815882"/>
            <a:chOff x="4060352" y="4067411"/>
            <a:chExt cx="3159771" cy="1815882"/>
          </a:xfrm>
        </p:grpSpPr>
        <p:sp>
          <p:nvSpPr>
            <p:cNvPr id="24" name="TextBox 23">
              <a:extLst>
                <a:ext uri="{FF2B5EF4-FFF2-40B4-BE49-F238E27FC236}">
                  <a16:creationId xmlns:a16="http://schemas.microsoft.com/office/drawing/2014/main" id="{6B16F051-F91F-7F67-4E15-C78C45959859}"/>
                </a:ext>
              </a:extLst>
            </p:cNvPr>
            <p:cNvSpPr txBox="1"/>
            <p:nvPr/>
          </p:nvSpPr>
          <p:spPr>
            <a:xfrm>
              <a:off x="4060352" y="4067411"/>
              <a:ext cx="3159771" cy="1815882"/>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      1 (CIN)</a:t>
              </a:r>
            </a:p>
            <a:p>
              <a:r>
                <a:rPr lang="en-US" sz="2800" dirty="0">
                  <a:latin typeface="Courier New" panose="02070309020205020404" pitchFamily="49" charset="0"/>
                  <a:cs typeface="Courier New" panose="02070309020205020404" pitchFamily="49" charset="0"/>
                </a:rPr>
                <a:t>      1 (A)   </a:t>
              </a:r>
            </a:p>
            <a:p>
              <a:r>
                <a:rPr lang="en-US" sz="2800" dirty="0">
                  <a:latin typeface="Courier New" panose="02070309020205020404" pitchFamily="49" charset="0"/>
                  <a:cs typeface="Courier New" panose="02070309020205020404" pitchFamily="49" charset="0"/>
                </a:rPr>
                <a:t>  +   1 (B)</a:t>
              </a:r>
            </a:p>
            <a:p>
              <a:r>
                <a:rPr lang="en-US" sz="2800" dirty="0">
                  <a:latin typeface="Courier New" panose="02070309020205020404" pitchFamily="49" charset="0"/>
                  <a:cs typeface="Courier New" panose="02070309020205020404" pitchFamily="49" charset="0"/>
                </a:rPr>
                <a:t>    1 1 (3)</a:t>
              </a:r>
            </a:p>
          </p:txBody>
        </p:sp>
        <p:cxnSp>
          <p:nvCxnSpPr>
            <p:cNvPr id="25" name="Straight Connector 24">
              <a:extLst>
                <a:ext uri="{FF2B5EF4-FFF2-40B4-BE49-F238E27FC236}">
                  <a16:creationId xmlns:a16="http://schemas.microsoft.com/office/drawing/2014/main" id="{16CB8A5F-FE64-44CA-7B4D-234726BBFEF4}"/>
                </a:ext>
              </a:extLst>
            </p:cNvPr>
            <p:cNvCxnSpPr>
              <a:cxnSpLocks/>
            </p:cNvCxnSpPr>
            <p:nvPr/>
          </p:nvCxnSpPr>
          <p:spPr>
            <a:xfrm>
              <a:off x="4232845" y="5366143"/>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7" name="Right Arrow 26">
            <a:extLst>
              <a:ext uri="{FF2B5EF4-FFF2-40B4-BE49-F238E27FC236}">
                <a16:creationId xmlns:a16="http://schemas.microsoft.com/office/drawing/2014/main" id="{DDE57D7C-3E43-3C56-1F05-8C71A4253BD0}"/>
              </a:ext>
            </a:extLst>
          </p:cNvPr>
          <p:cNvSpPr/>
          <p:nvPr/>
        </p:nvSpPr>
        <p:spPr>
          <a:xfrm rot="10800000">
            <a:off x="11324697" y="3987037"/>
            <a:ext cx="736118" cy="2470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descr="A screen shot of the full adder component from the gates layout tool from this course.  It has A, B, and Carry In inputs as well as Sum and Carry Out outputs.">
            <a:extLst>
              <a:ext uri="{FF2B5EF4-FFF2-40B4-BE49-F238E27FC236}">
                <a16:creationId xmlns:a16="http://schemas.microsoft.com/office/drawing/2014/main" id="{19179D94-550F-27F2-262F-E77A0FA400B8}"/>
              </a:ext>
            </a:extLst>
          </p:cNvPr>
          <p:cNvSpPr/>
          <p:nvPr/>
        </p:nvSpPr>
        <p:spPr>
          <a:xfrm>
            <a:off x="1673570" y="3546749"/>
            <a:ext cx="999461" cy="1480112"/>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FULL</a:t>
            </a:r>
          </a:p>
          <a:p>
            <a:pPr algn="ctr"/>
            <a:r>
              <a:rPr lang="en-US" dirty="0">
                <a:solidFill>
                  <a:schemeClr val="tx1"/>
                </a:solidFill>
              </a:rPr>
              <a:t>Adder</a:t>
            </a:r>
          </a:p>
        </p:txBody>
      </p:sp>
      <p:sp>
        <p:nvSpPr>
          <p:cNvPr id="29" name="Oval 28">
            <a:extLst>
              <a:ext uri="{FF2B5EF4-FFF2-40B4-BE49-F238E27FC236}">
                <a16:creationId xmlns:a16="http://schemas.microsoft.com/office/drawing/2014/main" id="{71E9A583-5951-0D17-92CB-2192CE372B72}"/>
              </a:ext>
            </a:extLst>
          </p:cNvPr>
          <p:cNvSpPr/>
          <p:nvPr/>
        </p:nvSpPr>
        <p:spPr>
          <a:xfrm>
            <a:off x="1549523" y="4158128"/>
            <a:ext cx="116957" cy="116957"/>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389DA64-0C9F-F7A0-BD37-4A00274CC87E}"/>
              </a:ext>
            </a:extLst>
          </p:cNvPr>
          <p:cNvSpPr/>
          <p:nvPr/>
        </p:nvSpPr>
        <p:spPr>
          <a:xfrm>
            <a:off x="1549524" y="4560390"/>
            <a:ext cx="116957" cy="116957"/>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708E786-F127-6506-ADC3-0B868C44EA69}"/>
              </a:ext>
            </a:extLst>
          </p:cNvPr>
          <p:cNvSpPr/>
          <p:nvPr/>
        </p:nvSpPr>
        <p:spPr>
          <a:xfrm>
            <a:off x="2657082" y="3757639"/>
            <a:ext cx="116957" cy="116957"/>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B70E6F8-E4EA-73D9-1345-7A7EE346381D}"/>
              </a:ext>
            </a:extLst>
          </p:cNvPr>
          <p:cNvSpPr/>
          <p:nvPr/>
        </p:nvSpPr>
        <p:spPr>
          <a:xfrm>
            <a:off x="2660626" y="4085486"/>
            <a:ext cx="116957" cy="116957"/>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342B533-42E6-39A1-FA07-CD4CF39A14BA}"/>
              </a:ext>
            </a:extLst>
          </p:cNvPr>
          <p:cNvSpPr txBox="1"/>
          <p:nvPr/>
        </p:nvSpPr>
        <p:spPr>
          <a:xfrm>
            <a:off x="1127255" y="4028027"/>
            <a:ext cx="317716" cy="369332"/>
          </a:xfrm>
          <a:prstGeom prst="rect">
            <a:avLst/>
          </a:prstGeom>
          <a:noFill/>
        </p:spPr>
        <p:txBody>
          <a:bodyPr wrap="none" rtlCol="0">
            <a:spAutoFit/>
          </a:bodyPr>
          <a:lstStyle/>
          <a:p>
            <a:r>
              <a:rPr lang="en-US" dirty="0"/>
              <a:t>A</a:t>
            </a:r>
          </a:p>
        </p:txBody>
      </p:sp>
      <p:sp>
        <p:nvSpPr>
          <p:cNvPr id="34" name="TextBox 33">
            <a:extLst>
              <a:ext uri="{FF2B5EF4-FFF2-40B4-BE49-F238E27FC236}">
                <a16:creationId xmlns:a16="http://schemas.microsoft.com/office/drawing/2014/main" id="{53D6AEE3-53DA-23A3-C2B3-62FCB9413002}"/>
              </a:ext>
            </a:extLst>
          </p:cNvPr>
          <p:cNvSpPr txBox="1"/>
          <p:nvPr/>
        </p:nvSpPr>
        <p:spPr>
          <a:xfrm>
            <a:off x="1134344" y="4432448"/>
            <a:ext cx="317716" cy="369332"/>
          </a:xfrm>
          <a:prstGeom prst="rect">
            <a:avLst/>
          </a:prstGeom>
          <a:noFill/>
        </p:spPr>
        <p:txBody>
          <a:bodyPr wrap="none" rtlCol="0">
            <a:spAutoFit/>
          </a:bodyPr>
          <a:lstStyle/>
          <a:p>
            <a:r>
              <a:rPr lang="en-US" dirty="0"/>
              <a:t>B</a:t>
            </a:r>
          </a:p>
        </p:txBody>
      </p:sp>
      <p:sp>
        <p:nvSpPr>
          <p:cNvPr id="35" name="TextBox 34">
            <a:extLst>
              <a:ext uri="{FF2B5EF4-FFF2-40B4-BE49-F238E27FC236}">
                <a16:creationId xmlns:a16="http://schemas.microsoft.com/office/drawing/2014/main" id="{3B225FED-6F55-05F2-BEDF-08A65EC74882}"/>
              </a:ext>
            </a:extLst>
          </p:cNvPr>
          <p:cNvSpPr txBox="1"/>
          <p:nvPr/>
        </p:nvSpPr>
        <p:spPr>
          <a:xfrm>
            <a:off x="2774039" y="3631451"/>
            <a:ext cx="635110" cy="369332"/>
          </a:xfrm>
          <a:prstGeom prst="rect">
            <a:avLst/>
          </a:prstGeom>
          <a:noFill/>
        </p:spPr>
        <p:txBody>
          <a:bodyPr wrap="none" rtlCol="0">
            <a:spAutoFit/>
          </a:bodyPr>
          <a:lstStyle/>
          <a:p>
            <a:r>
              <a:rPr lang="en-US" dirty="0"/>
              <a:t>SUM</a:t>
            </a:r>
          </a:p>
        </p:txBody>
      </p:sp>
      <p:sp>
        <p:nvSpPr>
          <p:cNvPr id="36" name="TextBox 35">
            <a:extLst>
              <a:ext uri="{FF2B5EF4-FFF2-40B4-BE49-F238E27FC236}">
                <a16:creationId xmlns:a16="http://schemas.microsoft.com/office/drawing/2014/main" id="{D3BBA025-B5F3-3BA2-EFE7-11984422B7C3}"/>
              </a:ext>
            </a:extLst>
          </p:cNvPr>
          <p:cNvSpPr txBox="1"/>
          <p:nvPr/>
        </p:nvSpPr>
        <p:spPr>
          <a:xfrm>
            <a:off x="2774039" y="3959298"/>
            <a:ext cx="1057854" cy="369332"/>
          </a:xfrm>
          <a:prstGeom prst="rect">
            <a:avLst/>
          </a:prstGeom>
          <a:noFill/>
        </p:spPr>
        <p:txBody>
          <a:bodyPr wrap="none" rtlCol="0">
            <a:spAutoFit/>
          </a:bodyPr>
          <a:lstStyle/>
          <a:p>
            <a:r>
              <a:rPr lang="en-US" dirty="0"/>
              <a:t>Carry out</a:t>
            </a:r>
          </a:p>
        </p:txBody>
      </p:sp>
      <p:sp>
        <p:nvSpPr>
          <p:cNvPr id="37" name="Oval 36">
            <a:extLst>
              <a:ext uri="{FF2B5EF4-FFF2-40B4-BE49-F238E27FC236}">
                <a16:creationId xmlns:a16="http://schemas.microsoft.com/office/drawing/2014/main" id="{874AACDD-5B7B-09F6-7920-C82BC84A95D2}"/>
              </a:ext>
            </a:extLst>
          </p:cNvPr>
          <p:cNvSpPr/>
          <p:nvPr/>
        </p:nvSpPr>
        <p:spPr>
          <a:xfrm>
            <a:off x="1553068" y="3766875"/>
            <a:ext cx="116957" cy="116957"/>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981CCCD-3A9E-B3F7-2BE6-BC1C1DCBFD1F}"/>
              </a:ext>
            </a:extLst>
          </p:cNvPr>
          <p:cNvSpPr txBox="1"/>
          <p:nvPr/>
        </p:nvSpPr>
        <p:spPr>
          <a:xfrm>
            <a:off x="632734" y="3609829"/>
            <a:ext cx="916789" cy="369332"/>
          </a:xfrm>
          <a:prstGeom prst="rect">
            <a:avLst/>
          </a:prstGeom>
          <a:noFill/>
        </p:spPr>
        <p:txBody>
          <a:bodyPr wrap="none" rtlCol="0">
            <a:spAutoFit/>
          </a:bodyPr>
          <a:lstStyle/>
          <a:p>
            <a:r>
              <a:rPr lang="en-US" dirty="0"/>
              <a:t>Carry In</a:t>
            </a:r>
          </a:p>
        </p:txBody>
      </p:sp>
    </p:spTree>
    <p:extLst>
      <p:ext uri="{BB962C8B-B14F-4D97-AF65-F5344CB8AC3E}">
        <p14:creationId xmlns:p14="http://schemas.microsoft.com/office/powerpoint/2010/main" val="3201328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A1865-03C2-2157-8B37-8C9B9853D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1929B-0CED-070D-DBFC-5EA7BB174144}"/>
              </a:ext>
            </a:extLst>
          </p:cNvPr>
          <p:cNvSpPr>
            <a:spLocks noGrp="1"/>
          </p:cNvSpPr>
          <p:nvPr>
            <p:ph type="title"/>
          </p:nvPr>
        </p:nvSpPr>
        <p:spPr/>
        <p:txBody>
          <a:bodyPr/>
          <a:lstStyle/>
          <a:p>
            <a:r>
              <a:rPr lang="en-US" dirty="0"/>
              <a:t>Full Adder</a:t>
            </a:r>
          </a:p>
        </p:txBody>
      </p:sp>
      <p:sp>
        <p:nvSpPr>
          <p:cNvPr id="26" name="Content Placeholder 25">
            <a:extLst>
              <a:ext uri="{FF2B5EF4-FFF2-40B4-BE49-F238E27FC236}">
                <a16:creationId xmlns:a16="http://schemas.microsoft.com/office/drawing/2014/main" id="{2185FA46-4DED-5280-DD74-50DF72BFF6D7}"/>
              </a:ext>
            </a:extLst>
          </p:cNvPr>
          <p:cNvSpPr>
            <a:spLocks noGrp="1"/>
          </p:cNvSpPr>
          <p:nvPr>
            <p:ph idx="1"/>
          </p:nvPr>
        </p:nvSpPr>
        <p:spPr>
          <a:xfrm>
            <a:off x="838199" y="1825625"/>
            <a:ext cx="11835809" cy="876093"/>
          </a:xfrm>
        </p:spPr>
        <p:txBody>
          <a:bodyPr/>
          <a:lstStyle/>
          <a:p>
            <a:r>
              <a:rPr lang="en-US" dirty="0"/>
              <a:t>Adds three 0/1 numbers for a sum/carry between 0 and 3</a:t>
            </a:r>
          </a:p>
        </p:txBody>
      </p:sp>
      <p:grpSp>
        <p:nvGrpSpPr>
          <p:cNvPr id="9" name="Group 8">
            <a:extLst>
              <a:ext uri="{FF2B5EF4-FFF2-40B4-BE49-F238E27FC236}">
                <a16:creationId xmlns:a16="http://schemas.microsoft.com/office/drawing/2014/main" id="{23256510-0EB1-0B04-CDA2-B631DB8D2358}"/>
              </a:ext>
            </a:extLst>
          </p:cNvPr>
          <p:cNvGrpSpPr/>
          <p:nvPr/>
        </p:nvGrpSpPr>
        <p:grpSpPr>
          <a:xfrm>
            <a:off x="8403993" y="3248123"/>
            <a:ext cx="3337991" cy="1815882"/>
            <a:chOff x="8579189" y="3238072"/>
            <a:chExt cx="3337991" cy="1815882"/>
          </a:xfrm>
        </p:grpSpPr>
        <p:sp>
          <p:nvSpPr>
            <p:cNvPr id="6" name="TextBox 5">
              <a:extLst>
                <a:ext uri="{FF2B5EF4-FFF2-40B4-BE49-F238E27FC236}">
                  <a16:creationId xmlns:a16="http://schemas.microsoft.com/office/drawing/2014/main" id="{BC5FF984-F439-D269-A6F3-D981E5ED720C}"/>
                </a:ext>
              </a:extLst>
            </p:cNvPr>
            <p:cNvSpPr txBox="1"/>
            <p:nvPr/>
          </p:nvSpPr>
          <p:spPr>
            <a:xfrm>
              <a:off x="8579189" y="3238072"/>
              <a:ext cx="3337991" cy="1815882"/>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      1 (CIN)</a:t>
              </a:r>
            </a:p>
            <a:p>
              <a:r>
                <a:rPr lang="en-US" sz="2800" dirty="0">
                  <a:latin typeface="Courier New" panose="02070309020205020404" pitchFamily="49" charset="0"/>
                  <a:cs typeface="Courier New" panose="02070309020205020404" pitchFamily="49" charset="0"/>
                </a:rPr>
                <a:t>      0 (A)   </a:t>
              </a:r>
            </a:p>
            <a:p>
              <a:r>
                <a:rPr lang="en-US" sz="2800" dirty="0">
                  <a:latin typeface="Courier New" panose="02070309020205020404" pitchFamily="49" charset="0"/>
                  <a:cs typeface="Courier New" panose="02070309020205020404" pitchFamily="49" charset="0"/>
                </a:rPr>
                <a:t>  +   1 (B)</a:t>
              </a:r>
            </a:p>
            <a:p>
              <a:r>
                <a:rPr lang="en-US" sz="2800" dirty="0">
                  <a:latin typeface="Courier New" panose="02070309020205020404" pitchFamily="49" charset="0"/>
                  <a:cs typeface="Courier New" panose="02070309020205020404" pitchFamily="49" charset="0"/>
                </a:rPr>
                <a:t>    1 0 (2)</a:t>
              </a:r>
            </a:p>
          </p:txBody>
        </p:sp>
        <p:cxnSp>
          <p:nvCxnSpPr>
            <p:cNvPr id="7" name="Straight Connector 6">
              <a:extLst>
                <a:ext uri="{FF2B5EF4-FFF2-40B4-BE49-F238E27FC236}">
                  <a16:creationId xmlns:a16="http://schemas.microsoft.com/office/drawing/2014/main" id="{E56DCE5A-50AC-4461-B4F6-A60BDF93D75B}"/>
                </a:ext>
              </a:extLst>
            </p:cNvPr>
            <p:cNvCxnSpPr>
              <a:cxnSpLocks/>
            </p:cNvCxnSpPr>
            <p:nvPr/>
          </p:nvCxnSpPr>
          <p:spPr>
            <a:xfrm>
              <a:off x="8768177" y="4536804"/>
              <a:ext cx="1502761" cy="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3" name="Picture 12" descr="A diagram of a full adder circuit with inputs A and B with a Carry-In of CIN.  The output is single bit SUM and a single but Carry Out.  The circuit consisted of two half adders connected and an OR gate to compute the carry out when all the inputs are 1.&#10;">
            <a:extLst>
              <a:ext uri="{FF2B5EF4-FFF2-40B4-BE49-F238E27FC236}">
                <a16:creationId xmlns:a16="http://schemas.microsoft.com/office/drawing/2014/main" id="{8CC767C0-DEC1-52B4-B3D8-BF7703E67771}"/>
              </a:ext>
            </a:extLst>
          </p:cNvPr>
          <p:cNvPicPr>
            <a:picLocks noChangeAspect="1"/>
          </p:cNvPicPr>
          <p:nvPr/>
        </p:nvPicPr>
        <p:blipFill>
          <a:blip r:embed="rId3"/>
          <a:stretch>
            <a:fillRect/>
          </a:stretch>
        </p:blipFill>
        <p:spPr>
          <a:xfrm>
            <a:off x="1497445" y="2395579"/>
            <a:ext cx="6426388" cy="3520971"/>
          </a:xfrm>
          <a:prstGeom prst="rect">
            <a:avLst/>
          </a:prstGeom>
        </p:spPr>
      </p:pic>
    </p:spTree>
    <p:extLst>
      <p:ext uri="{BB962C8B-B14F-4D97-AF65-F5344CB8AC3E}">
        <p14:creationId xmlns:p14="http://schemas.microsoft.com/office/powerpoint/2010/main" val="1392998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778D9-D6CA-08E6-1D81-FDA59346EAE8}"/>
              </a:ext>
            </a:extLst>
          </p:cNvPr>
          <p:cNvSpPr>
            <a:spLocks noGrp="1"/>
          </p:cNvSpPr>
          <p:nvPr>
            <p:ph type="title"/>
          </p:nvPr>
        </p:nvSpPr>
        <p:spPr/>
        <p:txBody>
          <a:bodyPr/>
          <a:lstStyle/>
          <a:p>
            <a:r>
              <a:rPr lang="en-US" dirty="0"/>
              <a:t>Chaining full adders</a:t>
            </a:r>
          </a:p>
        </p:txBody>
      </p:sp>
      <p:pic>
        <p:nvPicPr>
          <p:cNvPr id="5" name="Picture 4" descr="This is an exmple from the gates tool showing building a three-bit adder using and connecting three one-bit full adder components.">
            <a:extLst>
              <a:ext uri="{FF2B5EF4-FFF2-40B4-BE49-F238E27FC236}">
                <a16:creationId xmlns:a16="http://schemas.microsoft.com/office/drawing/2014/main" id="{8E12A87D-CDFE-025E-2771-BAAD59D27117}"/>
              </a:ext>
            </a:extLst>
          </p:cNvPr>
          <p:cNvPicPr>
            <a:picLocks noChangeAspect="1"/>
          </p:cNvPicPr>
          <p:nvPr/>
        </p:nvPicPr>
        <p:blipFill>
          <a:blip r:embed="rId2"/>
          <a:stretch>
            <a:fillRect/>
          </a:stretch>
        </p:blipFill>
        <p:spPr>
          <a:xfrm>
            <a:off x="3947338" y="1690688"/>
            <a:ext cx="7772400" cy="3949083"/>
          </a:xfrm>
          <a:prstGeom prst="rect">
            <a:avLst/>
          </a:prstGeom>
        </p:spPr>
      </p:pic>
      <p:grpSp>
        <p:nvGrpSpPr>
          <p:cNvPr id="6" name="Group 5">
            <a:extLst>
              <a:ext uri="{FF2B5EF4-FFF2-40B4-BE49-F238E27FC236}">
                <a16:creationId xmlns:a16="http://schemas.microsoft.com/office/drawing/2014/main" id="{3758D375-2B06-D7D4-7BFE-2CBB01C04462}"/>
              </a:ext>
            </a:extLst>
          </p:cNvPr>
          <p:cNvGrpSpPr/>
          <p:nvPr/>
        </p:nvGrpSpPr>
        <p:grpSpPr>
          <a:xfrm>
            <a:off x="733934" y="2972732"/>
            <a:ext cx="2649879" cy="1384995"/>
            <a:chOff x="1316065" y="2044005"/>
            <a:chExt cx="2649879" cy="1384995"/>
          </a:xfrm>
        </p:grpSpPr>
        <p:sp>
          <p:nvSpPr>
            <p:cNvPr id="7" name="TextBox 6">
              <a:extLst>
                <a:ext uri="{FF2B5EF4-FFF2-40B4-BE49-F238E27FC236}">
                  <a16:creationId xmlns:a16="http://schemas.microsoft.com/office/drawing/2014/main" id="{2C52E513-E5DF-17BD-8D84-889FD41AAD21}"/>
                </a:ext>
              </a:extLst>
            </p:cNvPr>
            <p:cNvSpPr txBox="1"/>
            <p:nvPr/>
          </p:nvSpPr>
          <p:spPr>
            <a:xfrm>
              <a:off x="1316065" y="2044005"/>
              <a:ext cx="2649879" cy="1384995"/>
            </a:xfrm>
            <a:prstGeom prst="rect">
              <a:avLst/>
            </a:prstGeom>
            <a:noFill/>
          </p:spPr>
          <p:txBody>
            <a:bodyPr wrap="square">
              <a:spAutoFit/>
            </a:bodyPr>
            <a:lstStyle/>
            <a:p>
              <a:r>
                <a:rPr lang="en-US" sz="2800" dirty="0">
                  <a:latin typeface="Courier New" panose="02070309020205020404" pitchFamily="49" charset="0"/>
                  <a:cs typeface="Courier New" panose="02070309020205020404" pitchFamily="49" charset="0"/>
                </a:rPr>
                <a:t>  0 1 0 (2) </a:t>
              </a:r>
            </a:p>
            <a:p>
              <a:r>
                <a:rPr lang="en-US" sz="2800" dirty="0">
                  <a:latin typeface="Courier New" panose="02070309020205020404" pitchFamily="49" charset="0"/>
                  <a:cs typeface="Courier New" panose="02070309020205020404" pitchFamily="49" charset="0"/>
                </a:rPr>
                <a:t>+ 1 0 1 (5)</a:t>
              </a:r>
            </a:p>
            <a:p>
              <a:r>
                <a:rPr lang="en-US" sz="2800" dirty="0">
                  <a:latin typeface="Courier New" panose="02070309020205020404" pitchFamily="49" charset="0"/>
                  <a:cs typeface="Courier New" panose="02070309020205020404" pitchFamily="49" charset="0"/>
                </a:rPr>
                <a:t>  1 1 1 (7)</a:t>
              </a:r>
            </a:p>
          </p:txBody>
        </p:sp>
        <p:cxnSp>
          <p:nvCxnSpPr>
            <p:cNvPr id="8" name="Straight Connector 7">
              <a:extLst>
                <a:ext uri="{FF2B5EF4-FFF2-40B4-BE49-F238E27FC236}">
                  <a16:creationId xmlns:a16="http://schemas.microsoft.com/office/drawing/2014/main" id="{9E643644-CD7A-36A7-4C02-DB6F4BA5928D}"/>
                </a:ext>
              </a:extLst>
            </p:cNvPr>
            <p:cNvCxnSpPr>
              <a:cxnSpLocks/>
            </p:cNvCxnSpPr>
            <p:nvPr/>
          </p:nvCxnSpPr>
          <p:spPr>
            <a:xfrm>
              <a:off x="1430964" y="2972732"/>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3477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nt">
            <a:extLst>
              <a:ext uri="{FF2B5EF4-FFF2-40B4-BE49-F238E27FC236}">
                <a16:creationId xmlns:a16="http://schemas.microsoft.com/office/drawing/2014/main" id="{E3A94B9C-D3C5-C56F-07F6-A834189B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8F72913-C480-59EE-C37C-20FC0B3D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3048"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5D060B5E-AA35-C2C0-EB61-1506F4EAE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1195" cy="6858000"/>
          </a:xfrm>
          <a:prstGeom prst="rect">
            <a:avLst/>
          </a:prstGeom>
          <a:ln>
            <a:noFill/>
          </a:ln>
          <a:effectLst>
            <a:outerShdw blurRad="317500" dist="127000" dir="3000000" sx="93000" sy="93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884AB6-B5B7-FE8F-16BF-C0C11C6E4F95}"/>
              </a:ext>
            </a:extLst>
          </p:cNvPr>
          <p:cNvSpPr>
            <a:spLocks noGrp="1"/>
          </p:cNvSpPr>
          <p:nvPr>
            <p:ph type="title"/>
          </p:nvPr>
        </p:nvSpPr>
        <p:spPr>
          <a:xfrm>
            <a:off x="758951" y="758952"/>
            <a:ext cx="4549337" cy="2278319"/>
          </a:xfrm>
        </p:spPr>
        <p:txBody>
          <a:bodyPr anchor="t">
            <a:normAutofit/>
          </a:bodyPr>
          <a:lstStyle/>
          <a:p>
            <a:r>
              <a:rPr lang="en-US" sz="4000"/>
              <a:t>Three Bit Adder Component</a:t>
            </a:r>
          </a:p>
        </p:txBody>
      </p:sp>
      <p:pic>
        <p:nvPicPr>
          <p:cNvPr id="8" name="Picture 7" descr="This is a circuit showing the use of the three bit adder component from the gates tool.">
            <a:extLst>
              <a:ext uri="{FF2B5EF4-FFF2-40B4-BE49-F238E27FC236}">
                <a16:creationId xmlns:a16="http://schemas.microsoft.com/office/drawing/2014/main" id="{D621F43C-7D8D-D6D3-5782-FA59234F7DDC}"/>
              </a:ext>
            </a:extLst>
          </p:cNvPr>
          <p:cNvPicPr>
            <a:picLocks noChangeAspect="1"/>
          </p:cNvPicPr>
          <p:nvPr/>
        </p:nvPicPr>
        <p:blipFill>
          <a:blip r:embed="rId2"/>
          <a:stretch>
            <a:fillRect/>
          </a:stretch>
        </p:blipFill>
        <p:spPr>
          <a:xfrm>
            <a:off x="5694710" y="870953"/>
            <a:ext cx="5435465" cy="3157037"/>
          </a:xfrm>
          <a:prstGeom prst="rect">
            <a:avLst/>
          </a:prstGeom>
        </p:spPr>
      </p:pic>
      <p:sp>
        <p:nvSpPr>
          <p:cNvPr id="3" name="Content Placeholder 2">
            <a:extLst>
              <a:ext uri="{FF2B5EF4-FFF2-40B4-BE49-F238E27FC236}">
                <a16:creationId xmlns:a16="http://schemas.microsoft.com/office/drawing/2014/main" id="{2A4C551A-0698-0477-F7DB-1306E0A21B5F}"/>
              </a:ext>
            </a:extLst>
          </p:cNvPr>
          <p:cNvSpPr>
            <a:spLocks noGrp="1"/>
          </p:cNvSpPr>
          <p:nvPr>
            <p:ph idx="1"/>
          </p:nvPr>
        </p:nvSpPr>
        <p:spPr>
          <a:xfrm>
            <a:off x="6786995" y="3429000"/>
            <a:ext cx="3972791" cy="2811079"/>
          </a:xfrm>
        </p:spPr>
        <p:txBody>
          <a:bodyPr anchor="ctr">
            <a:normAutofit/>
          </a:bodyPr>
          <a:lstStyle/>
          <a:p>
            <a:r>
              <a:rPr lang="en-US" sz="2000"/>
              <a:t>Once we know how to make something, add a component to our design system</a:t>
            </a:r>
          </a:p>
        </p:txBody>
      </p:sp>
      <p:grpSp>
        <p:nvGrpSpPr>
          <p:cNvPr id="4" name="Group 3">
            <a:extLst>
              <a:ext uri="{FF2B5EF4-FFF2-40B4-BE49-F238E27FC236}">
                <a16:creationId xmlns:a16="http://schemas.microsoft.com/office/drawing/2014/main" id="{9B5D532C-C226-72DD-F43F-7C6E9D17CFB3}"/>
              </a:ext>
            </a:extLst>
          </p:cNvPr>
          <p:cNvGrpSpPr/>
          <p:nvPr/>
        </p:nvGrpSpPr>
        <p:grpSpPr>
          <a:xfrm>
            <a:off x="765612" y="3680609"/>
            <a:ext cx="4549338" cy="2377773"/>
            <a:chOff x="1316065" y="2044005"/>
            <a:chExt cx="2649879" cy="1384995"/>
          </a:xfrm>
        </p:grpSpPr>
        <p:sp>
          <p:nvSpPr>
            <p:cNvPr id="5" name="TextBox 4">
              <a:extLst>
                <a:ext uri="{FF2B5EF4-FFF2-40B4-BE49-F238E27FC236}">
                  <a16:creationId xmlns:a16="http://schemas.microsoft.com/office/drawing/2014/main" id="{598D413D-AA55-A7CC-E207-ED5315D9564D}"/>
                </a:ext>
              </a:extLst>
            </p:cNvPr>
            <p:cNvSpPr txBox="1"/>
            <p:nvPr/>
          </p:nvSpPr>
          <p:spPr>
            <a:xfrm>
              <a:off x="1316065" y="2044005"/>
              <a:ext cx="2649879" cy="1384995"/>
            </a:xfrm>
            <a:prstGeom prst="rect">
              <a:avLst/>
            </a:prstGeom>
            <a:noFill/>
          </p:spPr>
          <p:txBody>
            <a:bodyPr wrap="square">
              <a:spAutoFit/>
            </a:bodyPr>
            <a:lstStyle/>
            <a:p>
              <a:pPr defTabSz="1563624">
                <a:spcAft>
                  <a:spcPts val="600"/>
                </a:spcAft>
              </a:pPr>
              <a:r>
                <a:rPr lang="en-US" sz="4788" kern="1200">
                  <a:solidFill>
                    <a:schemeClr val="tx1"/>
                  </a:solidFill>
                  <a:latin typeface="Courier New" panose="02070309020205020404" pitchFamily="49" charset="0"/>
                  <a:ea typeface="+mn-ea"/>
                  <a:cs typeface="Courier New" panose="02070309020205020404" pitchFamily="49" charset="0"/>
                </a:rPr>
                <a:t>  0 1 0 (2) </a:t>
              </a:r>
            </a:p>
            <a:p>
              <a:pPr defTabSz="1563624">
                <a:spcAft>
                  <a:spcPts val="600"/>
                </a:spcAft>
              </a:pPr>
              <a:r>
                <a:rPr lang="en-US" sz="4788" kern="1200">
                  <a:solidFill>
                    <a:schemeClr val="tx1"/>
                  </a:solidFill>
                  <a:latin typeface="Courier New" panose="02070309020205020404" pitchFamily="49" charset="0"/>
                  <a:ea typeface="+mn-ea"/>
                  <a:cs typeface="Courier New" panose="02070309020205020404" pitchFamily="49" charset="0"/>
                </a:rPr>
                <a:t>+ 1 0 1 (5)</a:t>
              </a:r>
            </a:p>
            <a:p>
              <a:pPr defTabSz="1563624">
                <a:spcAft>
                  <a:spcPts val="600"/>
                </a:spcAft>
              </a:pPr>
              <a:r>
                <a:rPr lang="en-US" sz="4788" kern="1200">
                  <a:solidFill>
                    <a:schemeClr val="tx1"/>
                  </a:solidFill>
                  <a:latin typeface="Courier New" panose="02070309020205020404" pitchFamily="49" charset="0"/>
                  <a:ea typeface="+mn-ea"/>
                  <a:cs typeface="Courier New" panose="02070309020205020404" pitchFamily="49" charset="0"/>
                </a:rPr>
                <a:t>  1 1 1 (7)</a:t>
              </a:r>
              <a:endParaRPr lang="en-US" sz="2800">
                <a:latin typeface="Courier New" panose="02070309020205020404" pitchFamily="49" charset="0"/>
                <a:cs typeface="Courier New" panose="02070309020205020404" pitchFamily="49" charset="0"/>
              </a:endParaRPr>
            </a:p>
          </p:txBody>
        </p:sp>
        <p:cxnSp>
          <p:nvCxnSpPr>
            <p:cNvPr id="6" name="Straight Connector 5">
              <a:extLst>
                <a:ext uri="{FF2B5EF4-FFF2-40B4-BE49-F238E27FC236}">
                  <a16:creationId xmlns:a16="http://schemas.microsoft.com/office/drawing/2014/main" id="{7699C9AE-F817-7F6D-1858-63005BB361FA}"/>
                </a:ext>
              </a:extLst>
            </p:cNvPr>
            <p:cNvCxnSpPr>
              <a:cxnSpLocks/>
            </p:cNvCxnSpPr>
            <p:nvPr/>
          </p:nvCxnSpPr>
          <p:spPr>
            <a:xfrm>
              <a:off x="1430964" y="2972732"/>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5047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533E5-B8D5-35F6-FEED-D2FC5A61A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1E31A-3CBC-0AE9-9130-2E0D98061B45}"/>
              </a:ext>
            </a:extLst>
          </p:cNvPr>
          <p:cNvSpPr>
            <a:spLocks noGrp="1"/>
          </p:cNvSpPr>
          <p:nvPr>
            <p:ph type="title"/>
          </p:nvPr>
        </p:nvSpPr>
        <p:spPr/>
        <p:txBody>
          <a:bodyPr/>
          <a:lstStyle/>
          <a:p>
            <a:r>
              <a:rPr lang="en-US" dirty="0"/>
              <a:t>Storing data with gates</a:t>
            </a:r>
          </a:p>
        </p:txBody>
      </p:sp>
      <p:sp>
        <p:nvSpPr>
          <p:cNvPr id="3" name="Text Placeholder 2">
            <a:extLst>
              <a:ext uri="{FF2B5EF4-FFF2-40B4-BE49-F238E27FC236}">
                <a16:creationId xmlns:a16="http://schemas.microsoft.com/office/drawing/2014/main" id="{F69D1709-0EE7-7656-D745-C559AD4457AB}"/>
              </a:ext>
            </a:extLst>
          </p:cNvPr>
          <p:cNvSpPr>
            <a:spLocks noGrp="1"/>
          </p:cNvSpPr>
          <p:nvPr>
            <p:ph type="body" idx="1"/>
          </p:nvPr>
        </p:nvSpPr>
        <p:spPr/>
        <p:txBody>
          <a:bodyPr/>
          <a:lstStyle/>
          <a:p>
            <a:r>
              <a:rPr lang="en-US" dirty="0"/>
              <a:t>Latches and Flip-Flops</a:t>
            </a:r>
          </a:p>
        </p:txBody>
      </p:sp>
    </p:spTree>
    <p:extLst>
      <p:ext uri="{BB962C8B-B14F-4D97-AF65-F5344CB8AC3E}">
        <p14:creationId xmlns:p14="http://schemas.microsoft.com/office/powerpoint/2010/main" val="3920429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BEAFA4-4C4F-286E-D661-DBDE17450858}"/>
              </a:ext>
            </a:extLst>
          </p:cNvPr>
          <p:cNvSpPr>
            <a:spLocks noGrp="1"/>
          </p:cNvSpPr>
          <p:nvPr>
            <p:ph type="title"/>
          </p:nvPr>
        </p:nvSpPr>
        <p:spPr/>
        <p:txBody>
          <a:bodyPr/>
          <a:lstStyle/>
          <a:p>
            <a:r>
              <a:rPr lang="en-US" dirty="0"/>
              <a:t>Storing Data Using Feedback Loops</a:t>
            </a:r>
          </a:p>
        </p:txBody>
      </p:sp>
      <p:sp>
        <p:nvSpPr>
          <p:cNvPr id="7" name="Content Placeholder 6">
            <a:extLst>
              <a:ext uri="{FF2B5EF4-FFF2-40B4-BE49-F238E27FC236}">
                <a16:creationId xmlns:a16="http://schemas.microsoft.com/office/drawing/2014/main" id="{1AA9BEB4-511A-F92F-02E8-3AEB606FCF15}"/>
              </a:ext>
            </a:extLst>
          </p:cNvPr>
          <p:cNvSpPr>
            <a:spLocks noGrp="1"/>
          </p:cNvSpPr>
          <p:nvPr>
            <p:ph idx="1"/>
          </p:nvPr>
        </p:nvSpPr>
        <p:spPr>
          <a:xfrm>
            <a:off x="838200" y="1690688"/>
            <a:ext cx="5257800" cy="1960150"/>
          </a:xfrm>
        </p:spPr>
        <p:txBody>
          <a:bodyPr>
            <a:normAutofit lnSpcReduction="10000"/>
          </a:bodyPr>
          <a:lstStyle/>
          <a:p>
            <a:r>
              <a:rPr lang="en-US" dirty="0"/>
              <a:t>The simplest latch is a "Set-Reset" latch using two NOR gates</a:t>
            </a:r>
          </a:p>
          <a:p>
            <a:r>
              <a:rPr lang="en-US" dirty="0"/>
              <a:t>The output of each NOR gate is connected to the one of the inputs of the other NOR gate</a:t>
            </a:r>
          </a:p>
        </p:txBody>
      </p:sp>
      <p:pic>
        <p:nvPicPr>
          <p:cNvPr id="5" name="Picture 4" descr="A diagram of an SR flip flop with two NOR gates with feedback loops with the output of each NOR as one of the inputs of the other NOR.  The S and R inputs are connected to the other inputs of the NOR gates.   It is an animated GIF that highlights the Set and Reset operations and the feedback loops that latch the stored value in place.">
            <a:extLst>
              <a:ext uri="{FF2B5EF4-FFF2-40B4-BE49-F238E27FC236}">
                <a16:creationId xmlns:a16="http://schemas.microsoft.com/office/drawing/2014/main" id="{70A3CA80-F942-0FF6-1E9E-1A79ABDB85A1}"/>
              </a:ext>
            </a:extLst>
          </p:cNvPr>
          <p:cNvPicPr>
            <a:picLocks noChangeAspect="1"/>
          </p:cNvPicPr>
          <p:nvPr/>
        </p:nvPicPr>
        <p:blipFill>
          <a:blip r:embed="rId2"/>
          <a:stretch>
            <a:fillRect/>
          </a:stretch>
        </p:blipFill>
        <p:spPr>
          <a:xfrm>
            <a:off x="7299958" y="1949347"/>
            <a:ext cx="4053842" cy="2959305"/>
          </a:xfrm>
          <a:prstGeom prst="rect">
            <a:avLst/>
          </a:prstGeom>
        </p:spPr>
      </p:pic>
      <p:sp>
        <p:nvSpPr>
          <p:cNvPr id="9" name="TextBox 8">
            <a:extLst>
              <a:ext uri="{FF2B5EF4-FFF2-40B4-BE49-F238E27FC236}">
                <a16:creationId xmlns:a16="http://schemas.microsoft.com/office/drawing/2014/main" id="{A045B35B-CF0D-8E0D-1693-AB0BF2820F70}"/>
              </a:ext>
            </a:extLst>
          </p:cNvPr>
          <p:cNvSpPr txBox="1"/>
          <p:nvPr/>
        </p:nvSpPr>
        <p:spPr>
          <a:xfrm>
            <a:off x="6277650" y="5338605"/>
            <a:ext cx="6098458" cy="369332"/>
          </a:xfrm>
          <a:prstGeom prst="rect">
            <a:avLst/>
          </a:prstGeom>
          <a:noFill/>
        </p:spPr>
        <p:txBody>
          <a:bodyPr wrap="square">
            <a:spAutoFit/>
          </a:bodyPr>
          <a:lstStyle/>
          <a:p>
            <a:r>
              <a:rPr lang="en-US" dirty="0"/>
              <a:t>https://</a:t>
            </a:r>
            <a:r>
              <a:rPr lang="en-US" dirty="0" err="1"/>
              <a:t>en.wikipedia.org</a:t>
            </a:r>
            <a:r>
              <a:rPr lang="en-US" dirty="0"/>
              <a:t>/wiki/Flip-flop_%28electronics%29</a:t>
            </a:r>
          </a:p>
        </p:txBody>
      </p:sp>
      <p:graphicFrame>
        <p:nvGraphicFramePr>
          <p:cNvPr id="11" name="Table 10">
            <a:extLst>
              <a:ext uri="{FF2B5EF4-FFF2-40B4-BE49-F238E27FC236}">
                <a16:creationId xmlns:a16="http://schemas.microsoft.com/office/drawing/2014/main" id="{61CEF7E0-19E5-07ED-48E8-042243DF8890}"/>
              </a:ext>
            </a:extLst>
          </p:cNvPr>
          <p:cNvGraphicFramePr>
            <a:graphicFrameLocks noGrp="1"/>
          </p:cNvGraphicFramePr>
          <p:nvPr>
            <p:extLst>
              <p:ext uri="{D42A27DB-BD31-4B8C-83A1-F6EECF244321}">
                <p14:modId xmlns:p14="http://schemas.microsoft.com/office/powerpoint/2010/main" val="446015806"/>
              </p:ext>
            </p:extLst>
          </p:nvPr>
        </p:nvGraphicFramePr>
        <p:xfrm>
          <a:off x="959109" y="3925234"/>
          <a:ext cx="2118381" cy="1960150"/>
        </p:xfrm>
        <a:graphic>
          <a:graphicData uri="http://schemas.openxmlformats.org/drawingml/2006/table">
            <a:tbl>
              <a:tblPr firstRow="1" bandRow="1">
                <a:tableStyleId>{5C22544A-7EE6-4342-B048-85BDC9FD1C3A}</a:tableStyleId>
              </a:tblPr>
              <a:tblGrid>
                <a:gridCol w="706127">
                  <a:extLst>
                    <a:ext uri="{9D8B030D-6E8A-4147-A177-3AD203B41FA5}">
                      <a16:colId xmlns:a16="http://schemas.microsoft.com/office/drawing/2014/main" val="1071248141"/>
                    </a:ext>
                  </a:extLst>
                </a:gridCol>
                <a:gridCol w="706127">
                  <a:extLst>
                    <a:ext uri="{9D8B030D-6E8A-4147-A177-3AD203B41FA5}">
                      <a16:colId xmlns:a16="http://schemas.microsoft.com/office/drawing/2014/main" val="2618565763"/>
                    </a:ext>
                  </a:extLst>
                </a:gridCol>
                <a:gridCol w="706127">
                  <a:extLst>
                    <a:ext uri="{9D8B030D-6E8A-4147-A177-3AD203B41FA5}">
                      <a16:colId xmlns:a16="http://schemas.microsoft.com/office/drawing/2014/main" val="2416198014"/>
                    </a:ext>
                  </a:extLst>
                </a:gridCol>
              </a:tblGrid>
              <a:tr h="392030">
                <a:tc>
                  <a:txBody>
                    <a:bodyPr/>
                    <a:lstStyle/>
                    <a:p>
                      <a:pPr algn="ctr"/>
                      <a:r>
                        <a:rPr lang="en-US" dirty="0"/>
                        <a:t>A</a:t>
                      </a:r>
                    </a:p>
                  </a:txBody>
                  <a:tcPr/>
                </a:tc>
                <a:tc>
                  <a:txBody>
                    <a:bodyPr/>
                    <a:lstStyle/>
                    <a:p>
                      <a:pPr algn="ctr"/>
                      <a:r>
                        <a:rPr lang="en-US" dirty="0"/>
                        <a:t>B</a:t>
                      </a:r>
                    </a:p>
                  </a:txBody>
                  <a:tcPr/>
                </a:tc>
                <a:tc>
                  <a:txBody>
                    <a:bodyPr/>
                    <a:lstStyle/>
                    <a:p>
                      <a:pPr algn="ctr"/>
                      <a:r>
                        <a:rPr lang="en-US" dirty="0"/>
                        <a:t>NOR</a:t>
                      </a:r>
                    </a:p>
                  </a:txBody>
                  <a:tcPr/>
                </a:tc>
                <a:extLst>
                  <a:ext uri="{0D108BD9-81ED-4DB2-BD59-A6C34878D82A}">
                    <a16:rowId xmlns:a16="http://schemas.microsoft.com/office/drawing/2014/main" val="3588159787"/>
                  </a:ext>
                </a:extLst>
              </a:tr>
              <a:tr h="39203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3061539733"/>
                  </a:ext>
                </a:extLst>
              </a:tr>
              <a:tr h="39203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44367929"/>
                  </a:ext>
                </a:extLst>
              </a:tr>
              <a:tr h="39203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93639549"/>
                  </a:ext>
                </a:extLst>
              </a:tr>
              <a:tr h="39203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22571218"/>
                  </a:ext>
                </a:extLst>
              </a:tr>
            </a:tbl>
          </a:graphicData>
        </a:graphic>
      </p:graphicFrame>
      <p:graphicFrame>
        <p:nvGraphicFramePr>
          <p:cNvPr id="2" name="Table 1">
            <a:extLst>
              <a:ext uri="{FF2B5EF4-FFF2-40B4-BE49-F238E27FC236}">
                <a16:creationId xmlns:a16="http://schemas.microsoft.com/office/drawing/2014/main" id="{835F5D76-2C93-E6AE-20DC-41CD141669F6}"/>
              </a:ext>
            </a:extLst>
          </p:cNvPr>
          <p:cNvGraphicFramePr>
            <a:graphicFrameLocks noGrp="1"/>
          </p:cNvGraphicFramePr>
          <p:nvPr>
            <p:extLst>
              <p:ext uri="{D42A27DB-BD31-4B8C-83A1-F6EECF244321}">
                <p14:modId xmlns:p14="http://schemas.microsoft.com/office/powerpoint/2010/main" val="2342861293"/>
              </p:ext>
            </p:extLst>
          </p:nvPr>
        </p:nvGraphicFramePr>
        <p:xfrm>
          <a:off x="3679469" y="3928577"/>
          <a:ext cx="2425147" cy="1960150"/>
        </p:xfrm>
        <a:graphic>
          <a:graphicData uri="http://schemas.openxmlformats.org/drawingml/2006/table">
            <a:tbl>
              <a:tblPr firstRow="1" bandRow="1">
                <a:tableStyleId>{5C22544A-7EE6-4342-B048-85BDC9FD1C3A}</a:tableStyleId>
              </a:tblPr>
              <a:tblGrid>
                <a:gridCol w="705144">
                  <a:extLst>
                    <a:ext uri="{9D8B030D-6E8A-4147-A177-3AD203B41FA5}">
                      <a16:colId xmlns:a16="http://schemas.microsoft.com/office/drawing/2014/main" val="1071248141"/>
                    </a:ext>
                  </a:extLst>
                </a:gridCol>
                <a:gridCol w="705144">
                  <a:extLst>
                    <a:ext uri="{9D8B030D-6E8A-4147-A177-3AD203B41FA5}">
                      <a16:colId xmlns:a16="http://schemas.microsoft.com/office/drawing/2014/main" val="2618565763"/>
                    </a:ext>
                  </a:extLst>
                </a:gridCol>
                <a:gridCol w="1014859">
                  <a:extLst>
                    <a:ext uri="{9D8B030D-6E8A-4147-A177-3AD203B41FA5}">
                      <a16:colId xmlns:a16="http://schemas.microsoft.com/office/drawing/2014/main" val="2416198014"/>
                    </a:ext>
                  </a:extLst>
                </a:gridCol>
              </a:tblGrid>
              <a:tr h="392030">
                <a:tc>
                  <a:txBody>
                    <a:bodyPr/>
                    <a:lstStyle/>
                    <a:p>
                      <a:pPr algn="ctr"/>
                      <a:r>
                        <a:rPr lang="en-US" dirty="0"/>
                        <a:t>S</a:t>
                      </a:r>
                    </a:p>
                  </a:txBody>
                  <a:tcPr/>
                </a:tc>
                <a:tc>
                  <a:txBody>
                    <a:bodyPr/>
                    <a:lstStyle/>
                    <a:p>
                      <a:pPr algn="ctr"/>
                      <a:r>
                        <a:rPr lang="en-US" dirty="0"/>
                        <a:t>R</a:t>
                      </a:r>
                    </a:p>
                  </a:txBody>
                  <a:tcPr/>
                </a:tc>
                <a:tc>
                  <a:txBody>
                    <a:bodyPr/>
                    <a:lstStyle/>
                    <a:p>
                      <a:pPr algn="ctr"/>
                      <a:r>
                        <a:rPr lang="en-US" dirty="0"/>
                        <a:t>Q</a:t>
                      </a:r>
                    </a:p>
                  </a:txBody>
                  <a:tcPr/>
                </a:tc>
                <a:extLst>
                  <a:ext uri="{0D108BD9-81ED-4DB2-BD59-A6C34878D82A}">
                    <a16:rowId xmlns:a16="http://schemas.microsoft.com/office/drawing/2014/main" val="3588159787"/>
                  </a:ext>
                </a:extLst>
              </a:tr>
              <a:tr h="392030">
                <a:tc>
                  <a:txBody>
                    <a:bodyPr/>
                    <a:lstStyle/>
                    <a:p>
                      <a:pPr algn="ctr"/>
                      <a:r>
                        <a:rPr lang="en-US" dirty="0"/>
                        <a:t>0</a:t>
                      </a:r>
                    </a:p>
                  </a:txBody>
                  <a:tcPr/>
                </a:tc>
                <a:tc>
                  <a:txBody>
                    <a:bodyPr/>
                    <a:lstStyle/>
                    <a:p>
                      <a:pPr algn="ctr"/>
                      <a:r>
                        <a:rPr lang="en-US" dirty="0"/>
                        <a:t>0</a:t>
                      </a:r>
                    </a:p>
                  </a:txBody>
                  <a:tcPr/>
                </a:tc>
                <a:tc>
                  <a:txBody>
                    <a:bodyPr/>
                    <a:lstStyle/>
                    <a:p>
                      <a:pPr algn="ctr"/>
                      <a:r>
                        <a:rPr lang="en-US" dirty="0"/>
                        <a:t>Maintain</a:t>
                      </a:r>
                    </a:p>
                  </a:txBody>
                  <a:tcPr/>
                </a:tc>
                <a:extLst>
                  <a:ext uri="{0D108BD9-81ED-4DB2-BD59-A6C34878D82A}">
                    <a16:rowId xmlns:a16="http://schemas.microsoft.com/office/drawing/2014/main" val="3061539733"/>
                  </a:ext>
                </a:extLst>
              </a:tr>
              <a:tr h="39203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44367929"/>
                  </a:ext>
                </a:extLst>
              </a:tr>
              <a:tr h="39203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93639549"/>
                  </a:ext>
                </a:extLst>
              </a:tr>
              <a:tr h="392030">
                <a:tc>
                  <a:txBody>
                    <a:bodyPr/>
                    <a:lstStyle/>
                    <a:p>
                      <a:pPr algn="ctr"/>
                      <a:r>
                        <a:rPr lang="en-US" dirty="0"/>
                        <a:t>1</a:t>
                      </a:r>
                    </a:p>
                  </a:txBody>
                  <a:tcPr/>
                </a:tc>
                <a:tc>
                  <a:txBody>
                    <a:bodyPr/>
                    <a:lstStyle/>
                    <a:p>
                      <a:pPr algn="ctr"/>
                      <a:r>
                        <a:rPr lang="en-US" dirty="0"/>
                        <a:t>1</a:t>
                      </a:r>
                    </a:p>
                  </a:txBody>
                  <a:tcPr/>
                </a:tc>
                <a:tc>
                  <a:txBody>
                    <a:bodyPr/>
                    <a:lstStyle/>
                    <a:p>
                      <a:pPr algn="ctr"/>
                      <a:r>
                        <a:rPr lang="en-US" dirty="0"/>
                        <a:t>???</a:t>
                      </a:r>
                    </a:p>
                  </a:txBody>
                  <a:tcPr/>
                </a:tc>
                <a:extLst>
                  <a:ext uri="{0D108BD9-81ED-4DB2-BD59-A6C34878D82A}">
                    <a16:rowId xmlns:a16="http://schemas.microsoft.com/office/drawing/2014/main" val="1222571218"/>
                  </a:ext>
                </a:extLst>
              </a:tr>
            </a:tbl>
          </a:graphicData>
        </a:graphic>
      </p:graphicFrame>
    </p:spTree>
    <p:extLst>
      <p:ext uri="{BB962C8B-B14F-4D97-AF65-F5344CB8AC3E}">
        <p14:creationId xmlns:p14="http://schemas.microsoft.com/office/powerpoint/2010/main" val="1448537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0C51-EA7C-42D1-0189-BABB6D3CEFAB}"/>
              </a:ext>
            </a:extLst>
          </p:cNvPr>
          <p:cNvSpPr>
            <a:spLocks noGrp="1"/>
          </p:cNvSpPr>
          <p:nvPr>
            <p:ph type="title"/>
          </p:nvPr>
        </p:nvSpPr>
        <p:spPr/>
        <p:txBody>
          <a:bodyPr/>
          <a:lstStyle/>
          <a:p>
            <a:r>
              <a:rPr lang="en-US" dirty="0"/>
              <a:t>SR Flip-Flop / Latch</a:t>
            </a:r>
          </a:p>
        </p:txBody>
      </p:sp>
      <p:sp>
        <p:nvSpPr>
          <p:cNvPr id="3" name="Content Placeholder 2">
            <a:extLst>
              <a:ext uri="{FF2B5EF4-FFF2-40B4-BE49-F238E27FC236}">
                <a16:creationId xmlns:a16="http://schemas.microsoft.com/office/drawing/2014/main" id="{2007EBEB-ED05-228B-0D9B-DA6D5E928736}"/>
              </a:ext>
            </a:extLst>
          </p:cNvPr>
          <p:cNvSpPr>
            <a:spLocks noGrp="1"/>
          </p:cNvSpPr>
          <p:nvPr>
            <p:ph idx="1"/>
          </p:nvPr>
        </p:nvSpPr>
        <p:spPr>
          <a:xfrm>
            <a:off x="838200" y="1825625"/>
            <a:ext cx="4220497" cy="4351338"/>
          </a:xfrm>
        </p:spPr>
        <p:txBody>
          <a:bodyPr/>
          <a:lstStyle/>
          <a:p>
            <a:r>
              <a:rPr lang="en-US" dirty="0"/>
              <a:t>When S and R are zero, the latch maintains its value</a:t>
            </a:r>
          </a:p>
          <a:p>
            <a:r>
              <a:rPr lang="en-US" dirty="0"/>
              <a:t>When S=0 and R=1 the internal value becomes 0</a:t>
            </a:r>
          </a:p>
          <a:p>
            <a:r>
              <a:rPr lang="en-US" dirty="0"/>
              <a:t>When S=1 and R=0 the internal value becomes 0</a:t>
            </a:r>
          </a:p>
          <a:p>
            <a:r>
              <a:rPr lang="en-US" dirty="0"/>
              <a:t>Setting both to 1 means output is undefined</a:t>
            </a:r>
          </a:p>
          <a:p>
            <a:endParaRPr lang="en-US" dirty="0"/>
          </a:p>
        </p:txBody>
      </p:sp>
      <p:graphicFrame>
        <p:nvGraphicFramePr>
          <p:cNvPr id="5" name="Table 4">
            <a:extLst>
              <a:ext uri="{FF2B5EF4-FFF2-40B4-BE49-F238E27FC236}">
                <a16:creationId xmlns:a16="http://schemas.microsoft.com/office/drawing/2014/main" id="{210830A2-C2E7-F6DB-9BF9-07F586321F6E}"/>
              </a:ext>
            </a:extLst>
          </p:cNvPr>
          <p:cNvGraphicFramePr>
            <a:graphicFrameLocks noGrp="1"/>
          </p:cNvGraphicFramePr>
          <p:nvPr>
            <p:extLst>
              <p:ext uri="{D42A27DB-BD31-4B8C-83A1-F6EECF244321}">
                <p14:modId xmlns:p14="http://schemas.microsoft.com/office/powerpoint/2010/main" val="1996773130"/>
              </p:ext>
            </p:extLst>
          </p:nvPr>
        </p:nvGraphicFramePr>
        <p:xfrm>
          <a:off x="7133305" y="1269054"/>
          <a:ext cx="2425147" cy="1960150"/>
        </p:xfrm>
        <a:graphic>
          <a:graphicData uri="http://schemas.openxmlformats.org/drawingml/2006/table">
            <a:tbl>
              <a:tblPr firstRow="1" bandRow="1">
                <a:tableStyleId>{5C22544A-7EE6-4342-B048-85BDC9FD1C3A}</a:tableStyleId>
              </a:tblPr>
              <a:tblGrid>
                <a:gridCol w="705144">
                  <a:extLst>
                    <a:ext uri="{9D8B030D-6E8A-4147-A177-3AD203B41FA5}">
                      <a16:colId xmlns:a16="http://schemas.microsoft.com/office/drawing/2014/main" val="1071248141"/>
                    </a:ext>
                  </a:extLst>
                </a:gridCol>
                <a:gridCol w="705144">
                  <a:extLst>
                    <a:ext uri="{9D8B030D-6E8A-4147-A177-3AD203B41FA5}">
                      <a16:colId xmlns:a16="http://schemas.microsoft.com/office/drawing/2014/main" val="2618565763"/>
                    </a:ext>
                  </a:extLst>
                </a:gridCol>
                <a:gridCol w="1014859">
                  <a:extLst>
                    <a:ext uri="{9D8B030D-6E8A-4147-A177-3AD203B41FA5}">
                      <a16:colId xmlns:a16="http://schemas.microsoft.com/office/drawing/2014/main" val="2416198014"/>
                    </a:ext>
                  </a:extLst>
                </a:gridCol>
              </a:tblGrid>
              <a:tr h="392030">
                <a:tc>
                  <a:txBody>
                    <a:bodyPr/>
                    <a:lstStyle/>
                    <a:p>
                      <a:pPr algn="ctr"/>
                      <a:r>
                        <a:rPr lang="en-US" dirty="0"/>
                        <a:t>S</a:t>
                      </a:r>
                    </a:p>
                  </a:txBody>
                  <a:tcPr/>
                </a:tc>
                <a:tc>
                  <a:txBody>
                    <a:bodyPr/>
                    <a:lstStyle/>
                    <a:p>
                      <a:pPr algn="ctr"/>
                      <a:r>
                        <a:rPr lang="en-US" dirty="0"/>
                        <a:t>R</a:t>
                      </a:r>
                    </a:p>
                  </a:txBody>
                  <a:tcPr/>
                </a:tc>
                <a:tc>
                  <a:txBody>
                    <a:bodyPr/>
                    <a:lstStyle/>
                    <a:p>
                      <a:pPr algn="ctr"/>
                      <a:r>
                        <a:rPr lang="en-US" dirty="0"/>
                        <a:t>Q</a:t>
                      </a:r>
                    </a:p>
                  </a:txBody>
                  <a:tcPr/>
                </a:tc>
                <a:extLst>
                  <a:ext uri="{0D108BD9-81ED-4DB2-BD59-A6C34878D82A}">
                    <a16:rowId xmlns:a16="http://schemas.microsoft.com/office/drawing/2014/main" val="3588159787"/>
                  </a:ext>
                </a:extLst>
              </a:tr>
              <a:tr h="392030">
                <a:tc>
                  <a:txBody>
                    <a:bodyPr/>
                    <a:lstStyle/>
                    <a:p>
                      <a:pPr algn="ctr"/>
                      <a:r>
                        <a:rPr lang="en-US" dirty="0"/>
                        <a:t>0</a:t>
                      </a:r>
                    </a:p>
                  </a:txBody>
                  <a:tcPr/>
                </a:tc>
                <a:tc>
                  <a:txBody>
                    <a:bodyPr/>
                    <a:lstStyle/>
                    <a:p>
                      <a:pPr algn="ctr"/>
                      <a:r>
                        <a:rPr lang="en-US" dirty="0"/>
                        <a:t>0</a:t>
                      </a:r>
                    </a:p>
                  </a:txBody>
                  <a:tcPr/>
                </a:tc>
                <a:tc>
                  <a:txBody>
                    <a:bodyPr/>
                    <a:lstStyle/>
                    <a:p>
                      <a:pPr algn="ctr"/>
                      <a:r>
                        <a:rPr lang="en-US" dirty="0"/>
                        <a:t>Maintain</a:t>
                      </a:r>
                    </a:p>
                  </a:txBody>
                  <a:tcPr/>
                </a:tc>
                <a:extLst>
                  <a:ext uri="{0D108BD9-81ED-4DB2-BD59-A6C34878D82A}">
                    <a16:rowId xmlns:a16="http://schemas.microsoft.com/office/drawing/2014/main" val="3061539733"/>
                  </a:ext>
                </a:extLst>
              </a:tr>
              <a:tr h="39203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44367929"/>
                  </a:ext>
                </a:extLst>
              </a:tr>
              <a:tr h="39203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93639549"/>
                  </a:ext>
                </a:extLst>
              </a:tr>
              <a:tr h="392030">
                <a:tc>
                  <a:txBody>
                    <a:bodyPr/>
                    <a:lstStyle/>
                    <a:p>
                      <a:pPr algn="ctr"/>
                      <a:r>
                        <a:rPr lang="en-US" dirty="0"/>
                        <a:t>1</a:t>
                      </a:r>
                    </a:p>
                  </a:txBody>
                  <a:tcPr/>
                </a:tc>
                <a:tc>
                  <a:txBody>
                    <a:bodyPr/>
                    <a:lstStyle/>
                    <a:p>
                      <a:pPr algn="ctr"/>
                      <a:r>
                        <a:rPr lang="en-US" dirty="0"/>
                        <a:t>1</a:t>
                      </a:r>
                    </a:p>
                  </a:txBody>
                  <a:tcPr/>
                </a:tc>
                <a:tc>
                  <a:txBody>
                    <a:bodyPr/>
                    <a:lstStyle/>
                    <a:p>
                      <a:pPr algn="ctr"/>
                      <a:r>
                        <a:rPr lang="en-US" dirty="0"/>
                        <a:t>???</a:t>
                      </a:r>
                    </a:p>
                  </a:txBody>
                  <a:tcPr/>
                </a:tc>
                <a:extLst>
                  <a:ext uri="{0D108BD9-81ED-4DB2-BD59-A6C34878D82A}">
                    <a16:rowId xmlns:a16="http://schemas.microsoft.com/office/drawing/2014/main" val="1222571218"/>
                  </a:ext>
                </a:extLst>
              </a:tr>
            </a:tbl>
          </a:graphicData>
        </a:graphic>
      </p:graphicFrame>
      <p:pic>
        <p:nvPicPr>
          <p:cNvPr id="9" name="Picture 8" descr="This is a screen shot of the SR flip flop component from the gates tool from this course.">
            <a:extLst>
              <a:ext uri="{FF2B5EF4-FFF2-40B4-BE49-F238E27FC236}">
                <a16:creationId xmlns:a16="http://schemas.microsoft.com/office/drawing/2014/main" id="{A82F5B07-A64F-FD2A-4D10-CCC02655950D}"/>
              </a:ext>
            </a:extLst>
          </p:cNvPr>
          <p:cNvPicPr>
            <a:picLocks noChangeAspect="1"/>
          </p:cNvPicPr>
          <p:nvPr/>
        </p:nvPicPr>
        <p:blipFill>
          <a:blip r:embed="rId2"/>
          <a:stretch>
            <a:fillRect/>
          </a:stretch>
        </p:blipFill>
        <p:spPr>
          <a:xfrm>
            <a:off x="6474053" y="3628797"/>
            <a:ext cx="3743650" cy="2164298"/>
          </a:xfrm>
          <a:prstGeom prst="rect">
            <a:avLst/>
          </a:prstGeom>
        </p:spPr>
      </p:pic>
    </p:spTree>
    <p:extLst>
      <p:ext uri="{BB962C8B-B14F-4D97-AF65-F5344CB8AC3E}">
        <p14:creationId xmlns:p14="http://schemas.microsoft.com/office/powerpoint/2010/main" val="271330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284EF-A4A5-5DA8-FD8E-D32C561040FF}"/>
            </a:ext>
          </a:extLst>
        </p:cNvPr>
        <p:cNvGrpSpPr/>
        <p:nvPr/>
      </p:nvGrpSpPr>
      <p:grpSpPr>
        <a:xfrm>
          <a:off x="0" y="0"/>
          <a:ext cx="0" cy="0"/>
          <a:chOff x="0" y="0"/>
          <a:chExt cx="0" cy="0"/>
        </a:xfrm>
      </p:grpSpPr>
      <p:pic>
        <p:nvPicPr>
          <p:cNvPr id="13" name="Picture 12" descr="An SR flip flop component from the gates tool with S=1 and R=0 and output set to 1 (set)">
            <a:extLst>
              <a:ext uri="{FF2B5EF4-FFF2-40B4-BE49-F238E27FC236}">
                <a16:creationId xmlns:a16="http://schemas.microsoft.com/office/drawing/2014/main" id="{5B1C601C-0408-3F55-F177-F99FE86397AE}"/>
              </a:ext>
            </a:extLst>
          </p:cNvPr>
          <p:cNvPicPr>
            <a:picLocks noChangeAspect="1"/>
          </p:cNvPicPr>
          <p:nvPr/>
        </p:nvPicPr>
        <p:blipFill>
          <a:blip r:embed="rId2"/>
          <a:stretch>
            <a:fillRect/>
          </a:stretch>
        </p:blipFill>
        <p:spPr>
          <a:xfrm>
            <a:off x="3633229" y="1433881"/>
            <a:ext cx="4045759" cy="2311862"/>
          </a:xfrm>
          <a:prstGeom prst="rect">
            <a:avLst/>
          </a:prstGeom>
        </p:spPr>
      </p:pic>
      <p:sp>
        <p:nvSpPr>
          <p:cNvPr id="2" name="Title 1">
            <a:extLst>
              <a:ext uri="{FF2B5EF4-FFF2-40B4-BE49-F238E27FC236}">
                <a16:creationId xmlns:a16="http://schemas.microsoft.com/office/drawing/2014/main" id="{5FDE686E-C8A2-6CE8-0E6E-436A6B5AD604}"/>
              </a:ext>
            </a:extLst>
          </p:cNvPr>
          <p:cNvSpPr>
            <a:spLocks noGrp="1"/>
          </p:cNvSpPr>
          <p:nvPr>
            <p:ph type="title"/>
          </p:nvPr>
        </p:nvSpPr>
        <p:spPr>
          <a:xfrm>
            <a:off x="838200" y="365125"/>
            <a:ext cx="2795029" cy="1177925"/>
          </a:xfrm>
        </p:spPr>
        <p:txBody>
          <a:bodyPr>
            <a:normAutofit fontScale="90000"/>
          </a:bodyPr>
          <a:lstStyle/>
          <a:p>
            <a:r>
              <a:rPr lang="en-US" dirty="0"/>
              <a:t>SR Flip-Flop / Latch</a:t>
            </a:r>
          </a:p>
        </p:txBody>
      </p:sp>
      <p:pic>
        <p:nvPicPr>
          <p:cNvPr id="7" name="Picture 6" descr="An SR flip flop component from the gates tool with S=0 and R=0 and output is mintained as 0 from the internal storage logic">
            <a:extLst>
              <a:ext uri="{FF2B5EF4-FFF2-40B4-BE49-F238E27FC236}">
                <a16:creationId xmlns:a16="http://schemas.microsoft.com/office/drawing/2014/main" id="{38D29AFA-C15E-9E95-1DA6-7D24B89774B0}"/>
              </a:ext>
            </a:extLst>
          </p:cNvPr>
          <p:cNvPicPr>
            <a:picLocks noChangeAspect="1"/>
          </p:cNvPicPr>
          <p:nvPr/>
        </p:nvPicPr>
        <p:blipFill>
          <a:blip r:embed="rId3"/>
          <a:stretch>
            <a:fillRect/>
          </a:stretch>
        </p:blipFill>
        <p:spPr>
          <a:xfrm>
            <a:off x="8032052" y="3745743"/>
            <a:ext cx="4159948" cy="2537729"/>
          </a:xfrm>
          <a:prstGeom prst="rect">
            <a:avLst/>
          </a:prstGeom>
        </p:spPr>
      </p:pic>
      <p:pic>
        <p:nvPicPr>
          <p:cNvPr id="9" name="Picture 8" descr="An SR flip flop component from the gates tool with S=0 and R=0 and output is mintained as 1 from the internal storage logic">
            <a:extLst>
              <a:ext uri="{FF2B5EF4-FFF2-40B4-BE49-F238E27FC236}">
                <a16:creationId xmlns:a16="http://schemas.microsoft.com/office/drawing/2014/main" id="{23712266-F736-3406-3BBA-CB79BDEBBEDE}"/>
              </a:ext>
            </a:extLst>
          </p:cNvPr>
          <p:cNvPicPr>
            <a:picLocks noChangeAspect="1"/>
          </p:cNvPicPr>
          <p:nvPr/>
        </p:nvPicPr>
        <p:blipFill>
          <a:blip r:embed="rId4"/>
          <a:stretch>
            <a:fillRect/>
          </a:stretch>
        </p:blipFill>
        <p:spPr>
          <a:xfrm>
            <a:off x="7932349" y="1328461"/>
            <a:ext cx="4111764" cy="2377113"/>
          </a:xfrm>
          <a:prstGeom prst="rect">
            <a:avLst/>
          </a:prstGeom>
        </p:spPr>
      </p:pic>
      <p:pic>
        <p:nvPicPr>
          <p:cNvPr id="11" name="Picture 10" descr="An SR flip flop component from the gates tool with S=0 and R=1 and output set to 0 (reset)">
            <a:extLst>
              <a:ext uri="{FF2B5EF4-FFF2-40B4-BE49-F238E27FC236}">
                <a16:creationId xmlns:a16="http://schemas.microsoft.com/office/drawing/2014/main" id="{AFEA0C19-5049-4484-90C2-960F7F4C412C}"/>
              </a:ext>
            </a:extLst>
          </p:cNvPr>
          <p:cNvPicPr>
            <a:picLocks noChangeAspect="1"/>
          </p:cNvPicPr>
          <p:nvPr/>
        </p:nvPicPr>
        <p:blipFill>
          <a:blip r:embed="rId5"/>
          <a:stretch>
            <a:fillRect/>
          </a:stretch>
        </p:blipFill>
        <p:spPr>
          <a:xfrm>
            <a:off x="3633229" y="3812005"/>
            <a:ext cx="4079640" cy="2264681"/>
          </a:xfrm>
          <a:prstGeom prst="rect">
            <a:avLst/>
          </a:prstGeom>
        </p:spPr>
      </p:pic>
      <p:graphicFrame>
        <p:nvGraphicFramePr>
          <p:cNvPr id="4" name="Table 3">
            <a:extLst>
              <a:ext uri="{FF2B5EF4-FFF2-40B4-BE49-F238E27FC236}">
                <a16:creationId xmlns:a16="http://schemas.microsoft.com/office/drawing/2014/main" id="{9949173D-4C36-D7B3-79E7-6DA2A78D3673}"/>
              </a:ext>
            </a:extLst>
          </p:cNvPr>
          <p:cNvGraphicFramePr>
            <a:graphicFrameLocks noGrp="1"/>
          </p:cNvGraphicFramePr>
          <p:nvPr>
            <p:extLst>
              <p:ext uri="{D42A27DB-BD31-4B8C-83A1-F6EECF244321}">
                <p14:modId xmlns:p14="http://schemas.microsoft.com/office/powerpoint/2010/main" val="1835474831"/>
              </p:ext>
            </p:extLst>
          </p:nvPr>
        </p:nvGraphicFramePr>
        <p:xfrm>
          <a:off x="752938" y="2589812"/>
          <a:ext cx="2425147" cy="1960150"/>
        </p:xfrm>
        <a:graphic>
          <a:graphicData uri="http://schemas.openxmlformats.org/drawingml/2006/table">
            <a:tbl>
              <a:tblPr firstRow="1" bandRow="1">
                <a:tableStyleId>{5C22544A-7EE6-4342-B048-85BDC9FD1C3A}</a:tableStyleId>
              </a:tblPr>
              <a:tblGrid>
                <a:gridCol w="705144">
                  <a:extLst>
                    <a:ext uri="{9D8B030D-6E8A-4147-A177-3AD203B41FA5}">
                      <a16:colId xmlns:a16="http://schemas.microsoft.com/office/drawing/2014/main" val="1071248141"/>
                    </a:ext>
                  </a:extLst>
                </a:gridCol>
                <a:gridCol w="705144">
                  <a:extLst>
                    <a:ext uri="{9D8B030D-6E8A-4147-A177-3AD203B41FA5}">
                      <a16:colId xmlns:a16="http://schemas.microsoft.com/office/drawing/2014/main" val="2618565763"/>
                    </a:ext>
                  </a:extLst>
                </a:gridCol>
                <a:gridCol w="1014859">
                  <a:extLst>
                    <a:ext uri="{9D8B030D-6E8A-4147-A177-3AD203B41FA5}">
                      <a16:colId xmlns:a16="http://schemas.microsoft.com/office/drawing/2014/main" val="2416198014"/>
                    </a:ext>
                  </a:extLst>
                </a:gridCol>
              </a:tblGrid>
              <a:tr h="392030">
                <a:tc>
                  <a:txBody>
                    <a:bodyPr/>
                    <a:lstStyle/>
                    <a:p>
                      <a:pPr algn="ctr"/>
                      <a:r>
                        <a:rPr lang="en-US" dirty="0"/>
                        <a:t>S</a:t>
                      </a:r>
                    </a:p>
                  </a:txBody>
                  <a:tcPr/>
                </a:tc>
                <a:tc>
                  <a:txBody>
                    <a:bodyPr/>
                    <a:lstStyle/>
                    <a:p>
                      <a:pPr algn="ctr"/>
                      <a:r>
                        <a:rPr lang="en-US" dirty="0"/>
                        <a:t>R</a:t>
                      </a:r>
                    </a:p>
                  </a:txBody>
                  <a:tcPr/>
                </a:tc>
                <a:tc>
                  <a:txBody>
                    <a:bodyPr/>
                    <a:lstStyle/>
                    <a:p>
                      <a:pPr algn="ctr"/>
                      <a:r>
                        <a:rPr lang="en-US" dirty="0"/>
                        <a:t>Q</a:t>
                      </a:r>
                    </a:p>
                  </a:txBody>
                  <a:tcPr/>
                </a:tc>
                <a:extLst>
                  <a:ext uri="{0D108BD9-81ED-4DB2-BD59-A6C34878D82A}">
                    <a16:rowId xmlns:a16="http://schemas.microsoft.com/office/drawing/2014/main" val="3588159787"/>
                  </a:ext>
                </a:extLst>
              </a:tr>
              <a:tr h="392030">
                <a:tc>
                  <a:txBody>
                    <a:bodyPr/>
                    <a:lstStyle/>
                    <a:p>
                      <a:pPr algn="ctr"/>
                      <a:r>
                        <a:rPr lang="en-US" dirty="0"/>
                        <a:t>0</a:t>
                      </a:r>
                    </a:p>
                  </a:txBody>
                  <a:tcPr/>
                </a:tc>
                <a:tc>
                  <a:txBody>
                    <a:bodyPr/>
                    <a:lstStyle/>
                    <a:p>
                      <a:pPr algn="ctr"/>
                      <a:r>
                        <a:rPr lang="en-US" dirty="0"/>
                        <a:t>0</a:t>
                      </a:r>
                    </a:p>
                  </a:txBody>
                  <a:tcPr/>
                </a:tc>
                <a:tc>
                  <a:txBody>
                    <a:bodyPr/>
                    <a:lstStyle/>
                    <a:p>
                      <a:pPr algn="ctr"/>
                      <a:r>
                        <a:rPr lang="en-US" dirty="0"/>
                        <a:t>Maintain</a:t>
                      </a:r>
                    </a:p>
                  </a:txBody>
                  <a:tcPr/>
                </a:tc>
                <a:extLst>
                  <a:ext uri="{0D108BD9-81ED-4DB2-BD59-A6C34878D82A}">
                    <a16:rowId xmlns:a16="http://schemas.microsoft.com/office/drawing/2014/main" val="3061539733"/>
                  </a:ext>
                </a:extLst>
              </a:tr>
              <a:tr h="39203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44367929"/>
                  </a:ext>
                </a:extLst>
              </a:tr>
              <a:tr h="39203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93639549"/>
                  </a:ext>
                </a:extLst>
              </a:tr>
              <a:tr h="392030">
                <a:tc>
                  <a:txBody>
                    <a:bodyPr/>
                    <a:lstStyle/>
                    <a:p>
                      <a:pPr algn="ctr"/>
                      <a:r>
                        <a:rPr lang="en-US" dirty="0"/>
                        <a:t>1</a:t>
                      </a:r>
                    </a:p>
                  </a:txBody>
                  <a:tcPr/>
                </a:tc>
                <a:tc>
                  <a:txBody>
                    <a:bodyPr/>
                    <a:lstStyle/>
                    <a:p>
                      <a:pPr algn="ctr"/>
                      <a:r>
                        <a:rPr lang="en-US" dirty="0"/>
                        <a:t>1</a:t>
                      </a:r>
                    </a:p>
                  </a:txBody>
                  <a:tcPr/>
                </a:tc>
                <a:tc>
                  <a:txBody>
                    <a:bodyPr/>
                    <a:lstStyle/>
                    <a:p>
                      <a:pPr algn="ctr"/>
                      <a:r>
                        <a:rPr lang="en-US" dirty="0"/>
                        <a:t>???</a:t>
                      </a:r>
                    </a:p>
                  </a:txBody>
                  <a:tcPr/>
                </a:tc>
                <a:extLst>
                  <a:ext uri="{0D108BD9-81ED-4DB2-BD59-A6C34878D82A}">
                    <a16:rowId xmlns:a16="http://schemas.microsoft.com/office/drawing/2014/main" val="1222571218"/>
                  </a:ext>
                </a:extLst>
              </a:tr>
            </a:tbl>
          </a:graphicData>
        </a:graphic>
      </p:graphicFrame>
      <p:sp>
        <p:nvSpPr>
          <p:cNvPr id="6" name="Right Arrow 5">
            <a:extLst>
              <a:ext uri="{FF2B5EF4-FFF2-40B4-BE49-F238E27FC236}">
                <a16:creationId xmlns:a16="http://schemas.microsoft.com/office/drawing/2014/main" id="{37DD310C-CC2E-C504-524E-CB0F7EF2986D}"/>
              </a:ext>
            </a:extLst>
          </p:cNvPr>
          <p:cNvSpPr/>
          <p:nvPr/>
        </p:nvSpPr>
        <p:spPr>
          <a:xfrm>
            <a:off x="6657975" y="2800350"/>
            <a:ext cx="1171575"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AD1B5D07-2E09-F87E-2D37-CDA98AF6C722}"/>
              </a:ext>
            </a:extLst>
          </p:cNvPr>
          <p:cNvSpPr/>
          <p:nvPr/>
        </p:nvSpPr>
        <p:spPr>
          <a:xfrm>
            <a:off x="6657975" y="5086044"/>
            <a:ext cx="1171575"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1E93C7B-5320-CAB0-6EE9-B6024049D7CC}"/>
              </a:ext>
            </a:extLst>
          </p:cNvPr>
          <p:cNvSpPr txBox="1"/>
          <p:nvPr/>
        </p:nvSpPr>
        <p:spPr>
          <a:xfrm>
            <a:off x="4667596" y="849106"/>
            <a:ext cx="1976438" cy="584775"/>
          </a:xfrm>
          <a:prstGeom prst="rect">
            <a:avLst/>
          </a:prstGeom>
          <a:noFill/>
        </p:spPr>
        <p:txBody>
          <a:bodyPr wrap="none" rtlCol="0">
            <a:spAutoFit/>
          </a:bodyPr>
          <a:lstStyle/>
          <a:p>
            <a:r>
              <a:rPr lang="en-US" sz="3200" dirty="0"/>
              <a:t>Set / Reset</a:t>
            </a:r>
          </a:p>
        </p:txBody>
      </p:sp>
      <p:sp>
        <p:nvSpPr>
          <p:cNvPr id="15" name="TextBox 14">
            <a:extLst>
              <a:ext uri="{FF2B5EF4-FFF2-40B4-BE49-F238E27FC236}">
                <a16:creationId xmlns:a16="http://schemas.microsoft.com/office/drawing/2014/main" id="{C12DB22A-47F0-ED0F-BD91-DCCC0DA8E30B}"/>
              </a:ext>
            </a:extLst>
          </p:cNvPr>
          <p:cNvSpPr txBox="1"/>
          <p:nvPr/>
        </p:nvSpPr>
        <p:spPr>
          <a:xfrm>
            <a:off x="8840417" y="849106"/>
            <a:ext cx="2295628" cy="584775"/>
          </a:xfrm>
          <a:prstGeom prst="rect">
            <a:avLst/>
          </a:prstGeom>
          <a:noFill/>
        </p:spPr>
        <p:txBody>
          <a:bodyPr wrap="none" rtlCol="0">
            <a:spAutoFit/>
          </a:bodyPr>
          <a:lstStyle/>
          <a:p>
            <a:r>
              <a:rPr lang="en-US" sz="3200" dirty="0"/>
              <a:t>Stored Value</a:t>
            </a:r>
          </a:p>
        </p:txBody>
      </p:sp>
    </p:spTree>
    <p:extLst>
      <p:ext uri="{BB962C8B-B14F-4D97-AF65-F5344CB8AC3E}">
        <p14:creationId xmlns:p14="http://schemas.microsoft.com/office/powerpoint/2010/main" val="2793955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8D90-0D6F-D2B7-F04F-DDE87DC5F8EA}"/>
              </a:ext>
            </a:extLst>
          </p:cNvPr>
          <p:cNvSpPr>
            <a:spLocks noGrp="1"/>
          </p:cNvSpPr>
          <p:nvPr>
            <p:ph type="title"/>
          </p:nvPr>
        </p:nvSpPr>
        <p:spPr/>
        <p:txBody>
          <a:bodyPr/>
          <a:lstStyle/>
          <a:p>
            <a:r>
              <a:rPr lang="en-US" dirty="0"/>
              <a:t>My Simulators Can't Build an </a:t>
            </a:r>
            <a:r>
              <a:rPr lang="en-US"/>
              <a:t>SR Latch :(</a:t>
            </a:r>
            <a:endParaRPr lang="en-US" dirty="0"/>
          </a:p>
        </p:txBody>
      </p:sp>
      <p:sp>
        <p:nvSpPr>
          <p:cNvPr id="6" name="Content Placeholder 5">
            <a:extLst>
              <a:ext uri="{FF2B5EF4-FFF2-40B4-BE49-F238E27FC236}">
                <a16:creationId xmlns:a16="http://schemas.microsoft.com/office/drawing/2014/main" id="{8E9DA63D-F842-EE29-0653-F4F0E7637F02}"/>
              </a:ext>
            </a:extLst>
          </p:cNvPr>
          <p:cNvSpPr>
            <a:spLocks noGrp="1"/>
          </p:cNvSpPr>
          <p:nvPr>
            <p:ph idx="1"/>
          </p:nvPr>
        </p:nvSpPr>
        <p:spPr>
          <a:xfrm>
            <a:off x="838200" y="1825625"/>
            <a:ext cx="10515600" cy="1031875"/>
          </a:xfrm>
        </p:spPr>
        <p:txBody>
          <a:bodyPr>
            <a:normAutofit/>
          </a:bodyPr>
          <a:lstStyle/>
          <a:p>
            <a:r>
              <a:rPr lang="en-US" dirty="0"/>
              <a:t>My Digital Logic Builder does not handle feedback loops so you can't build a SR latch from two NOR gates (unless I fix it)</a:t>
            </a:r>
          </a:p>
        </p:txBody>
      </p:sp>
      <p:pic>
        <p:nvPicPr>
          <p:cNvPr id="4" name="Picture 3" descr="A failed attempt to build an SR latch in the gates layout tool for this course using two NOR gates.">
            <a:extLst>
              <a:ext uri="{FF2B5EF4-FFF2-40B4-BE49-F238E27FC236}">
                <a16:creationId xmlns:a16="http://schemas.microsoft.com/office/drawing/2014/main" id="{B76C507D-5E54-2365-275D-37F3A69A8840}"/>
              </a:ext>
            </a:extLst>
          </p:cNvPr>
          <p:cNvPicPr>
            <a:picLocks noChangeAspect="1"/>
          </p:cNvPicPr>
          <p:nvPr/>
        </p:nvPicPr>
        <p:blipFill>
          <a:blip r:embed="rId2"/>
          <a:stretch>
            <a:fillRect/>
          </a:stretch>
        </p:blipFill>
        <p:spPr>
          <a:xfrm>
            <a:off x="4644593" y="3225508"/>
            <a:ext cx="3374488" cy="2301329"/>
          </a:xfrm>
          <a:prstGeom prst="rect">
            <a:avLst/>
          </a:prstGeom>
        </p:spPr>
      </p:pic>
      <p:pic>
        <p:nvPicPr>
          <p:cNvPr id="5" name="Picture 4" descr="A diagram of an SR flip flop with two NOR gates with feedback loops with the output of each NOR as one of the inputs of the other NOR.  The S and R inputs are connected to the other inputs of the NOR gates.   It is an animated GIF that highlights the Set and Reset operations and the feedback loops that latch the stored value in place.">
            <a:extLst>
              <a:ext uri="{FF2B5EF4-FFF2-40B4-BE49-F238E27FC236}">
                <a16:creationId xmlns:a16="http://schemas.microsoft.com/office/drawing/2014/main" id="{B94DD2EA-4A57-2A76-2FB8-6B23C56B539C}"/>
              </a:ext>
            </a:extLst>
          </p:cNvPr>
          <p:cNvPicPr>
            <a:picLocks noChangeAspect="1"/>
          </p:cNvPicPr>
          <p:nvPr/>
        </p:nvPicPr>
        <p:blipFill>
          <a:blip r:embed="rId3"/>
          <a:stretch>
            <a:fillRect/>
          </a:stretch>
        </p:blipFill>
        <p:spPr>
          <a:xfrm>
            <a:off x="995362" y="3279228"/>
            <a:ext cx="3152505" cy="2301329"/>
          </a:xfrm>
          <a:prstGeom prst="rect">
            <a:avLst/>
          </a:prstGeom>
        </p:spPr>
      </p:pic>
      <p:sp>
        <p:nvSpPr>
          <p:cNvPr id="7" name="TextBox 6">
            <a:extLst>
              <a:ext uri="{FF2B5EF4-FFF2-40B4-BE49-F238E27FC236}">
                <a16:creationId xmlns:a16="http://schemas.microsoft.com/office/drawing/2014/main" id="{BCA8FFE2-FF1E-A199-2751-925DBDD15174}"/>
              </a:ext>
            </a:extLst>
          </p:cNvPr>
          <p:cNvSpPr txBox="1"/>
          <p:nvPr/>
        </p:nvSpPr>
        <p:spPr>
          <a:xfrm>
            <a:off x="5241617" y="2998799"/>
            <a:ext cx="1958165" cy="400110"/>
          </a:xfrm>
          <a:prstGeom prst="rect">
            <a:avLst/>
          </a:prstGeom>
          <a:noFill/>
        </p:spPr>
        <p:txBody>
          <a:bodyPr wrap="none" rtlCol="0">
            <a:spAutoFit/>
          </a:bodyPr>
          <a:lstStyle/>
          <a:p>
            <a:r>
              <a:rPr lang="en-US" sz="2000" dirty="0"/>
              <a:t>SR Circuit Fails </a:t>
            </a:r>
            <a:r>
              <a:rPr lang="en-US" sz="2000" dirty="0">
                <a:sym typeface="Wingdings" pitchFamily="2" charset="2"/>
              </a:rPr>
              <a:t></a:t>
            </a:r>
            <a:endParaRPr lang="en-US" sz="2000" dirty="0"/>
          </a:p>
        </p:txBody>
      </p:sp>
      <p:pic>
        <p:nvPicPr>
          <p:cNvPr id="8" name="Picture 7" descr="An SR flip flop component from the gates tool working correctly with S=0 and R=0 and output is maintained as 1 from the internal storage logic">
            <a:extLst>
              <a:ext uri="{FF2B5EF4-FFF2-40B4-BE49-F238E27FC236}">
                <a16:creationId xmlns:a16="http://schemas.microsoft.com/office/drawing/2014/main" id="{835A6B10-9A45-7F90-29A8-A66E752F9983}"/>
              </a:ext>
            </a:extLst>
          </p:cNvPr>
          <p:cNvPicPr>
            <a:picLocks noChangeAspect="1"/>
          </p:cNvPicPr>
          <p:nvPr/>
        </p:nvPicPr>
        <p:blipFill>
          <a:blip r:embed="rId4"/>
          <a:stretch>
            <a:fillRect/>
          </a:stretch>
        </p:blipFill>
        <p:spPr>
          <a:xfrm>
            <a:off x="8338647" y="3398909"/>
            <a:ext cx="3531048" cy="2041387"/>
          </a:xfrm>
          <a:prstGeom prst="rect">
            <a:avLst/>
          </a:prstGeom>
        </p:spPr>
      </p:pic>
      <p:sp>
        <p:nvSpPr>
          <p:cNvPr id="9" name="TextBox 8">
            <a:extLst>
              <a:ext uri="{FF2B5EF4-FFF2-40B4-BE49-F238E27FC236}">
                <a16:creationId xmlns:a16="http://schemas.microsoft.com/office/drawing/2014/main" id="{B8C5077D-180A-F492-94E0-7941768F4F87}"/>
              </a:ext>
            </a:extLst>
          </p:cNvPr>
          <p:cNvSpPr txBox="1"/>
          <p:nvPr/>
        </p:nvSpPr>
        <p:spPr>
          <a:xfrm>
            <a:off x="8911593" y="2998799"/>
            <a:ext cx="2442207" cy="400110"/>
          </a:xfrm>
          <a:prstGeom prst="rect">
            <a:avLst/>
          </a:prstGeom>
          <a:noFill/>
        </p:spPr>
        <p:txBody>
          <a:bodyPr wrap="none" rtlCol="0">
            <a:spAutoFit/>
          </a:bodyPr>
          <a:lstStyle/>
          <a:p>
            <a:r>
              <a:rPr lang="en-US" sz="2000" dirty="0"/>
              <a:t>SR Component Works</a:t>
            </a:r>
          </a:p>
        </p:txBody>
      </p:sp>
    </p:spTree>
    <p:extLst>
      <p:ext uri="{BB962C8B-B14F-4D97-AF65-F5344CB8AC3E}">
        <p14:creationId xmlns:p14="http://schemas.microsoft.com/office/powerpoint/2010/main" val="722158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DC48-E82F-4AF7-5B6A-EA5B480CD112}"/>
              </a:ext>
            </a:extLst>
          </p:cNvPr>
          <p:cNvSpPr>
            <a:spLocks noGrp="1"/>
          </p:cNvSpPr>
          <p:nvPr>
            <p:ph type="title"/>
          </p:nvPr>
        </p:nvSpPr>
        <p:spPr/>
        <p:txBody>
          <a:bodyPr/>
          <a:lstStyle/>
          <a:p>
            <a:r>
              <a:rPr lang="en-US" dirty="0"/>
              <a:t>Gated D Latch</a:t>
            </a:r>
          </a:p>
        </p:txBody>
      </p:sp>
      <p:sp>
        <p:nvSpPr>
          <p:cNvPr id="3" name="Content Placeholder 2">
            <a:extLst>
              <a:ext uri="{FF2B5EF4-FFF2-40B4-BE49-F238E27FC236}">
                <a16:creationId xmlns:a16="http://schemas.microsoft.com/office/drawing/2014/main" id="{57C73A59-E414-49F6-B603-DFEC60D2A8E8}"/>
              </a:ext>
            </a:extLst>
          </p:cNvPr>
          <p:cNvSpPr>
            <a:spLocks noGrp="1"/>
          </p:cNvSpPr>
          <p:nvPr>
            <p:ph idx="1"/>
          </p:nvPr>
        </p:nvSpPr>
        <p:spPr>
          <a:xfrm>
            <a:off x="838200" y="1825625"/>
            <a:ext cx="5257800" cy="4351338"/>
          </a:xfrm>
        </p:spPr>
        <p:txBody>
          <a:bodyPr/>
          <a:lstStyle/>
          <a:p>
            <a:r>
              <a:rPr lang="en-US" dirty="0"/>
              <a:t>The Gated D Latch has a D (data) and a C (clock) inputs.</a:t>
            </a:r>
          </a:p>
          <a:p>
            <a:r>
              <a:rPr lang="en-US" dirty="0"/>
              <a:t>If C is zero, D is ignored, and the output is the most recent stored value</a:t>
            </a:r>
          </a:p>
          <a:p>
            <a:r>
              <a:rPr lang="en-US" dirty="0"/>
              <a:t>If C is 1, D is copied into the internal state</a:t>
            </a:r>
          </a:p>
        </p:txBody>
      </p:sp>
      <p:pic>
        <p:nvPicPr>
          <p:cNvPr id="5122" name="Picture 2" descr="A gated D latch created by augmenting on an SR NAND latch using a total of four NAND gates.">
            <a:extLst>
              <a:ext uri="{FF2B5EF4-FFF2-40B4-BE49-F238E27FC236}">
                <a16:creationId xmlns:a16="http://schemas.microsoft.com/office/drawing/2014/main" id="{1C9E5DA7-53EF-0D69-8DAC-01272F1B44C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99263" y="3704813"/>
            <a:ext cx="3937000" cy="1968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58FC9432-B967-1CCD-3B98-A4D77EE37219}"/>
              </a:ext>
            </a:extLst>
          </p:cNvPr>
          <p:cNvGraphicFramePr>
            <a:graphicFrameLocks noGrp="1"/>
          </p:cNvGraphicFramePr>
          <p:nvPr>
            <p:extLst>
              <p:ext uri="{D42A27DB-BD31-4B8C-83A1-F6EECF244321}">
                <p14:modId xmlns:p14="http://schemas.microsoft.com/office/powerpoint/2010/main" val="797980361"/>
              </p:ext>
            </p:extLst>
          </p:nvPr>
        </p:nvGraphicFramePr>
        <p:xfrm>
          <a:off x="7410913" y="1184687"/>
          <a:ext cx="2425147" cy="1960150"/>
        </p:xfrm>
        <a:graphic>
          <a:graphicData uri="http://schemas.openxmlformats.org/drawingml/2006/table">
            <a:tbl>
              <a:tblPr firstRow="1" bandRow="1">
                <a:tableStyleId>{5C22544A-7EE6-4342-B048-85BDC9FD1C3A}</a:tableStyleId>
              </a:tblPr>
              <a:tblGrid>
                <a:gridCol w="705144">
                  <a:extLst>
                    <a:ext uri="{9D8B030D-6E8A-4147-A177-3AD203B41FA5}">
                      <a16:colId xmlns:a16="http://schemas.microsoft.com/office/drawing/2014/main" val="1071248141"/>
                    </a:ext>
                  </a:extLst>
                </a:gridCol>
                <a:gridCol w="705144">
                  <a:extLst>
                    <a:ext uri="{9D8B030D-6E8A-4147-A177-3AD203B41FA5}">
                      <a16:colId xmlns:a16="http://schemas.microsoft.com/office/drawing/2014/main" val="2618565763"/>
                    </a:ext>
                  </a:extLst>
                </a:gridCol>
                <a:gridCol w="1014859">
                  <a:extLst>
                    <a:ext uri="{9D8B030D-6E8A-4147-A177-3AD203B41FA5}">
                      <a16:colId xmlns:a16="http://schemas.microsoft.com/office/drawing/2014/main" val="2416198014"/>
                    </a:ext>
                  </a:extLst>
                </a:gridCol>
              </a:tblGrid>
              <a:tr h="392030">
                <a:tc>
                  <a:txBody>
                    <a:bodyPr/>
                    <a:lstStyle/>
                    <a:p>
                      <a:pPr algn="ctr"/>
                      <a:r>
                        <a:rPr lang="en-US" dirty="0"/>
                        <a:t>C</a:t>
                      </a:r>
                    </a:p>
                  </a:txBody>
                  <a:tcPr/>
                </a:tc>
                <a:tc>
                  <a:txBody>
                    <a:bodyPr/>
                    <a:lstStyle/>
                    <a:p>
                      <a:pPr algn="ctr"/>
                      <a:r>
                        <a:rPr lang="en-US" dirty="0"/>
                        <a:t>D</a:t>
                      </a:r>
                    </a:p>
                  </a:txBody>
                  <a:tcPr/>
                </a:tc>
                <a:tc>
                  <a:txBody>
                    <a:bodyPr/>
                    <a:lstStyle/>
                    <a:p>
                      <a:pPr algn="ctr"/>
                      <a:r>
                        <a:rPr lang="en-US" dirty="0"/>
                        <a:t>Q</a:t>
                      </a:r>
                    </a:p>
                  </a:txBody>
                  <a:tcPr/>
                </a:tc>
                <a:extLst>
                  <a:ext uri="{0D108BD9-81ED-4DB2-BD59-A6C34878D82A}">
                    <a16:rowId xmlns:a16="http://schemas.microsoft.com/office/drawing/2014/main" val="3588159787"/>
                  </a:ext>
                </a:extLst>
              </a:tr>
              <a:tr h="392030">
                <a:tc>
                  <a:txBody>
                    <a:bodyPr/>
                    <a:lstStyle/>
                    <a:p>
                      <a:pPr algn="ctr"/>
                      <a:r>
                        <a:rPr lang="en-US" dirty="0"/>
                        <a:t>0</a:t>
                      </a:r>
                    </a:p>
                  </a:txBody>
                  <a:tcPr/>
                </a:tc>
                <a:tc>
                  <a:txBody>
                    <a:bodyPr/>
                    <a:lstStyle/>
                    <a:p>
                      <a:pPr algn="ctr"/>
                      <a:r>
                        <a:rPr lang="en-US" dirty="0"/>
                        <a:t>0</a:t>
                      </a:r>
                    </a:p>
                  </a:txBody>
                  <a:tcPr/>
                </a:tc>
                <a:tc>
                  <a:txBody>
                    <a:bodyPr/>
                    <a:lstStyle/>
                    <a:p>
                      <a:pPr algn="ctr"/>
                      <a:r>
                        <a:rPr lang="en-US" dirty="0"/>
                        <a:t>Maintain</a:t>
                      </a:r>
                    </a:p>
                  </a:txBody>
                  <a:tcPr/>
                </a:tc>
                <a:extLst>
                  <a:ext uri="{0D108BD9-81ED-4DB2-BD59-A6C34878D82A}">
                    <a16:rowId xmlns:a16="http://schemas.microsoft.com/office/drawing/2014/main" val="3061539733"/>
                  </a:ext>
                </a:extLst>
              </a:tr>
              <a:tr h="392030">
                <a:tc>
                  <a:txBody>
                    <a:bodyPr/>
                    <a:lstStyle/>
                    <a:p>
                      <a:pPr algn="ctr"/>
                      <a:r>
                        <a:rPr lang="en-US" dirty="0"/>
                        <a:t>0</a:t>
                      </a:r>
                    </a:p>
                  </a:txBody>
                  <a:tcPr/>
                </a:tc>
                <a:tc>
                  <a:txBody>
                    <a:bodyPr/>
                    <a:lstStyle/>
                    <a:p>
                      <a:pPr algn="ctr"/>
                      <a:r>
                        <a:rPr lang="en-US" dirty="0"/>
                        <a:t>1</a:t>
                      </a:r>
                    </a:p>
                  </a:txBody>
                  <a:tcPr/>
                </a:tc>
                <a:tc>
                  <a:txBody>
                    <a:bodyPr/>
                    <a:lstStyle/>
                    <a:p>
                      <a:pPr algn="ctr"/>
                      <a:r>
                        <a:rPr lang="en-US" dirty="0"/>
                        <a:t>Maintain</a:t>
                      </a:r>
                    </a:p>
                  </a:txBody>
                  <a:tcPr/>
                </a:tc>
                <a:extLst>
                  <a:ext uri="{0D108BD9-81ED-4DB2-BD59-A6C34878D82A}">
                    <a16:rowId xmlns:a16="http://schemas.microsoft.com/office/drawing/2014/main" val="1244367929"/>
                  </a:ext>
                </a:extLst>
              </a:tr>
              <a:tr h="39203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93639549"/>
                  </a:ext>
                </a:extLst>
              </a:tr>
              <a:tr h="39203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22571218"/>
                  </a:ext>
                </a:extLst>
              </a:tr>
            </a:tbl>
          </a:graphicData>
        </a:graphic>
      </p:graphicFrame>
      <p:sp>
        <p:nvSpPr>
          <p:cNvPr id="6" name="Rectangle 5">
            <a:extLst>
              <a:ext uri="{FF2B5EF4-FFF2-40B4-BE49-F238E27FC236}">
                <a16:creationId xmlns:a16="http://schemas.microsoft.com/office/drawing/2014/main" id="{B8ACBA28-5311-B634-D3FA-6D4AB3C88AAB}"/>
              </a:ext>
            </a:extLst>
          </p:cNvPr>
          <p:cNvSpPr/>
          <p:nvPr/>
        </p:nvSpPr>
        <p:spPr>
          <a:xfrm>
            <a:off x="6799263" y="5292762"/>
            <a:ext cx="246996" cy="2474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F414D23-93CE-4993-0D9F-0A7F30DE2C05}"/>
              </a:ext>
            </a:extLst>
          </p:cNvPr>
          <p:cNvSpPr txBox="1"/>
          <p:nvPr/>
        </p:nvSpPr>
        <p:spPr>
          <a:xfrm>
            <a:off x="6777747" y="5206699"/>
            <a:ext cx="300784" cy="400110"/>
          </a:xfrm>
          <a:prstGeom prst="rect">
            <a:avLst/>
          </a:prstGeom>
          <a:noFill/>
        </p:spPr>
        <p:txBody>
          <a:bodyPr wrap="square" rtlCol="0">
            <a:spAutoFit/>
          </a:bodyPr>
          <a:lstStyle/>
          <a:p>
            <a:r>
              <a:rPr lang="en-US" sz="2000" dirty="0"/>
              <a:t>C</a:t>
            </a:r>
          </a:p>
        </p:txBody>
      </p:sp>
    </p:spTree>
    <p:extLst>
      <p:ext uri="{BB962C8B-B14F-4D97-AF65-F5344CB8AC3E}">
        <p14:creationId xmlns:p14="http://schemas.microsoft.com/office/powerpoint/2010/main" val="238951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18E3A-C036-ED0C-FC83-C253716A9AC5}"/>
              </a:ext>
            </a:extLst>
          </p:cNvPr>
          <p:cNvSpPr>
            <a:spLocks noGrp="1"/>
          </p:cNvSpPr>
          <p:nvPr>
            <p:ph type="title"/>
          </p:nvPr>
        </p:nvSpPr>
        <p:spPr>
          <a:xfrm>
            <a:off x="838200" y="365125"/>
            <a:ext cx="5052646" cy="1325563"/>
          </a:xfrm>
        </p:spPr>
        <p:txBody>
          <a:bodyPr/>
          <a:lstStyle/>
          <a:p>
            <a:r>
              <a:rPr lang="en-US" dirty="0"/>
              <a:t>Computer Architecture</a:t>
            </a:r>
          </a:p>
        </p:txBody>
      </p:sp>
      <p:sp>
        <p:nvSpPr>
          <p:cNvPr id="7" name="Content Placeholder 6">
            <a:extLst>
              <a:ext uri="{FF2B5EF4-FFF2-40B4-BE49-F238E27FC236}">
                <a16:creationId xmlns:a16="http://schemas.microsoft.com/office/drawing/2014/main" id="{E49A90A1-4D95-195B-A460-922DCA09E6E6}"/>
              </a:ext>
            </a:extLst>
          </p:cNvPr>
          <p:cNvSpPr>
            <a:spLocks noGrp="1"/>
          </p:cNvSpPr>
          <p:nvPr>
            <p:ph idx="1"/>
          </p:nvPr>
        </p:nvSpPr>
        <p:spPr>
          <a:xfrm>
            <a:off x="838200" y="1825625"/>
            <a:ext cx="4771292" cy="3873194"/>
          </a:xfrm>
        </p:spPr>
        <p:txBody>
          <a:bodyPr>
            <a:normAutofit/>
          </a:bodyPr>
          <a:lstStyle/>
          <a:p>
            <a:r>
              <a:rPr lang="en-US" dirty="0"/>
              <a:t>Within the computer data is moved using electric wires</a:t>
            </a:r>
          </a:p>
          <a:p>
            <a:r>
              <a:rPr lang="en-US" dirty="0"/>
              <a:t>Each wire generally has a voltage that is either a "0" or "1"</a:t>
            </a:r>
          </a:p>
          <a:p>
            <a:r>
              <a:rPr lang="en-US" dirty="0"/>
              <a:t>Wires connect components like the CPU, Memory, or other devices</a:t>
            </a:r>
          </a:p>
        </p:txBody>
      </p:sp>
      <p:pic>
        <p:nvPicPr>
          <p:cNvPr id="1030" name="Picture 6" descr="A sound chip from a 1980's &#10;Commodore 64 connected to the motherboard&#10;">
            <a:extLst>
              <a:ext uri="{FF2B5EF4-FFF2-40B4-BE49-F238E27FC236}">
                <a16:creationId xmlns:a16="http://schemas.microsoft.com/office/drawing/2014/main" id="{2DE2D932-74E9-C4E7-4DB7-F46E04FBC25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01156" y="1175201"/>
            <a:ext cx="5658615" cy="40674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C714407-5B02-6E11-CFD0-67CDEE2219CD}"/>
              </a:ext>
            </a:extLst>
          </p:cNvPr>
          <p:cNvSpPr txBox="1"/>
          <p:nvPr/>
        </p:nvSpPr>
        <p:spPr>
          <a:xfrm>
            <a:off x="1064968" y="5833756"/>
            <a:ext cx="6101860" cy="369332"/>
          </a:xfrm>
          <a:prstGeom prst="rect">
            <a:avLst/>
          </a:prstGeom>
          <a:noFill/>
        </p:spPr>
        <p:txBody>
          <a:bodyPr wrap="square">
            <a:spAutoFit/>
          </a:bodyPr>
          <a:lstStyle/>
          <a:p>
            <a:r>
              <a:rPr lang="en-US" dirty="0"/>
              <a:t>https://</a:t>
            </a:r>
            <a:r>
              <a:rPr lang="en-US" dirty="0" err="1"/>
              <a:t>en.wikipedia.org</a:t>
            </a:r>
            <a:r>
              <a:rPr lang="en-US" dirty="0"/>
              <a:t>/wiki/</a:t>
            </a:r>
            <a:r>
              <a:rPr lang="en-US" dirty="0" err="1"/>
              <a:t>Printed_circuit_board</a:t>
            </a:r>
            <a:endParaRPr lang="en-US" dirty="0"/>
          </a:p>
        </p:txBody>
      </p:sp>
      <p:sp>
        <p:nvSpPr>
          <p:cNvPr id="8" name="TextBox 7">
            <a:extLst>
              <a:ext uri="{FF2B5EF4-FFF2-40B4-BE49-F238E27FC236}">
                <a16:creationId xmlns:a16="http://schemas.microsoft.com/office/drawing/2014/main" id="{56C366E4-A1E8-1708-F1AA-965C56860991}"/>
              </a:ext>
            </a:extLst>
          </p:cNvPr>
          <p:cNvSpPr txBox="1"/>
          <p:nvPr/>
        </p:nvSpPr>
        <p:spPr>
          <a:xfrm>
            <a:off x="7653167" y="5398477"/>
            <a:ext cx="3299237" cy="923330"/>
          </a:xfrm>
          <a:prstGeom prst="rect">
            <a:avLst/>
          </a:prstGeom>
          <a:noFill/>
        </p:spPr>
        <p:txBody>
          <a:bodyPr wrap="none" rtlCol="0">
            <a:spAutoFit/>
          </a:bodyPr>
          <a:lstStyle/>
          <a:p>
            <a:pPr algn="ctr"/>
            <a:r>
              <a:rPr lang="en-US" dirty="0"/>
              <a:t>A sound chip from a 1980's </a:t>
            </a:r>
          </a:p>
          <a:p>
            <a:pPr algn="ctr"/>
            <a:r>
              <a:rPr lang="en-US" dirty="0"/>
              <a:t>Commodore 64 connected to the</a:t>
            </a:r>
          </a:p>
          <a:p>
            <a:pPr algn="ctr"/>
            <a:r>
              <a:rPr lang="en-US" dirty="0"/>
              <a:t>motherboard</a:t>
            </a:r>
          </a:p>
        </p:txBody>
      </p:sp>
    </p:spTree>
    <p:extLst>
      <p:ext uri="{BB962C8B-B14F-4D97-AF65-F5344CB8AC3E}">
        <p14:creationId xmlns:p14="http://schemas.microsoft.com/office/powerpoint/2010/main" val="4244363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 shot of a D latch component showing D=0 and Clock=1 and the new stored output Q=0.">
            <a:extLst>
              <a:ext uri="{FF2B5EF4-FFF2-40B4-BE49-F238E27FC236}">
                <a16:creationId xmlns:a16="http://schemas.microsoft.com/office/drawing/2014/main" id="{B1AC7DC7-23C0-A099-7DA1-923A8A9A9D5E}"/>
              </a:ext>
            </a:extLst>
          </p:cNvPr>
          <p:cNvPicPr>
            <a:picLocks noChangeAspect="1"/>
          </p:cNvPicPr>
          <p:nvPr/>
        </p:nvPicPr>
        <p:blipFill>
          <a:blip r:embed="rId2"/>
          <a:stretch>
            <a:fillRect/>
          </a:stretch>
        </p:blipFill>
        <p:spPr>
          <a:xfrm>
            <a:off x="8175625" y="1565275"/>
            <a:ext cx="3225800" cy="1727200"/>
          </a:xfrm>
          <a:prstGeom prst="rect">
            <a:avLst/>
          </a:prstGeom>
        </p:spPr>
      </p:pic>
      <p:pic>
        <p:nvPicPr>
          <p:cNvPr id="7" name="Picture 6" descr="A screen shot of a D latch component showing D=1 and Clock=1 and the new stored output Q=1.">
            <a:extLst>
              <a:ext uri="{FF2B5EF4-FFF2-40B4-BE49-F238E27FC236}">
                <a16:creationId xmlns:a16="http://schemas.microsoft.com/office/drawing/2014/main" id="{539C9256-36F9-5461-55F6-A820037F3B81}"/>
              </a:ext>
            </a:extLst>
          </p:cNvPr>
          <p:cNvPicPr>
            <a:picLocks noChangeAspect="1"/>
          </p:cNvPicPr>
          <p:nvPr/>
        </p:nvPicPr>
        <p:blipFill>
          <a:blip r:embed="rId3"/>
          <a:stretch>
            <a:fillRect/>
          </a:stretch>
        </p:blipFill>
        <p:spPr>
          <a:xfrm>
            <a:off x="1249362" y="3429000"/>
            <a:ext cx="2984500" cy="1536700"/>
          </a:xfrm>
          <a:prstGeom prst="rect">
            <a:avLst/>
          </a:prstGeom>
        </p:spPr>
      </p:pic>
      <p:pic>
        <p:nvPicPr>
          <p:cNvPr id="9" name="Picture 8" descr="A screen shot of a D latch component showing D=0 and Clock=0 and maintaining the stored output Q=0.">
            <a:extLst>
              <a:ext uri="{FF2B5EF4-FFF2-40B4-BE49-F238E27FC236}">
                <a16:creationId xmlns:a16="http://schemas.microsoft.com/office/drawing/2014/main" id="{37832463-B8B3-6DF4-98E6-31073973C45E}"/>
              </a:ext>
            </a:extLst>
          </p:cNvPr>
          <p:cNvPicPr>
            <a:picLocks noChangeAspect="1"/>
          </p:cNvPicPr>
          <p:nvPr/>
        </p:nvPicPr>
        <p:blipFill>
          <a:blip r:embed="rId4"/>
          <a:stretch>
            <a:fillRect/>
          </a:stretch>
        </p:blipFill>
        <p:spPr>
          <a:xfrm>
            <a:off x="8347075" y="3565526"/>
            <a:ext cx="2882900" cy="1511300"/>
          </a:xfrm>
          <a:prstGeom prst="rect">
            <a:avLst/>
          </a:prstGeom>
        </p:spPr>
      </p:pic>
      <p:pic>
        <p:nvPicPr>
          <p:cNvPr id="11" name="Picture 10" descr="A screen shot of a D latch component showing changing D=1 while Clock=0 and maintaining the stored output Q=0 (ignoring D while the clock is low)">
            <a:extLst>
              <a:ext uri="{FF2B5EF4-FFF2-40B4-BE49-F238E27FC236}">
                <a16:creationId xmlns:a16="http://schemas.microsoft.com/office/drawing/2014/main" id="{6499A8E8-08C0-5700-3A15-B2784372A163}"/>
              </a:ext>
            </a:extLst>
          </p:cNvPr>
          <p:cNvPicPr>
            <a:picLocks noChangeAspect="1"/>
          </p:cNvPicPr>
          <p:nvPr/>
        </p:nvPicPr>
        <p:blipFill>
          <a:blip r:embed="rId5"/>
          <a:stretch>
            <a:fillRect/>
          </a:stretch>
        </p:blipFill>
        <p:spPr>
          <a:xfrm>
            <a:off x="4572000" y="4649788"/>
            <a:ext cx="3048000" cy="1701800"/>
          </a:xfrm>
          <a:prstGeom prst="rect">
            <a:avLst/>
          </a:prstGeom>
        </p:spPr>
      </p:pic>
      <p:pic>
        <p:nvPicPr>
          <p:cNvPr id="13" name="Picture 12" descr="A screen shot of a D latch component  D=1 and Clock=0 and maintaining the stored output Q=1 (ignore changes to D while the clock is low)">
            <a:extLst>
              <a:ext uri="{FF2B5EF4-FFF2-40B4-BE49-F238E27FC236}">
                <a16:creationId xmlns:a16="http://schemas.microsoft.com/office/drawing/2014/main" id="{7B666FDC-6279-1F46-4AED-63F08E7B50D2}"/>
              </a:ext>
            </a:extLst>
          </p:cNvPr>
          <p:cNvPicPr>
            <a:picLocks noChangeAspect="1"/>
          </p:cNvPicPr>
          <p:nvPr/>
        </p:nvPicPr>
        <p:blipFill>
          <a:blip r:embed="rId6"/>
          <a:stretch>
            <a:fillRect/>
          </a:stretch>
        </p:blipFill>
        <p:spPr>
          <a:xfrm>
            <a:off x="1196975" y="1616075"/>
            <a:ext cx="2997200" cy="1625600"/>
          </a:xfrm>
          <a:prstGeom prst="rect">
            <a:avLst/>
          </a:prstGeom>
        </p:spPr>
      </p:pic>
      <p:pic>
        <p:nvPicPr>
          <p:cNvPr id="15" name="Picture 14" descr="A screen shot of a D latch component showing D=0 and Clock=0 and stored output Q=1.">
            <a:extLst>
              <a:ext uri="{FF2B5EF4-FFF2-40B4-BE49-F238E27FC236}">
                <a16:creationId xmlns:a16="http://schemas.microsoft.com/office/drawing/2014/main" id="{F422572C-B6CA-8BFA-5309-0B5B09551069}"/>
              </a:ext>
            </a:extLst>
          </p:cNvPr>
          <p:cNvPicPr>
            <a:picLocks noChangeAspect="1"/>
          </p:cNvPicPr>
          <p:nvPr/>
        </p:nvPicPr>
        <p:blipFill>
          <a:blip r:embed="rId7"/>
          <a:stretch>
            <a:fillRect/>
          </a:stretch>
        </p:blipFill>
        <p:spPr>
          <a:xfrm>
            <a:off x="4654550" y="506413"/>
            <a:ext cx="3060700" cy="1701800"/>
          </a:xfrm>
          <a:prstGeom prst="rect">
            <a:avLst/>
          </a:prstGeom>
        </p:spPr>
      </p:pic>
      <p:sp>
        <p:nvSpPr>
          <p:cNvPr id="16" name="Right Arrow 15">
            <a:extLst>
              <a:ext uri="{FF2B5EF4-FFF2-40B4-BE49-F238E27FC236}">
                <a16:creationId xmlns:a16="http://schemas.microsoft.com/office/drawing/2014/main" id="{C7B8FDF6-7C8C-0A4E-DEAD-6669D5C5B6B7}"/>
              </a:ext>
            </a:extLst>
          </p:cNvPr>
          <p:cNvSpPr/>
          <p:nvPr/>
        </p:nvSpPr>
        <p:spPr>
          <a:xfrm rot="1290848">
            <a:off x="7044651" y="1865312"/>
            <a:ext cx="871535" cy="371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1E2B7E99-6345-2123-B05C-8D2C82918874}"/>
              </a:ext>
            </a:extLst>
          </p:cNvPr>
          <p:cNvSpPr/>
          <p:nvPr/>
        </p:nvSpPr>
        <p:spPr>
          <a:xfrm rot="13206309">
            <a:off x="3493641" y="4982344"/>
            <a:ext cx="871535" cy="371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8E564190-9094-49B6-AEF6-B0056BB55FC2}"/>
              </a:ext>
            </a:extLst>
          </p:cNvPr>
          <p:cNvSpPr/>
          <p:nvPr/>
        </p:nvSpPr>
        <p:spPr>
          <a:xfrm rot="19619529">
            <a:off x="3711501" y="1521341"/>
            <a:ext cx="871535" cy="371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14416807-3CF0-5EFD-9EA2-A7E0652796E1}"/>
              </a:ext>
            </a:extLst>
          </p:cNvPr>
          <p:cNvSpPr/>
          <p:nvPr/>
        </p:nvSpPr>
        <p:spPr>
          <a:xfrm rot="8891527">
            <a:off x="7518172" y="4947086"/>
            <a:ext cx="871535" cy="371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0C6CB839-DAC4-1CD4-4B3B-BF43CD5650C0}"/>
              </a:ext>
            </a:extLst>
          </p:cNvPr>
          <p:cNvSpPr/>
          <p:nvPr/>
        </p:nvSpPr>
        <p:spPr>
          <a:xfrm rot="16200000">
            <a:off x="2305844" y="3243262"/>
            <a:ext cx="871535" cy="371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09E0BD82-51D5-5A5A-1282-80C43E87BE12}"/>
              </a:ext>
            </a:extLst>
          </p:cNvPr>
          <p:cNvSpPr/>
          <p:nvPr/>
        </p:nvSpPr>
        <p:spPr>
          <a:xfrm rot="5400000">
            <a:off x="9352757" y="3328499"/>
            <a:ext cx="871535" cy="371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3F51FC3-A5B0-55A1-AD19-9B69599F4C24}"/>
              </a:ext>
            </a:extLst>
          </p:cNvPr>
          <p:cNvSpPr txBox="1"/>
          <p:nvPr/>
        </p:nvSpPr>
        <p:spPr>
          <a:xfrm>
            <a:off x="2913745" y="5316022"/>
            <a:ext cx="849463" cy="369332"/>
          </a:xfrm>
          <a:prstGeom prst="rect">
            <a:avLst/>
          </a:prstGeom>
          <a:noFill/>
        </p:spPr>
        <p:txBody>
          <a:bodyPr wrap="none" rtlCol="0">
            <a:spAutoFit/>
          </a:bodyPr>
          <a:lstStyle/>
          <a:p>
            <a:r>
              <a:rPr lang="en-US" dirty="0"/>
              <a:t>Store 1</a:t>
            </a:r>
          </a:p>
        </p:txBody>
      </p:sp>
      <p:sp>
        <p:nvSpPr>
          <p:cNvPr id="23" name="TextBox 22">
            <a:extLst>
              <a:ext uri="{FF2B5EF4-FFF2-40B4-BE49-F238E27FC236}">
                <a16:creationId xmlns:a16="http://schemas.microsoft.com/office/drawing/2014/main" id="{20DB661B-7411-5714-D47D-FFABEFF4C228}"/>
              </a:ext>
            </a:extLst>
          </p:cNvPr>
          <p:cNvSpPr txBox="1"/>
          <p:nvPr/>
        </p:nvSpPr>
        <p:spPr>
          <a:xfrm>
            <a:off x="7922343" y="1301356"/>
            <a:ext cx="849463" cy="369332"/>
          </a:xfrm>
          <a:prstGeom prst="rect">
            <a:avLst/>
          </a:prstGeom>
          <a:noFill/>
        </p:spPr>
        <p:txBody>
          <a:bodyPr wrap="none" rtlCol="0">
            <a:spAutoFit/>
          </a:bodyPr>
          <a:lstStyle/>
          <a:p>
            <a:r>
              <a:rPr lang="en-US" dirty="0"/>
              <a:t>Store 0</a:t>
            </a:r>
          </a:p>
        </p:txBody>
      </p:sp>
      <p:sp>
        <p:nvSpPr>
          <p:cNvPr id="24" name="TextBox 23">
            <a:extLst>
              <a:ext uri="{FF2B5EF4-FFF2-40B4-BE49-F238E27FC236}">
                <a16:creationId xmlns:a16="http://schemas.microsoft.com/office/drawing/2014/main" id="{7C1B1364-465D-467A-C294-2481C8559C64}"/>
              </a:ext>
            </a:extLst>
          </p:cNvPr>
          <p:cNvSpPr txBox="1"/>
          <p:nvPr/>
        </p:nvSpPr>
        <p:spPr>
          <a:xfrm>
            <a:off x="8166666" y="5246527"/>
            <a:ext cx="983154" cy="369332"/>
          </a:xfrm>
          <a:prstGeom prst="rect">
            <a:avLst/>
          </a:prstGeom>
          <a:noFill/>
        </p:spPr>
        <p:txBody>
          <a:bodyPr wrap="none" rtlCol="0">
            <a:spAutoFit/>
          </a:bodyPr>
          <a:lstStyle/>
          <a:p>
            <a:r>
              <a:rPr lang="en-US" dirty="0"/>
              <a:t>Ignore D</a:t>
            </a:r>
          </a:p>
        </p:txBody>
      </p:sp>
      <p:sp>
        <p:nvSpPr>
          <p:cNvPr id="25" name="TextBox 24">
            <a:extLst>
              <a:ext uri="{FF2B5EF4-FFF2-40B4-BE49-F238E27FC236}">
                <a16:creationId xmlns:a16="http://schemas.microsoft.com/office/drawing/2014/main" id="{653368C6-7788-E5F2-3DD9-679C8C099A13}"/>
              </a:ext>
            </a:extLst>
          </p:cNvPr>
          <p:cNvSpPr txBox="1"/>
          <p:nvPr/>
        </p:nvSpPr>
        <p:spPr>
          <a:xfrm>
            <a:off x="2984878" y="1082470"/>
            <a:ext cx="983154" cy="369332"/>
          </a:xfrm>
          <a:prstGeom prst="rect">
            <a:avLst/>
          </a:prstGeom>
          <a:noFill/>
        </p:spPr>
        <p:txBody>
          <a:bodyPr wrap="none" rtlCol="0">
            <a:spAutoFit/>
          </a:bodyPr>
          <a:lstStyle/>
          <a:p>
            <a:r>
              <a:rPr lang="en-US" dirty="0"/>
              <a:t>Ignore D</a:t>
            </a:r>
          </a:p>
        </p:txBody>
      </p:sp>
      <p:sp>
        <p:nvSpPr>
          <p:cNvPr id="26" name="TextBox 25">
            <a:extLst>
              <a:ext uri="{FF2B5EF4-FFF2-40B4-BE49-F238E27FC236}">
                <a16:creationId xmlns:a16="http://schemas.microsoft.com/office/drawing/2014/main" id="{1CC7287F-E607-E260-360F-567180657D65}"/>
              </a:ext>
            </a:extLst>
          </p:cNvPr>
          <p:cNvSpPr txBox="1"/>
          <p:nvPr/>
        </p:nvSpPr>
        <p:spPr>
          <a:xfrm>
            <a:off x="3189077" y="3246994"/>
            <a:ext cx="1104148" cy="369332"/>
          </a:xfrm>
          <a:prstGeom prst="rect">
            <a:avLst/>
          </a:prstGeom>
          <a:noFill/>
        </p:spPr>
        <p:txBody>
          <a:bodyPr wrap="none" rtlCol="0">
            <a:spAutoFit/>
          </a:bodyPr>
          <a:lstStyle/>
          <a:p>
            <a:r>
              <a:rPr lang="en-US" dirty="0"/>
              <a:t>Clock to 0</a:t>
            </a:r>
          </a:p>
        </p:txBody>
      </p:sp>
      <p:sp>
        <p:nvSpPr>
          <p:cNvPr id="27" name="TextBox 26">
            <a:extLst>
              <a:ext uri="{FF2B5EF4-FFF2-40B4-BE49-F238E27FC236}">
                <a16:creationId xmlns:a16="http://schemas.microsoft.com/office/drawing/2014/main" id="{DF9298A3-05F1-BD2B-B023-02210E2C7404}"/>
              </a:ext>
            </a:extLst>
          </p:cNvPr>
          <p:cNvSpPr txBox="1"/>
          <p:nvPr/>
        </p:nvSpPr>
        <p:spPr>
          <a:xfrm>
            <a:off x="10186419" y="3192660"/>
            <a:ext cx="1104148" cy="369332"/>
          </a:xfrm>
          <a:prstGeom prst="rect">
            <a:avLst/>
          </a:prstGeom>
          <a:noFill/>
        </p:spPr>
        <p:txBody>
          <a:bodyPr wrap="none" rtlCol="0">
            <a:spAutoFit/>
          </a:bodyPr>
          <a:lstStyle/>
          <a:p>
            <a:r>
              <a:rPr lang="en-US" dirty="0"/>
              <a:t>Clock to 0</a:t>
            </a:r>
          </a:p>
        </p:txBody>
      </p:sp>
      <p:sp>
        <p:nvSpPr>
          <p:cNvPr id="28" name="Title 27">
            <a:extLst>
              <a:ext uri="{FF2B5EF4-FFF2-40B4-BE49-F238E27FC236}">
                <a16:creationId xmlns:a16="http://schemas.microsoft.com/office/drawing/2014/main" id="{25E4D8BE-B3B3-73C1-290E-2B31F2105088}"/>
              </a:ext>
            </a:extLst>
          </p:cNvPr>
          <p:cNvSpPr>
            <a:spLocks noGrp="1"/>
          </p:cNvSpPr>
          <p:nvPr>
            <p:ph type="title"/>
          </p:nvPr>
        </p:nvSpPr>
        <p:spPr>
          <a:xfrm>
            <a:off x="4989265" y="2766219"/>
            <a:ext cx="2422746" cy="1325563"/>
          </a:xfrm>
        </p:spPr>
        <p:txBody>
          <a:bodyPr/>
          <a:lstStyle/>
          <a:p>
            <a:pPr algn="ctr"/>
            <a:r>
              <a:rPr lang="en-US" dirty="0"/>
              <a:t>Gated D Latch</a:t>
            </a:r>
          </a:p>
        </p:txBody>
      </p:sp>
    </p:spTree>
    <p:extLst>
      <p:ext uri="{BB962C8B-B14F-4D97-AF65-F5344CB8AC3E}">
        <p14:creationId xmlns:p14="http://schemas.microsoft.com/office/powerpoint/2010/main" val="1040520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5F90C-899E-4BCD-F891-898ACA3599BA}"/>
              </a:ext>
            </a:extLst>
          </p:cNvPr>
          <p:cNvSpPr>
            <a:spLocks noGrp="1"/>
          </p:cNvSpPr>
          <p:nvPr>
            <p:ph type="title"/>
          </p:nvPr>
        </p:nvSpPr>
        <p:spPr/>
        <p:txBody>
          <a:bodyPr/>
          <a:lstStyle/>
          <a:p>
            <a:r>
              <a:rPr lang="en-US" dirty="0"/>
              <a:t>Stack D Latches to Make a 3-bit Register</a:t>
            </a:r>
          </a:p>
        </p:txBody>
      </p:sp>
      <p:pic>
        <p:nvPicPr>
          <p:cNvPr id="4" name="Picture 3" descr="A three bit with inputs representing ones, twos, and fours columns of a base-2 number.  There is also a clock input. The outputs of each latch is connected to the 1, 2, and 4 inputs of a Nixie tube so we can se the value of the bits stored in the three latches as a number between 0 and 7.  The current value is 5.  Essentially this functions as three on-bit latches collapsed into a single higher level three-bit latch component.">
            <a:extLst>
              <a:ext uri="{FF2B5EF4-FFF2-40B4-BE49-F238E27FC236}">
                <a16:creationId xmlns:a16="http://schemas.microsoft.com/office/drawing/2014/main" id="{41158753-3339-F6E6-D567-391B18A6B33E}"/>
              </a:ext>
            </a:extLst>
          </p:cNvPr>
          <p:cNvPicPr>
            <a:picLocks noChangeAspect="1"/>
          </p:cNvPicPr>
          <p:nvPr/>
        </p:nvPicPr>
        <p:blipFill>
          <a:blip r:embed="rId2"/>
          <a:stretch>
            <a:fillRect/>
          </a:stretch>
        </p:blipFill>
        <p:spPr>
          <a:xfrm>
            <a:off x="6583706" y="1795319"/>
            <a:ext cx="4883828" cy="3519630"/>
          </a:xfrm>
          <a:prstGeom prst="rect">
            <a:avLst/>
          </a:prstGeom>
        </p:spPr>
      </p:pic>
      <p:pic>
        <p:nvPicPr>
          <p:cNvPr id="6" name="Picture 5" descr="Three one bit latches with each representing the ones, twos, and fours columns of a base-2 number.  The clock input is connected ot the clock inputs of each latch.  The outputs of each latch is connected to the 1, 2, and 4 inputs of a Nixie tube so we can se the value of the bits stored in the three latches as a number between 0 and 7.  The current value is 5.">
            <a:extLst>
              <a:ext uri="{FF2B5EF4-FFF2-40B4-BE49-F238E27FC236}">
                <a16:creationId xmlns:a16="http://schemas.microsoft.com/office/drawing/2014/main" id="{7C77BC31-70E5-65C0-16E8-F3817B360B73}"/>
              </a:ext>
            </a:extLst>
          </p:cNvPr>
          <p:cNvPicPr>
            <a:picLocks noChangeAspect="1"/>
          </p:cNvPicPr>
          <p:nvPr/>
        </p:nvPicPr>
        <p:blipFill>
          <a:blip r:embed="rId3"/>
          <a:stretch>
            <a:fillRect/>
          </a:stretch>
        </p:blipFill>
        <p:spPr>
          <a:xfrm>
            <a:off x="994797" y="1690688"/>
            <a:ext cx="5101203" cy="4119705"/>
          </a:xfrm>
          <a:prstGeom prst="rect">
            <a:avLst/>
          </a:prstGeom>
        </p:spPr>
      </p:pic>
    </p:spTree>
    <p:extLst>
      <p:ext uri="{BB962C8B-B14F-4D97-AF65-F5344CB8AC3E}">
        <p14:creationId xmlns:p14="http://schemas.microsoft.com/office/powerpoint/2010/main" val="1023558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2EFD07-F694-345C-4B2F-4614FA7D9DCC}"/>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9904836A-9389-B0FF-C342-D7DD46B32F59}"/>
              </a:ext>
            </a:extLst>
          </p:cNvPr>
          <p:cNvSpPr>
            <a:spLocks noGrp="1"/>
          </p:cNvSpPr>
          <p:nvPr>
            <p:ph idx="1"/>
          </p:nvPr>
        </p:nvSpPr>
        <p:spPr/>
        <p:txBody>
          <a:bodyPr/>
          <a:lstStyle/>
          <a:p>
            <a:r>
              <a:rPr lang="en-US" dirty="0"/>
              <a:t>In this lecture we started with simple gates like AND and OR</a:t>
            </a:r>
          </a:p>
          <a:p>
            <a:r>
              <a:rPr lang="en-US" dirty="0"/>
              <a:t>We built latches / registers </a:t>
            </a:r>
            <a:r>
              <a:rPr lang="en-US"/>
              <a:t>for storage</a:t>
            </a:r>
            <a:endParaRPr lang="en-US" dirty="0"/>
          </a:p>
        </p:txBody>
      </p:sp>
    </p:spTree>
    <p:extLst>
      <p:ext uri="{BB962C8B-B14F-4D97-AF65-F5344CB8AC3E}">
        <p14:creationId xmlns:p14="http://schemas.microsoft.com/office/powerpoint/2010/main" val="2697238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AE3D-C70D-220E-82A8-C1D64A900A0F}"/>
              </a:ext>
            </a:extLst>
          </p:cNvPr>
          <p:cNvSpPr>
            <a:spLocks noGrp="1"/>
          </p:cNvSpPr>
          <p:nvPr>
            <p:ph type="title"/>
          </p:nvPr>
        </p:nvSpPr>
        <p:spPr/>
        <p:txBody>
          <a:bodyPr/>
          <a:lstStyle/>
          <a:p>
            <a:r>
              <a:rPr lang="en-US" dirty="0"/>
              <a:t>Acknowledgements / Contributions</a:t>
            </a:r>
          </a:p>
        </p:txBody>
      </p:sp>
      <p:sp>
        <p:nvSpPr>
          <p:cNvPr id="7" name="TextBox 6">
            <a:extLst>
              <a:ext uri="{FF2B5EF4-FFF2-40B4-BE49-F238E27FC236}">
                <a16:creationId xmlns:a16="http://schemas.microsoft.com/office/drawing/2014/main" id="{D1725F2C-A6DC-4096-AD36-A6A5AF1FFD40}"/>
              </a:ext>
            </a:extLst>
          </p:cNvPr>
          <p:cNvSpPr txBox="1"/>
          <p:nvPr/>
        </p:nvSpPr>
        <p:spPr>
          <a:xfrm>
            <a:off x="838201" y="1502688"/>
            <a:ext cx="5055704" cy="2492990"/>
          </a:xfrm>
          <a:prstGeom prst="rect">
            <a:avLst/>
          </a:prstGeom>
          <a:noFill/>
        </p:spPr>
        <p:txBody>
          <a:bodyPr wrap="square" rtlCol="0">
            <a:spAutoFit/>
          </a:bodyPr>
          <a:lstStyle/>
          <a:p>
            <a:r>
              <a:rPr lang="en-US" sz="1200" dirty="0"/>
              <a:t>These slides are Copyright 2025-  Charles R. Severance (</a:t>
            </a:r>
            <a:r>
              <a:rPr lang="en-US" sz="1200" dirty="0" err="1"/>
              <a:t>online.dr-chuck.com</a:t>
            </a:r>
            <a:r>
              <a:rPr lang="en-US" sz="1200" dirty="0"/>
              <a:t>) as part of www.ca4e.com and made available under a Creative Commons Attribution 4.0 License.  Please maintain this last slide in all copies of the document to comply with the attribution requirements of the license.  If you make a change, feel free to add your name and organization to the list of contributors on this page as you republish the materials.</a:t>
            </a:r>
          </a:p>
          <a:p>
            <a:endParaRPr lang="en-US" sz="1200" dirty="0"/>
          </a:p>
          <a:p>
            <a:r>
              <a:rPr lang="en-US" sz="1200" dirty="0"/>
              <a:t>Initial Development: Charles Severance, University of Michigan School of Information</a:t>
            </a:r>
          </a:p>
          <a:p>
            <a:endParaRPr lang="en-US" sz="1200" dirty="0"/>
          </a:p>
          <a:p>
            <a:r>
              <a:rPr lang="en-US" sz="1200" b="1" dirty="0"/>
              <a:t>Insert new Contributors and Translators here including names and dates</a:t>
            </a:r>
          </a:p>
          <a:p>
            <a:endParaRPr lang="en-US" sz="1200" dirty="0"/>
          </a:p>
          <a:p>
            <a:endParaRPr lang="en-US" sz="1200" dirty="0"/>
          </a:p>
        </p:txBody>
      </p:sp>
      <p:sp>
        <p:nvSpPr>
          <p:cNvPr id="8" name="TextBox 7">
            <a:extLst>
              <a:ext uri="{FF2B5EF4-FFF2-40B4-BE49-F238E27FC236}">
                <a16:creationId xmlns:a16="http://schemas.microsoft.com/office/drawing/2014/main" id="{A5B0D5A1-502A-F6A1-76FD-6D954B37EE94}"/>
              </a:ext>
            </a:extLst>
          </p:cNvPr>
          <p:cNvSpPr txBox="1"/>
          <p:nvPr/>
        </p:nvSpPr>
        <p:spPr>
          <a:xfrm>
            <a:off x="6298097" y="1502688"/>
            <a:ext cx="5055704" cy="461665"/>
          </a:xfrm>
          <a:prstGeom prst="rect">
            <a:avLst/>
          </a:prstGeom>
          <a:noFill/>
        </p:spPr>
        <p:txBody>
          <a:bodyPr wrap="square" rtlCol="0">
            <a:spAutoFit/>
          </a:bodyPr>
          <a:lstStyle/>
          <a:p>
            <a:r>
              <a:rPr lang="en-US" sz="1200" b="1" dirty="0"/>
              <a:t>Continue new Contributors and Translators here</a:t>
            </a:r>
          </a:p>
          <a:p>
            <a:endParaRPr lang="en-US" sz="1200" dirty="0"/>
          </a:p>
        </p:txBody>
      </p:sp>
    </p:spTree>
    <p:extLst>
      <p:ext uri="{BB962C8B-B14F-4D97-AF65-F5344CB8AC3E}">
        <p14:creationId xmlns:p14="http://schemas.microsoft.com/office/powerpoint/2010/main" val="296388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54"/>
        <p:cNvGrpSpPr/>
        <p:nvPr/>
      </p:nvGrpSpPr>
      <p:grpSpPr>
        <a:xfrm>
          <a:off x="0" y="0"/>
          <a:ext cx="0" cy="0"/>
          <a:chOff x="0" y="0"/>
          <a:chExt cx="0" cy="0"/>
        </a:xfrm>
      </p:grpSpPr>
      <p:sp>
        <p:nvSpPr>
          <p:cNvPr id="355" name="Shape 355"/>
          <p:cNvSpPr txBox="1"/>
          <p:nvPr/>
        </p:nvSpPr>
        <p:spPr>
          <a:xfrm>
            <a:off x="4572001" y="1029102"/>
            <a:ext cx="2590799" cy="4867274"/>
          </a:xfrm>
          <a:prstGeom prst="rect">
            <a:avLst/>
          </a:prstGeom>
          <a:noFill/>
          <a:ln w="76200" cap="rnd" cmpd="sng">
            <a:solidFill>
              <a:srgbClr val="00FFFF"/>
            </a:solidFill>
            <a:prstDash val="solid"/>
            <a:miter/>
            <a:headEnd type="none" w="med" len="med"/>
            <a:tailEnd type="none" w="med" len="med"/>
          </a:ln>
        </p:spPr>
        <p:txBody>
          <a:bodyPr lIns="0" tIns="0" rIns="0" bIns="0" anchor="t" anchorCtr="0">
            <a:noAutofit/>
          </a:bodyPr>
          <a:lstStyle/>
          <a:p>
            <a:pPr>
              <a:spcBef>
                <a:spcPts val="750"/>
              </a:spcBef>
              <a:buClr>
                <a:srgbClr val="FF00FF"/>
              </a:buClr>
              <a:buSzPct val="25000"/>
            </a:pPr>
            <a:r>
              <a:rPr lang="en-US" sz="2400">
                <a:solidFill>
                  <a:srgbClr val="FF00FF"/>
                </a:solidFill>
                <a:latin typeface="Arial" charset="0"/>
                <a:ea typeface="Arial" charset="0"/>
                <a:cs typeface="Arial" charset="0"/>
                <a:sym typeface="Cabin"/>
              </a:rPr>
              <a:t>  </a:t>
            </a:r>
            <a:r>
              <a:rPr lang="en-US" sz="2400">
                <a:solidFill>
                  <a:srgbClr val="00FFFF"/>
                </a:solidFill>
                <a:latin typeface="Arial" charset="0"/>
                <a:ea typeface="Arial" charset="0"/>
                <a:cs typeface="Arial" charset="0"/>
                <a:sym typeface="Cabin"/>
              </a:rPr>
              <a:t>Software</a:t>
            </a:r>
          </a:p>
        </p:txBody>
      </p:sp>
      <p:sp>
        <p:nvSpPr>
          <p:cNvPr id="356" name="Shape 356"/>
          <p:cNvSpPr txBox="1"/>
          <p:nvPr/>
        </p:nvSpPr>
        <p:spPr>
          <a:xfrm>
            <a:off x="2124076" y="1591077"/>
            <a:ext cx="1638299" cy="16382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algn="ctr">
              <a:buClr>
                <a:schemeClr val="lt1"/>
              </a:buClr>
              <a:buSzPct val="25000"/>
            </a:pPr>
            <a:r>
              <a:rPr lang="en-US" sz="2400">
                <a:solidFill>
                  <a:schemeClr val="lt1"/>
                </a:solidFill>
                <a:latin typeface="Arial" charset="0"/>
                <a:ea typeface="Arial" charset="0"/>
                <a:cs typeface="Arial" charset="0"/>
                <a:sym typeface="Cabin"/>
              </a:rPr>
              <a:t>Input</a:t>
            </a:r>
          </a:p>
          <a:p>
            <a:pPr algn="ctr">
              <a:buClr>
                <a:schemeClr val="lt1"/>
              </a:buClr>
              <a:buSzPct val="25000"/>
            </a:pPr>
            <a:r>
              <a:rPr lang="en-US" sz="2400">
                <a:solidFill>
                  <a:schemeClr val="lt1"/>
                </a:solidFill>
                <a:latin typeface="Arial" charset="0"/>
                <a:ea typeface="Arial" charset="0"/>
                <a:cs typeface="Arial" charset="0"/>
                <a:sym typeface="Cabin"/>
              </a:rPr>
              <a:t>and Output</a:t>
            </a:r>
          </a:p>
          <a:p>
            <a:pPr algn="ctr">
              <a:buClr>
                <a:schemeClr val="lt1"/>
              </a:buClr>
              <a:buSzPct val="25000"/>
            </a:pPr>
            <a:r>
              <a:rPr lang="en-US" sz="2400">
                <a:solidFill>
                  <a:schemeClr val="lt1"/>
                </a:solidFill>
                <a:latin typeface="Arial" charset="0"/>
                <a:ea typeface="Arial" charset="0"/>
                <a:cs typeface="Arial" charset="0"/>
                <a:sym typeface="Cabin"/>
              </a:rPr>
              <a:t>Devices</a:t>
            </a:r>
          </a:p>
        </p:txBody>
      </p:sp>
      <p:sp>
        <p:nvSpPr>
          <p:cNvPr id="357" name="Shape 357"/>
          <p:cNvSpPr txBox="1"/>
          <p:nvPr/>
        </p:nvSpPr>
        <p:spPr>
          <a:xfrm>
            <a:off x="5048251" y="1667277"/>
            <a:ext cx="1600199" cy="14858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algn="ctr">
              <a:buClr>
                <a:schemeClr val="lt1"/>
              </a:buClr>
              <a:buSzPct val="25000"/>
            </a:pPr>
            <a:r>
              <a:rPr lang="en-US" sz="2400">
                <a:solidFill>
                  <a:schemeClr val="lt1"/>
                </a:solidFill>
                <a:latin typeface="Arial" charset="0"/>
                <a:ea typeface="Arial" charset="0"/>
                <a:cs typeface="Arial" charset="0"/>
                <a:sym typeface="Cabin"/>
              </a:rPr>
              <a:t>Central</a:t>
            </a:r>
          </a:p>
          <a:p>
            <a:pPr algn="ctr">
              <a:buClr>
                <a:schemeClr val="lt1"/>
              </a:buClr>
              <a:buSzPct val="25000"/>
            </a:pPr>
            <a:r>
              <a:rPr lang="en-US" sz="2400">
                <a:solidFill>
                  <a:schemeClr val="lt1"/>
                </a:solidFill>
                <a:latin typeface="Arial" charset="0"/>
                <a:ea typeface="Arial" charset="0"/>
                <a:cs typeface="Arial" charset="0"/>
                <a:sym typeface="Cabin"/>
              </a:rPr>
              <a:t>Processing</a:t>
            </a:r>
          </a:p>
          <a:p>
            <a:pPr algn="ctr">
              <a:buClr>
                <a:schemeClr val="lt1"/>
              </a:buClr>
              <a:buSzPct val="25000"/>
            </a:pPr>
            <a:r>
              <a:rPr lang="en-US" sz="2400">
                <a:solidFill>
                  <a:schemeClr val="lt1"/>
                </a:solidFill>
                <a:latin typeface="Arial" charset="0"/>
                <a:ea typeface="Arial" charset="0"/>
                <a:cs typeface="Arial" charset="0"/>
                <a:sym typeface="Cabin"/>
              </a:rPr>
              <a:t>Unit</a:t>
            </a:r>
          </a:p>
        </p:txBody>
      </p:sp>
      <p:sp>
        <p:nvSpPr>
          <p:cNvPr id="358" name="Shape 358"/>
          <p:cNvSpPr txBox="1"/>
          <p:nvPr/>
        </p:nvSpPr>
        <p:spPr>
          <a:xfrm>
            <a:off x="5048250" y="3943752"/>
            <a:ext cx="1628775" cy="16001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algn="ctr">
              <a:buClr>
                <a:schemeClr val="lt1"/>
              </a:buClr>
              <a:buSzPct val="25000"/>
            </a:pPr>
            <a:r>
              <a:rPr lang="en-US" sz="2400">
                <a:solidFill>
                  <a:schemeClr val="lt1"/>
                </a:solidFill>
                <a:latin typeface="Arial" charset="0"/>
                <a:ea typeface="Arial" charset="0"/>
                <a:cs typeface="Arial" charset="0"/>
                <a:sym typeface="Cabin"/>
              </a:rPr>
              <a:t>Main</a:t>
            </a:r>
          </a:p>
          <a:p>
            <a:pPr algn="ctr">
              <a:buClr>
                <a:schemeClr val="lt1"/>
              </a:buClr>
              <a:buSzPct val="25000"/>
            </a:pPr>
            <a:r>
              <a:rPr lang="en-US" sz="2400">
                <a:solidFill>
                  <a:schemeClr val="lt1"/>
                </a:solidFill>
                <a:latin typeface="Arial" charset="0"/>
                <a:ea typeface="Arial" charset="0"/>
                <a:cs typeface="Arial" charset="0"/>
                <a:sym typeface="Cabin"/>
              </a:rPr>
              <a:t>Memory</a:t>
            </a:r>
          </a:p>
        </p:txBody>
      </p:sp>
      <p:sp>
        <p:nvSpPr>
          <p:cNvPr id="359" name="Shape 359"/>
          <p:cNvSpPr txBox="1"/>
          <p:nvPr/>
        </p:nvSpPr>
        <p:spPr>
          <a:xfrm>
            <a:off x="8448676" y="2572152"/>
            <a:ext cx="1638299" cy="16382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algn="ctr">
              <a:buClr>
                <a:schemeClr val="lt1"/>
              </a:buClr>
              <a:buSzPct val="25000"/>
            </a:pPr>
            <a:r>
              <a:rPr lang="en-US" sz="2400">
                <a:solidFill>
                  <a:schemeClr val="lt1"/>
                </a:solidFill>
                <a:latin typeface="Arial" charset="0"/>
                <a:ea typeface="Arial" charset="0"/>
                <a:cs typeface="Arial" charset="0"/>
                <a:sym typeface="Cabin"/>
              </a:rPr>
              <a:t>Secondary</a:t>
            </a:r>
          </a:p>
          <a:p>
            <a:pPr algn="ctr">
              <a:buClr>
                <a:schemeClr val="lt1"/>
              </a:buClr>
              <a:buSzPct val="25000"/>
            </a:pPr>
            <a:r>
              <a:rPr lang="en-US" sz="2400">
                <a:solidFill>
                  <a:schemeClr val="lt1"/>
                </a:solidFill>
                <a:latin typeface="Arial" charset="0"/>
                <a:ea typeface="Arial" charset="0"/>
                <a:cs typeface="Arial" charset="0"/>
                <a:sym typeface="Cabin"/>
              </a:rPr>
              <a:t>Memory</a:t>
            </a:r>
          </a:p>
        </p:txBody>
      </p:sp>
      <p:cxnSp>
        <p:nvCxnSpPr>
          <p:cNvPr id="360" name="Shape 360"/>
          <p:cNvCxnSpPr/>
          <p:nvPr/>
        </p:nvCxnSpPr>
        <p:spPr>
          <a:xfrm flipH="1">
            <a:off x="3773089" y="2436420"/>
            <a:ext cx="794147" cy="13096"/>
          </a:xfrm>
          <a:prstGeom prst="straightConnector1">
            <a:avLst/>
          </a:prstGeom>
          <a:noFill/>
          <a:ln w="88900" cap="rnd" cmpd="sng">
            <a:solidFill>
              <a:srgbClr val="FFFF00"/>
            </a:solidFill>
            <a:prstDash val="solid"/>
            <a:miter/>
            <a:headEnd type="stealth" w="med" len="med"/>
            <a:tailEnd type="stealth" w="med" len="med"/>
          </a:ln>
        </p:spPr>
      </p:cxnSp>
      <p:cxnSp>
        <p:nvCxnSpPr>
          <p:cNvPr id="361" name="Shape 361"/>
          <p:cNvCxnSpPr/>
          <p:nvPr/>
        </p:nvCxnSpPr>
        <p:spPr>
          <a:xfrm rot="10800000">
            <a:off x="5543550" y="3174607"/>
            <a:ext cx="0" cy="728663"/>
          </a:xfrm>
          <a:prstGeom prst="straightConnector1">
            <a:avLst/>
          </a:prstGeom>
          <a:noFill/>
          <a:ln w="88900" cap="rnd" cmpd="sng">
            <a:solidFill>
              <a:srgbClr val="FFFF00"/>
            </a:solidFill>
            <a:prstDash val="solid"/>
            <a:miter/>
            <a:headEnd type="stealth" w="med" len="med"/>
            <a:tailEnd type="none" w="med" len="med"/>
          </a:ln>
        </p:spPr>
      </p:cxnSp>
      <p:cxnSp>
        <p:nvCxnSpPr>
          <p:cNvPr id="362" name="Shape 362"/>
          <p:cNvCxnSpPr/>
          <p:nvPr/>
        </p:nvCxnSpPr>
        <p:spPr>
          <a:xfrm>
            <a:off x="6259115" y="3187704"/>
            <a:ext cx="0" cy="689372"/>
          </a:xfrm>
          <a:prstGeom prst="straightConnector1">
            <a:avLst/>
          </a:prstGeom>
          <a:noFill/>
          <a:ln w="88900" cap="rnd" cmpd="sng">
            <a:solidFill>
              <a:srgbClr val="FFFF00"/>
            </a:solidFill>
            <a:prstDash val="solid"/>
            <a:miter/>
            <a:headEnd type="stealth" w="med" len="med"/>
            <a:tailEnd type="none" w="med" len="med"/>
          </a:ln>
        </p:spPr>
      </p:cxnSp>
      <p:cxnSp>
        <p:nvCxnSpPr>
          <p:cNvPr id="363" name="Shape 363"/>
          <p:cNvCxnSpPr/>
          <p:nvPr/>
        </p:nvCxnSpPr>
        <p:spPr>
          <a:xfrm flipH="1">
            <a:off x="7241382" y="2904336"/>
            <a:ext cx="1171574" cy="13096"/>
          </a:xfrm>
          <a:prstGeom prst="straightConnector1">
            <a:avLst/>
          </a:prstGeom>
          <a:noFill/>
          <a:ln w="88900" cap="rnd" cmpd="sng">
            <a:solidFill>
              <a:srgbClr val="FFFF00"/>
            </a:solidFill>
            <a:prstDash val="solid"/>
            <a:miter/>
            <a:headEnd type="stealth" w="med" len="med"/>
            <a:tailEnd type="none" w="med" len="med"/>
          </a:ln>
        </p:spPr>
      </p:cxnSp>
      <p:cxnSp>
        <p:nvCxnSpPr>
          <p:cNvPr id="364" name="Shape 364"/>
          <p:cNvCxnSpPr/>
          <p:nvPr/>
        </p:nvCxnSpPr>
        <p:spPr>
          <a:xfrm>
            <a:off x="7215187" y="3658001"/>
            <a:ext cx="1184672" cy="0"/>
          </a:xfrm>
          <a:prstGeom prst="straightConnector1">
            <a:avLst/>
          </a:prstGeom>
          <a:noFill/>
          <a:ln w="88900" cap="rnd" cmpd="sng">
            <a:solidFill>
              <a:srgbClr val="FFFF00"/>
            </a:solidFill>
            <a:prstDash val="solid"/>
            <a:miter/>
            <a:headEnd type="stealth" w="med" len="med"/>
            <a:tailEnd type="none" w="med" len="med"/>
          </a:ln>
        </p:spPr>
      </p:cxnSp>
      <p:sp>
        <p:nvSpPr>
          <p:cNvPr id="365" name="Shape 365"/>
          <p:cNvSpPr txBox="1"/>
          <p:nvPr/>
        </p:nvSpPr>
        <p:spPr>
          <a:xfrm>
            <a:off x="9328546" y="767164"/>
            <a:ext cx="1539477" cy="857250"/>
          </a:xfrm>
          <a:prstGeom prst="rect">
            <a:avLst/>
          </a:prstGeom>
          <a:noFill/>
          <a:ln>
            <a:noFill/>
          </a:ln>
        </p:spPr>
        <p:txBody>
          <a:bodyPr lIns="0" tIns="0" rIns="0" bIns="0" anchor="ctr" anchorCtr="0">
            <a:noAutofit/>
          </a:bodyPr>
          <a:lstStyle/>
          <a:p>
            <a:pPr algn="ctr">
              <a:buClr>
                <a:schemeClr val="lt1"/>
              </a:buClr>
              <a:buSzPct val="25000"/>
            </a:pPr>
            <a:r>
              <a:rPr lang="en-US" sz="2700">
                <a:solidFill>
                  <a:schemeClr val="lt1"/>
                </a:solidFill>
                <a:latin typeface="Arial" charset="0"/>
                <a:ea typeface="Arial" charset="0"/>
                <a:cs typeface="Arial" charset="0"/>
                <a:sym typeface="Cabin"/>
              </a:rPr>
              <a:t>Generic</a:t>
            </a:r>
          </a:p>
          <a:p>
            <a:pPr algn="ctr">
              <a:buClr>
                <a:schemeClr val="lt1"/>
              </a:buClr>
              <a:buSzPct val="25000"/>
            </a:pPr>
            <a:r>
              <a:rPr lang="en-US" sz="2700">
                <a:solidFill>
                  <a:schemeClr val="lt1"/>
                </a:solidFill>
                <a:latin typeface="Arial" charset="0"/>
                <a:ea typeface="Arial" charset="0"/>
                <a:cs typeface="Arial" charset="0"/>
                <a:sym typeface="Cabin"/>
              </a:rPr>
              <a:t>Computer</a:t>
            </a:r>
          </a:p>
        </p:txBody>
      </p:sp>
      <p:sp>
        <p:nvSpPr>
          <p:cNvPr id="366" name="Shape 366"/>
          <p:cNvSpPr/>
          <p:nvPr/>
        </p:nvSpPr>
        <p:spPr>
          <a:xfrm>
            <a:off x="6886575" y="876701"/>
            <a:ext cx="1352550" cy="952500"/>
          </a:xfrm>
          <a:prstGeom prst="wedgeEllipseCallout">
            <a:avLst>
              <a:gd name="adj1" fmla="val -43827"/>
              <a:gd name="adj2" fmla="val 80222"/>
            </a:avLst>
          </a:prstGeom>
          <a:blipFill rotWithShape="1">
            <a:blip r:embed="rId3">
              <a:alphaModFix/>
            </a:blip>
            <a:tile tx="0" ty="0" sx="100000" sy="100000" flip="none" algn="tl"/>
          </a:blipFill>
          <a:ln>
            <a:noFill/>
          </a:ln>
        </p:spPr>
        <p:txBody>
          <a:bodyPr lIns="0" tIns="0" rIns="0" bIns="0" anchor="ctr" anchorCtr="0">
            <a:noAutofit/>
          </a:bodyPr>
          <a:lstStyle/>
          <a:p>
            <a:pPr algn="ctr">
              <a:buClr>
                <a:srgbClr val="000000"/>
              </a:buClr>
              <a:buSzPct val="25000"/>
            </a:pPr>
            <a:r>
              <a:rPr lang="en-US" sz="1950">
                <a:solidFill>
                  <a:srgbClr val="000000"/>
                </a:solidFill>
                <a:latin typeface="Arial" charset="0"/>
                <a:ea typeface="Arial" charset="0"/>
                <a:cs typeface="Arial" charset="0"/>
                <a:sym typeface="Cabin"/>
              </a:rPr>
              <a:t>What</a:t>
            </a:r>
          </a:p>
          <a:p>
            <a:pPr algn="ctr">
              <a:buClr>
                <a:srgbClr val="000000"/>
              </a:buClr>
              <a:buSzPct val="25000"/>
            </a:pPr>
            <a:r>
              <a:rPr lang="en-US" sz="1950">
                <a:solidFill>
                  <a:srgbClr val="000000"/>
                </a:solidFill>
                <a:latin typeface="Arial" charset="0"/>
                <a:ea typeface="Arial" charset="0"/>
                <a:cs typeface="Arial" charset="0"/>
                <a:sym typeface="Cabin"/>
              </a:rPr>
              <a:t>Next?</a:t>
            </a:r>
          </a:p>
        </p:txBody>
      </p:sp>
      <p:sp>
        <p:nvSpPr>
          <p:cNvPr id="2" name="TextBox 1">
            <a:extLst>
              <a:ext uri="{FF2B5EF4-FFF2-40B4-BE49-F238E27FC236}">
                <a16:creationId xmlns:a16="http://schemas.microsoft.com/office/drawing/2014/main" id="{7ABE07B3-511B-326C-9D10-60AF05D4DAFC}"/>
              </a:ext>
            </a:extLst>
          </p:cNvPr>
          <p:cNvSpPr txBox="1"/>
          <p:nvPr/>
        </p:nvSpPr>
        <p:spPr>
          <a:xfrm>
            <a:off x="7562850" y="4795179"/>
            <a:ext cx="4460132" cy="369332"/>
          </a:xfrm>
          <a:prstGeom prst="rect">
            <a:avLst/>
          </a:prstGeom>
          <a:noFill/>
        </p:spPr>
        <p:txBody>
          <a:bodyPr wrap="none" rtlCol="0">
            <a:spAutoFit/>
          </a:bodyPr>
          <a:lstStyle/>
          <a:p>
            <a:r>
              <a:rPr lang="en-US" dirty="0">
                <a:solidFill>
                  <a:schemeClr val="bg1"/>
                </a:solidFill>
              </a:rPr>
              <a:t>From: Python for Everybody (www.py4e.com)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70"/>
        <p:cNvGrpSpPr/>
        <p:nvPr/>
      </p:nvGrpSpPr>
      <p:grpSpPr>
        <a:xfrm>
          <a:off x="0" y="0"/>
          <a:ext cx="0" cy="0"/>
          <a:chOff x="0" y="0"/>
          <a:chExt cx="0" cy="0"/>
        </a:xfrm>
      </p:grpSpPr>
      <p:sp>
        <p:nvSpPr>
          <p:cNvPr id="371" name="Shape 371"/>
          <p:cNvSpPr txBox="1">
            <a:spLocks noGrp="1"/>
          </p:cNvSpPr>
          <p:nvPr>
            <p:ph type="title"/>
          </p:nvPr>
        </p:nvSpPr>
        <p:spPr>
          <a:prstGeom prst="rect">
            <a:avLst/>
          </a:prstGeom>
          <a:noFill/>
          <a:ln>
            <a:noFill/>
          </a:ln>
        </p:spPr>
        <p:txBody>
          <a:bodyPr vert="horz" lIns="28575" tIns="28575" rIns="28575" bIns="28575" rtlCol="0" anchor="ctr" anchorCtr="0">
            <a:noAutofit/>
          </a:bodyPr>
          <a:lstStyle/>
          <a:p>
            <a:pPr algn="ctr">
              <a:lnSpc>
                <a:spcPct val="100000"/>
              </a:lnSpc>
              <a:spcBef>
                <a:spcPts val="0"/>
              </a:spcBef>
              <a:buClr>
                <a:srgbClr val="00FF00"/>
              </a:buClr>
              <a:buSzPct val="25000"/>
            </a:pPr>
            <a:r>
              <a:rPr lang="en-US" sz="5550">
                <a:solidFill>
                  <a:srgbClr val="FFD966"/>
                </a:solidFill>
                <a:latin typeface="Arial" charset="0"/>
                <a:ea typeface="Arial" charset="0"/>
                <a:cs typeface="Arial" charset="0"/>
                <a:sym typeface="Cabin"/>
              </a:rPr>
              <a:t>Definitions</a:t>
            </a:r>
          </a:p>
        </p:txBody>
      </p:sp>
      <p:sp>
        <p:nvSpPr>
          <p:cNvPr id="372" name="Shape 372"/>
          <p:cNvSpPr txBox="1">
            <a:spLocks noGrp="1"/>
          </p:cNvSpPr>
          <p:nvPr>
            <p:ph type="body" idx="1"/>
          </p:nvPr>
        </p:nvSpPr>
        <p:spPr>
          <a:prstGeom prst="rect">
            <a:avLst/>
          </a:prstGeom>
          <a:noFill/>
          <a:ln>
            <a:noFill/>
          </a:ln>
        </p:spPr>
        <p:txBody>
          <a:bodyPr vert="horz" lIns="28575" tIns="28575" rIns="28575" bIns="28575" rtlCol="0" anchor="ctr" anchorCtr="0">
            <a:noAutofit/>
          </a:bodyPr>
          <a:lstStyle/>
          <a:p>
            <a:pPr marL="561975" indent="-266033">
              <a:lnSpc>
                <a:spcPct val="100000"/>
              </a:lnSpc>
              <a:spcBef>
                <a:spcPts val="0"/>
              </a:spcBef>
              <a:buClr>
                <a:srgbClr val="FFFF00"/>
              </a:buClr>
              <a:buSzPct val="100000"/>
              <a:buFont typeface="Cabin"/>
              <a:buChar char="•"/>
            </a:pPr>
            <a:r>
              <a:rPr lang="en-US" sz="2250" dirty="0">
                <a:solidFill>
                  <a:srgbClr val="FFFF00"/>
                </a:solidFill>
                <a:latin typeface="Arial" charset="0"/>
                <a:ea typeface="Arial" charset="0"/>
                <a:cs typeface="Arial" charset="0"/>
                <a:sym typeface="Cabin"/>
              </a:rPr>
              <a:t>Central Processing Unit:</a:t>
            </a:r>
            <a:r>
              <a:rPr lang="en-US" sz="2250" dirty="0">
                <a:solidFill>
                  <a:srgbClr val="FFFFFF"/>
                </a:solidFill>
                <a:latin typeface="Arial" charset="0"/>
                <a:ea typeface="Arial" charset="0"/>
                <a:cs typeface="Arial" charset="0"/>
                <a:sym typeface="Cabin"/>
              </a:rPr>
              <a:t>  Runs the Program - The CPU is </a:t>
            </a:r>
            <a:br>
              <a:rPr lang="en-US" sz="2250" dirty="0">
                <a:solidFill>
                  <a:srgbClr val="FFFFFF"/>
                </a:solidFill>
                <a:latin typeface="Arial" charset="0"/>
                <a:ea typeface="Arial" charset="0"/>
                <a:cs typeface="Arial" charset="0"/>
                <a:sym typeface="Cabin"/>
              </a:rPr>
            </a:br>
            <a:r>
              <a:rPr lang="en-US" sz="2250" dirty="0">
                <a:solidFill>
                  <a:srgbClr val="FFFFFF"/>
                </a:solidFill>
                <a:latin typeface="Arial" charset="0"/>
                <a:ea typeface="Arial" charset="0"/>
                <a:cs typeface="Arial" charset="0"/>
                <a:sym typeface="Cabin"/>
              </a:rPr>
              <a:t>always wondering </a:t>
            </a:r>
            <a:r>
              <a:rPr lang="en-US" sz="2250" dirty="0">
                <a:solidFill>
                  <a:srgbClr val="FFFFFF"/>
                </a:solidFill>
                <a:latin typeface="Arial"/>
                <a:ea typeface="Arial"/>
                <a:cs typeface="Arial"/>
                <a:sym typeface="Arial"/>
              </a:rPr>
              <a:t>“</a:t>
            </a:r>
            <a:r>
              <a:rPr lang="en-US" sz="2250" dirty="0">
                <a:solidFill>
                  <a:srgbClr val="FFFFFF"/>
                </a:solidFill>
                <a:latin typeface="Arial" charset="0"/>
                <a:ea typeface="Arial" charset="0"/>
                <a:cs typeface="Arial" charset="0"/>
                <a:sym typeface="Cabin"/>
              </a:rPr>
              <a:t>what to do next</a:t>
            </a:r>
            <a:r>
              <a:rPr lang="en-US" sz="2250" dirty="0">
                <a:solidFill>
                  <a:srgbClr val="FFFFFF"/>
                </a:solidFill>
                <a:latin typeface="Arial"/>
                <a:ea typeface="Arial"/>
                <a:cs typeface="Arial"/>
                <a:sym typeface="Arial"/>
              </a:rPr>
              <a:t>”</a:t>
            </a:r>
            <a:r>
              <a:rPr lang="en-US" sz="2250" dirty="0">
                <a:solidFill>
                  <a:srgbClr val="FFFFFF"/>
                </a:solidFill>
                <a:latin typeface="Arial" charset="0"/>
                <a:ea typeface="Arial" charset="0"/>
                <a:cs typeface="Arial" charset="0"/>
                <a:sym typeface="Cabin"/>
              </a:rPr>
              <a:t>.  Not the brains </a:t>
            </a:r>
            <a:br>
              <a:rPr lang="en-US" sz="2250" dirty="0">
                <a:solidFill>
                  <a:srgbClr val="FFFFFF"/>
                </a:solidFill>
                <a:latin typeface="Arial" charset="0"/>
                <a:ea typeface="Arial" charset="0"/>
                <a:cs typeface="Arial" charset="0"/>
                <a:sym typeface="Cabin"/>
              </a:rPr>
            </a:br>
            <a:r>
              <a:rPr lang="en-US" sz="2250" dirty="0">
                <a:solidFill>
                  <a:srgbClr val="FFFFFF"/>
                </a:solidFill>
                <a:latin typeface="Arial" charset="0"/>
                <a:ea typeface="Arial" charset="0"/>
                <a:cs typeface="Arial" charset="0"/>
                <a:sym typeface="Cabin"/>
              </a:rPr>
              <a:t>exactly - very dumb but very very fast</a:t>
            </a:r>
          </a:p>
          <a:p>
            <a:pPr marL="561975" indent="-266033">
              <a:lnSpc>
                <a:spcPct val="100000"/>
              </a:lnSpc>
              <a:spcBef>
                <a:spcPts val="2625"/>
              </a:spcBef>
              <a:buClr>
                <a:srgbClr val="FFFF00"/>
              </a:buClr>
              <a:buSzPct val="100000"/>
              <a:buFont typeface="Cabin"/>
              <a:buChar char="•"/>
            </a:pPr>
            <a:r>
              <a:rPr lang="en-US" sz="2250" dirty="0">
                <a:solidFill>
                  <a:srgbClr val="FFFF00"/>
                </a:solidFill>
                <a:latin typeface="Arial" charset="0"/>
                <a:ea typeface="Arial" charset="0"/>
                <a:cs typeface="Arial" charset="0"/>
                <a:sym typeface="Cabin"/>
              </a:rPr>
              <a:t>Input Devices:</a:t>
            </a:r>
            <a:r>
              <a:rPr lang="en-US" sz="2250" dirty="0">
                <a:solidFill>
                  <a:srgbClr val="FFFFFF"/>
                </a:solidFill>
                <a:latin typeface="Arial" charset="0"/>
                <a:ea typeface="Arial" charset="0"/>
                <a:cs typeface="Arial" charset="0"/>
                <a:sym typeface="Cabin"/>
              </a:rPr>
              <a:t>  Keyboard, Mouse, Touch Screen</a:t>
            </a:r>
          </a:p>
          <a:p>
            <a:pPr marL="561975" indent="-266033">
              <a:lnSpc>
                <a:spcPct val="100000"/>
              </a:lnSpc>
              <a:spcBef>
                <a:spcPts val="2625"/>
              </a:spcBef>
              <a:buClr>
                <a:srgbClr val="FFFF00"/>
              </a:buClr>
              <a:buSzPct val="100000"/>
              <a:buFont typeface="Cabin"/>
              <a:buChar char="•"/>
            </a:pPr>
            <a:r>
              <a:rPr lang="en-US" sz="2250" dirty="0">
                <a:solidFill>
                  <a:srgbClr val="FFFF00"/>
                </a:solidFill>
                <a:latin typeface="Arial" charset="0"/>
                <a:ea typeface="Arial" charset="0"/>
                <a:cs typeface="Arial" charset="0"/>
                <a:sym typeface="Cabin"/>
              </a:rPr>
              <a:t>Output Devices: </a:t>
            </a:r>
            <a:r>
              <a:rPr lang="en-US" sz="2250" dirty="0">
                <a:solidFill>
                  <a:srgbClr val="FFFFFF"/>
                </a:solidFill>
                <a:latin typeface="Arial" charset="0"/>
                <a:ea typeface="Arial" charset="0"/>
                <a:cs typeface="Arial" charset="0"/>
                <a:sym typeface="Cabin"/>
              </a:rPr>
              <a:t> Screen, Speakers, Printer, DVD Burner</a:t>
            </a:r>
          </a:p>
          <a:p>
            <a:pPr marL="561975" indent="-266033">
              <a:lnSpc>
                <a:spcPct val="100000"/>
              </a:lnSpc>
              <a:spcBef>
                <a:spcPts val="2625"/>
              </a:spcBef>
              <a:buClr>
                <a:srgbClr val="FFFF00"/>
              </a:buClr>
              <a:buSzPct val="100000"/>
              <a:buFont typeface="Cabin"/>
              <a:buChar char="•"/>
            </a:pPr>
            <a:r>
              <a:rPr lang="en-US" sz="2250" dirty="0">
                <a:solidFill>
                  <a:srgbClr val="FFFF00"/>
                </a:solidFill>
                <a:latin typeface="Arial" charset="0"/>
                <a:ea typeface="Arial" charset="0"/>
                <a:cs typeface="Arial" charset="0"/>
                <a:sym typeface="Cabin"/>
              </a:rPr>
              <a:t>Main Memory: </a:t>
            </a:r>
            <a:r>
              <a:rPr lang="en-US" sz="2250" dirty="0">
                <a:solidFill>
                  <a:srgbClr val="FFFFFF"/>
                </a:solidFill>
                <a:latin typeface="Arial" charset="0"/>
                <a:ea typeface="Arial" charset="0"/>
                <a:cs typeface="Arial" charset="0"/>
                <a:sym typeface="Cabin"/>
              </a:rPr>
              <a:t> Fast small temporary storage - lost on reboot - aka RAM</a:t>
            </a:r>
          </a:p>
          <a:p>
            <a:pPr marL="561975" indent="-266033">
              <a:lnSpc>
                <a:spcPct val="100000"/>
              </a:lnSpc>
              <a:spcBef>
                <a:spcPts val="2625"/>
              </a:spcBef>
              <a:buClr>
                <a:srgbClr val="FFFF00"/>
              </a:buClr>
              <a:buSzPct val="100000"/>
              <a:buFont typeface="Cabin"/>
              <a:buChar char="•"/>
            </a:pPr>
            <a:r>
              <a:rPr lang="en-US" sz="2250" dirty="0">
                <a:solidFill>
                  <a:srgbClr val="FFFF00"/>
                </a:solidFill>
                <a:latin typeface="Arial" charset="0"/>
                <a:ea typeface="Arial" charset="0"/>
                <a:cs typeface="Arial" charset="0"/>
                <a:sym typeface="Cabin"/>
              </a:rPr>
              <a:t>Secondary Memory:</a:t>
            </a:r>
            <a:r>
              <a:rPr lang="en-US" sz="2250" dirty="0">
                <a:solidFill>
                  <a:srgbClr val="FFFFFF"/>
                </a:solidFill>
                <a:latin typeface="Arial" charset="0"/>
                <a:ea typeface="Arial" charset="0"/>
                <a:cs typeface="Arial" charset="0"/>
                <a:sym typeface="Cabin"/>
              </a:rPr>
              <a:t>  Slower large permanent storage - lasts until deleted - disk drive / memory stick</a:t>
            </a:r>
          </a:p>
        </p:txBody>
      </p:sp>
      <p:pic>
        <p:nvPicPr>
          <p:cNvPr id="373" name="Shape 373" descr="An AMD CPU Chip from the early 2000’s and from Python for Everybody."/>
          <p:cNvPicPr preferRelativeResize="0"/>
          <p:nvPr/>
        </p:nvPicPr>
        <p:blipFill rotWithShape="1">
          <a:blip r:embed="rId3">
            <a:alphaModFix/>
          </a:blip>
          <a:srcRect/>
          <a:stretch/>
        </p:blipFill>
        <p:spPr>
          <a:xfrm>
            <a:off x="9505950" y="2103833"/>
            <a:ext cx="1504950" cy="1496615"/>
          </a:xfrm>
          <a:prstGeom prst="rect">
            <a:avLst/>
          </a:prstGeom>
          <a:noFill/>
          <a:ln>
            <a:noFill/>
          </a:ln>
        </p:spPr>
      </p:pic>
      <p:sp>
        <p:nvSpPr>
          <p:cNvPr id="374" name="Shape 374"/>
          <p:cNvSpPr/>
          <p:nvPr/>
        </p:nvSpPr>
        <p:spPr>
          <a:xfrm>
            <a:off x="10553700" y="1762125"/>
            <a:ext cx="1352550" cy="952500"/>
          </a:xfrm>
          <a:prstGeom prst="wedgeEllipseCallout">
            <a:avLst>
              <a:gd name="adj1" fmla="val -36159"/>
              <a:gd name="adj2" fmla="val 66254"/>
            </a:avLst>
          </a:prstGeom>
          <a:blipFill rotWithShape="1">
            <a:blip r:embed="rId4">
              <a:alphaModFix/>
            </a:blip>
            <a:tile tx="0" ty="0" sx="100000" sy="100000" flip="none" algn="tl"/>
          </a:blipFill>
          <a:ln>
            <a:noFill/>
          </a:ln>
        </p:spPr>
        <p:txBody>
          <a:bodyPr lIns="0" tIns="0" rIns="0" bIns="0" anchor="ctr" anchorCtr="0">
            <a:noAutofit/>
          </a:bodyPr>
          <a:lstStyle/>
          <a:p>
            <a:pPr algn="ctr">
              <a:buClr>
                <a:srgbClr val="000000"/>
              </a:buClr>
              <a:buSzPct val="25000"/>
            </a:pPr>
            <a:r>
              <a:rPr lang="en-US" sz="1950">
                <a:solidFill>
                  <a:srgbClr val="000000"/>
                </a:solidFill>
                <a:latin typeface="Arial" charset="0"/>
                <a:ea typeface="Arial" charset="0"/>
                <a:cs typeface="Arial" charset="0"/>
                <a:sym typeface="Cabin"/>
              </a:rPr>
              <a:t>What</a:t>
            </a:r>
          </a:p>
          <a:p>
            <a:pPr algn="ctr">
              <a:buClr>
                <a:srgbClr val="000000"/>
              </a:buClr>
              <a:buSzPct val="25000"/>
            </a:pPr>
            <a:r>
              <a:rPr lang="en-US" sz="1950">
                <a:solidFill>
                  <a:srgbClr val="000000"/>
                </a:solidFill>
                <a:latin typeface="Arial" charset="0"/>
                <a:ea typeface="Arial" charset="0"/>
                <a:cs typeface="Arial" charset="0"/>
                <a:sym typeface="Cabin"/>
              </a:rPr>
              <a:t>Next?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78"/>
        <p:cNvGrpSpPr/>
        <p:nvPr/>
      </p:nvGrpSpPr>
      <p:grpSpPr>
        <a:xfrm>
          <a:off x="0" y="0"/>
          <a:ext cx="0" cy="0"/>
          <a:chOff x="0" y="0"/>
          <a:chExt cx="0" cy="0"/>
        </a:xfrm>
      </p:grpSpPr>
      <p:sp>
        <p:nvSpPr>
          <p:cNvPr id="379" name="Shape 379"/>
          <p:cNvSpPr txBox="1"/>
          <p:nvPr/>
        </p:nvSpPr>
        <p:spPr>
          <a:xfrm>
            <a:off x="4572001" y="985328"/>
            <a:ext cx="2590799" cy="4867274"/>
          </a:xfrm>
          <a:prstGeom prst="rect">
            <a:avLst/>
          </a:prstGeom>
          <a:noFill/>
          <a:ln w="76200" cap="rnd" cmpd="sng">
            <a:solidFill>
              <a:srgbClr val="00FFFF"/>
            </a:solidFill>
            <a:prstDash val="solid"/>
            <a:miter/>
            <a:headEnd type="none" w="med" len="med"/>
            <a:tailEnd type="none" w="med" len="med"/>
          </a:ln>
        </p:spPr>
        <p:txBody>
          <a:bodyPr lIns="0" tIns="0" rIns="0" bIns="0" anchor="t" anchorCtr="0">
            <a:noAutofit/>
          </a:bodyPr>
          <a:lstStyle/>
          <a:p>
            <a:pPr>
              <a:spcBef>
                <a:spcPts val="750"/>
              </a:spcBef>
              <a:buClr>
                <a:srgbClr val="FF00FF"/>
              </a:buClr>
              <a:buSzPct val="25000"/>
            </a:pPr>
            <a:r>
              <a:rPr lang="en-US" sz="2400">
                <a:solidFill>
                  <a:srgbClr val="00FFFF"/>
                </a:solidFill>
                <a:latin typeface="Arial" charset="0"/>
                <a:ea typeface="Arial" charset="0"/>
                <a:cs typeface="Arial" charset="0"/>
                <a:sym typeface="Cabin"/>
              </a:rPr>
              <a:t>  Software</a:t>
            </a:r>
          </a:p>
        </p:txBody>
      </p:sp>
      <p:sp>
        <p:nvSpPr>
          <p:cNvPr id="380" name="Shape 380"/>
          <p:cNvSpPr txBox="1"/>
          <p:nvPr/>
        </p:nvSpPr>
        <p:spPr>
          <a:xfrm>
            <a:off x="2124076" y="1547303"/>
            <a:ext cx="1638299" cy="16382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algn="ctr">
              <a:buClr>
                <a:schemeClr val="lt1"/>
              </a:buClr>
              <a:buSzPct val="25000"/>
            </a:pPr>
            <a:r>
              <a:rPr lang="en-US" sz="2400">
                <a:solidFill>
                  <a:schemeClr val="lt1"/>
                </a:solidFill>
                <a:latin typeface="Arial" charset="0"/>
                <a:ea typeface="Arial" charset="0"/>
                <a:cs typeface="Arial" charset="0"/>
                <a:sym typeface="Cabin"/>
              </a:rPr>
              <a:t>Input</a:t>
            </a:r>
          </a:p>
          <a:p>
            <a:pPr algn="ctr">
              <a:buClr>
                <a:schemeClr val="lt1"/>
              </a:buClr>
              <a:buSzPct val="25000"/>
            </a:pPr>
            <a:r>
              <a:rPr lang="en-US" sz="2400">
                <a:solidFill>
                  <a:schemeClr val="lt1"/>
                </a:solidFill>
                <a:latin typeface="Arial" charset="0"/>
                <a:ea typeface="Arial" charset="0"/>
                <a:cs typeface="Arial" charset="0"/>
                <a:sym typeface="Cabin"/>
              </a:rPr>
              <a:t>and Output</a:t>
            </a:r>
          </a:p>
          <a:p>
            <a:pPr algn="ctr">
              <a:buClr>
                <a:schemeClr val="lt1"/>
              </a:buClr>
              <a:buSzPct val="25000"/>
            </a:pPr>
            <a:r>
              <a:rPr lang="en-US" sz="2400">
                <a:solidFill>
                  <a:schemeClr val="lt1"/>
                </a:solidFill>
                <a:latin typeface="Arial" charset="0"/>
                <a:ea typeface="Arial" charset="0"/>
                <a:cs typeface="Arial" charset="0"/>
                <a:sym typeface="Cabin"/>
              </a:rPr>
              <a:t>Devices</a:t>
            </a:r>
          </a:p>
        </p:txBody>
      </p:sp>
      <p:sp>
        <p:nvSpPr>
          <p:cNvPr id="381" name="Shape 381"/>
          <p:cNvSpPr txBox="1"/>
          <p:nvPr/>
        </p:nvSpPr>
        <p:spPr>
          <a:xfrm>
            <a:off x="5048251" y="1623503"/>
            <a:ext cx="1600199" cy="14858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algn="ctr">
              <a:buClr>
                <a:schemeClr val="lt1"/>
              </a:buClr>
              <a:buSzPct val="25000"/>
            </a:pPr>
            <a:r>
              <a:rPr lang="en-US" sz="2400">
                <a:solidFill>
                  <a:schemeClr val="lt1"/>
                </a:solidFill>
                <a:latin typeface="Arial" charset="0"/>
                <a:ea typeface="Arial" charset="0"/>
                <a:cs typeface="Arial" charset="0"/>
                <a:sym typeface="Cabin"/>
              </a:rPr>
              <a:t>Central</a:t>
            </a:r>
          </a:p>
          <a:p>
            <a:pPr algn="ctr">
              <a:buClr>
                <a:schemeClr val="lt1"/>
              </a:buClr>
              <a:buSzPct val="25000"/>
            </a:pPr>
            <a:r>
              <a:rPr lang="en-US" sz="2400">
                <a:solidFill>
                  <a:schemeClr val="lt1"/>
                </a:solidFill>
                <a:latin typeface="Arial" charset="0"/>
                <a:ea typeface="Arial" charset="0"/>
                <a:cs typeface="Arial" charset="0"/>
                <a:sym typeface="Cabin"/>
              </a:rPr>
              <a:t>Processing</a:t>
            </a:r>
          </a:p>
          <a:p>
            <a:pPr algn="ctr">
              <a:buClr>
                <a:schemeClr val="lt1"/>
              </a:buClr>
              <a:buSzPct val="25000"/>
            </a:pPr>
            <a:r>
              <a:rPr lang="en-US" sz="2400">
                <a:solidFill>
                  <a:schemeClr val="lt1"/>
                </a:solidFill>
                <a:latin typeface="Arial" charset="0"/>
                <a:ea typeface="Arial" charset="0"/>
                <a:cs typeface="Arial" charset="0"/>
                <a:sym typeface="Cabin"/>
              </a:rPr>
              <a:t>Unit</a:t>
            </a:r>
          </a:p>
        </p:txBody>
      </p:sp>
      <p:sp>
        <p:nvSpPr>
          <p:cNvPr id="382" name="Shape 382"/>
          <p:cNvSpPr txBox="1"/>
          <p:nvPr/>
        </p:nvSpPr>
        <p:spPr>
          <a:xfrm>
            <a:off x="5048250" y="3899978"/>
            <a:ext cx="1628775" cy="16001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algn="ctr">
              <a:buClr>
                <a:schemeClr val="lt1"/>
              </a:buClr>
              <a:buSzPct val="25000"/>
            </a:pPr>
            <a:r>
              <a:rPr lang="en-US" sz="2400">
                <a:solidFill>
                  <a:schemeClr val="lt1"/>
                </a:solidFill>
                <a:latin typeface="Arial" charset="0"/>
                <a:ea typeface="Arial" charset="0"/>
                <a:cs typeface="Arial" charset="0"/>
                <a:sym typeface="Cabin"/>
              </a:rPr>
              <a:t>Main</a:t>
            </a:r>
          </a:p>
          <a:p>
            <a:pPr algn="ctr">
              <a:buClr>
                <a:schemeClr val="lt1"/>
              </a:buClr>
              <a:buSzPct val="25000"/>
            </a:pPr>
            <a:r>
              <a:rPr lang="en-US" sz="2400">
                <a:solidFill>
                  <a:schemeClr val="lt1"/>
                </a:solidFill>
                <a:latin typeface="Arial" charset="0"/>
                <a:ea typeface="Arial" charset="0"/>
                <a:cs typeface="Arial" charset="0"/>
                <a:sym typeface="Cabin"/>
              </a:rPr>
              <a:t>Memory</a:t>
            </a:r>
          </a:p>
        </p:txBody>
      </p:sp>
      <p:sp>
        <p:nvSpPr>
          <p:cNvPr id="383" name="Shape 383"/>
          <p:cNvSpPr txBox="1"/>
          <p:nvPr/>
        </p:nvSpPr>
        <p:spPr>
          <a:xfrm>
            <a:off x="8448676" y="2528378"/>
            <a:ext cx="1638299" cy="16382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algn="ctr">
              <a:buClr>
                <a:schemeClr val="lt1"/>
              </a:buClr>
              <a:buSzPct val="25000"/>
            </a:pPr>
            <a:r>
              <a:rPr lang="en-US" sz="2400">
                <a:solidFill>
                  <a:schemeClr val="lt1"/>
                </a:solidFill>
                <a:latin typeface="Arial" charset="0"/>
                <a:ea typeface="Arial" charset="0"/>
                <a:cs typeface="Arial" charset="0"/>
                <a:sym typeface="Cabin"/>
              </a:rPr>
              <a:t>Secondary</a:t>
            </a:r>
          </a:p>
          <a:p>
            <a:pPr algn="ctr">
              <a:buClr>
                <a:schemeClr val="lt1"/>
              </a:buClr>
              <a:buSzPct val="25000"/>
            </a:pPr>
            <a:r>
              <a:rPr lang="en-US" sz="2400">
                <a:solidFill>
                  <a:schemeClr val="lt1"/>
                </a:solidFill>
                <a:latin typeface="Arial" charset="0"/>
                <a:ea typeface="Arial" charset="0"/>
                <a:cs typeface="Arial" charset="0"/>
                <a:sym typeface="Cabin"/>
              </a:rPr>
              <a:t>Memory</a:t>
            </a:r>
          </a:p>
        </p:txBody>
      </p:sp>
      <p:cxnSp>
        <p:nvCxnSpPr>
          <p:cNvPr id="384" name="Shape 384"/>
          <p:cNvCxnSpPr/>
          <p:nvPr/>
        </p:nvCxnSpPr>
        <p:spPr>
          <a:xfrm flipH="1">
            <a:off x="3773089" y="2392647"/>
            <a:ext cx="794147" cy="13096"/>
          </a:xfrm>
          <a:prstGeom prst="straightConnector1">
            <a:avLst/>
          </a:prstGeom>
          <a:noFill/>
          <a:ln w="88900" cap="rnd" cmpd="sng">
            <a:solidFill>
              <a:srgbClr val="FFFF00"/>
            </a:solidFill>
            <a:prstDash val="solid"/>
            <a:miter/>
            <a:headEnd type="stealth" w="med" len="med"/>
            <a:tailEnd type="stealth" w="med" len="med"/>
          </a:ln>
        </p:spPr>
      </p:cxnSp>
      <p:cxnSp>
        <p:nvCxnSpPr>
          <p:cNvPr id="385" name="Shape 385"/>
          <p:cNvCxnSpPr/>
          <p:nvPr/>
        </p:nvCxnSpPr>
        <p:spPr>
          <a:xfrm rot="10800000">
            <a:off x="5543550" y="3130833"/>
            <a:ext cx="0" cy="728663"/>
          </a:xfrm>
          <a:prstGeom prst="straightConnector1">
            <a:avLst/>
          </a:prstGeom>
          <a:noFill/>
          <a:ln w="88900" cap="rnd" cmpd="sng">
            <a:solidFill>
              <a:srgbClr val="FFFF00"/>
            </a:solidFill>
            <a:prstDash val="solid"/>
            <a:miter/>
            <a:headEnd type="stealth" w="med" len="med"/>
            <a:tailEnd type="none" w="med" len="med"/>
          </a:ln>
        </p:spPr>
      </p:cxnSp>
      <p:cxnSp>
        <p:nvCxnSpPr>
          <p:cNvPr id="386" name="Shape 386"/>
          <p:cNvCxnSpPr/>
          <p:nvPr/>
        </p:nvCxnSpPr>
        <p:spPr>
          <a:xfrm>
            <a:off x="6259115" y="3143930"/>
            <a:ext cx="0" cy="689372"/>
          </a:xfrm>
          <a:prstGeom prst="straightConnector1">
            <a:avLst/>
          </a:prstGeom>
          <a:noFill/>
          <a:ln w="88900" cap="rnd" cmpd="sng">
            <a:solidFill>
              <a:srgbClr val="FFFF00"/>
            </a:solidFill>
            <a:prstDash val="solid"/>
            <a:miter/>
            <a:headEnd type="stealth" w="med" len="med"/>
            <a:tailEnd type="none" w="med" len="med"/>
          </a:ln>
        </p:spPr>
      </p:cxnSp>
      <p:cxnSp>
        <p:nvCxnSpPr>
          <p:cNvPr id="387" name="Shape 387"/>
          <p:cNvCxnSpPr/>
          <p:nvPr/>
        </p:nvCxnSpPr>
        <p:spPr>
          <a:xfrm flipH="1">
            <a:off x="7241382" y="2860562"/>
            <a:ext cx="1171574" cy="13096"/>
          </a:xfrm>
          <a:prstGeom prst="straightConnector1">
            <a:avLst/>
          </a:prstGeom>
          <a:noFill/>
          <a:ln w="88900" cap="rnd" cmpd="sng">
            <a:solidFill>
              <a:srgbClr val="FFFF00"/>
            </a:solidFill>
            <a:prstDash val="solid"/>
            <a:miter/>
            <a:headEnd type="stealth" w="med" len="med"/>
            <a:tailEnd type="none" w="med" len="med"/>
          </a:ln>
        </p:spPr>
      </p:cxnSp>
      <p:cxnSp>
        <p:nvCxnSpPr>
          <p:cNvPr id="388" name="Shape 388"/>
          <p:cNvCxnSpPr/>
          <p:nvPr/>
        </p:nvCxnSpPr>
        <p:spPr>
          <a:xfrm>
            <a:off x="7215187" y="3614228"/>
            <a:ext cx="1184672" cy="0"/>
          </a:xfrm>
          <a:prstGeom prst="straightConnector1">
            <a:avLst/>
          </a:prstGeom>
          <a:noFill/>
          <a:ln w="88900" cap="rnd" cmpd="sng">
            <a:solidFill>
              <a:srgbClr val="FFFF00"/>
            </a:solidFill>
            <a:prstDash val="solid"/>
            <a:miter/>
            <a:headEnd type="stealth" w="med" len="med"/>
            <a:tailEnd type="none" w="med" len="med"/>
          </a:ln>
        </p:spPr>
      </p:cxnSp>
      <p:sp>
        <p:nvSpPr>
          <p:cNvPr id="389" name="Shape 389"/>
          <p:cNvSpPr txBox="1"/>
          <p:nvPr/>
        </p:nvSpPr>
        <p:spPr>
          <a:xfrm>
            <a:off x="9328546" y="723390"/>
            <a:ext cx="1539477" cy="857250"/>
          </a:xfrm>
          <a:prstGeom prst="rect">
            <a:avLst/>
          </a:prstGeom>
          <a:noFill/>
          <a:ln>
            <a:noFill/>
          </a:ln>
        </p:spPr>
        <p:txBody>
          <a:bodyPr lIns="0" tIns="0" rIns="0" bIns="0" anchor="ctr" anchorCtr="0">
            <a:noAutofit/>
          </a:bodyPr>
          <a:lstStyle/>
          <a:p>
            <a:pPr algn="ctr">
              <a:buClr>
                <a:schemeClr val="lt1"/>
              </a:buClr>
              <a:buSzPct val="25000"/>
            </a:pPr>
            <a:r>
              <a:rPr lang="en-US" sz="2700">
                <a:solidFill>
                  <a:schemeClr val="lt1"/>
                </a:solidFill>
                <a:latin typeface="Arial" charset="0"/>
                <a:ea typeface="Arial" charset="0"/>
                <a:cs typeface="Arial" charset="0"/>
                <a:sym typeface="Cabin"/>
              </a:rPr>
              <a:t>Generic</a:t>
            </a:r>
          </a:p>
          <a:p>
            <a:pPr algn="ctr">
              <a:buClr>
                <a:schemeClr val="lt1"/>
              </a:buClr>
              <a:buSzPct val="25000"/>
            </a:pPr>
            <a:r>
              <a:rPr lang="en-US" sz="2700">
                <a:solidFill>
                  <a:schemeClr val="lt1"/>
                </a:solidFill>
                <a:latin typeface="Arial" charset="0"/>
                <a:ea typeface="Arial" charset="0"/>
                <a:cs typeface="Arial" charset="0"/>
                <a:sym typeface="Cabin"/>
              </a:rPr>
              <a:t>Computer</a:t>
            </a:r>
          </a:p>
        </p:txBody>
      </p:sp>
      <p:sp>
        <p:nvSpPr>
          <p:cNvPr id="390" name="Shape 390"/>
          <p:cNvSpPr/>
          <p:nvPr/>
        </p:nvSpPr>
        <p:spPr>
          <a:xfrm>
            <a:off x="6886575" y="832928"/>
            <a:ext cx="1352550" cy="952500"/>
          </a:xfrm>
          <a:prstGeom prst="wedgeEllipseCallout">
            <a:avLst>
              <a:gd name="adj1" fmla="val -64148"/>
              <a:gd name="adj2" fmla="val 74451"/>
            </a:avLst>
          </a:prstGeom>
          <a:blipFill rotWithShape="1">
            <a:blip r:embed="rId3">
              <a:alphaModFix/>
            </a:blip>
            <a:tile tx="0" ty="0" sx="100000" sy="100000" flip="none" algn="tl"/>
          </a:blipFill>
          <a:ln>
            <a:noFill/>
          </a:ln>
        </p:spPr>
        <p:txBody>
          <a:bodyPr lIns="0" tIns="0" rIns="0" bIns="0" anchor="ctr" anchorCtr="0">
            <a:noAutofit/>
          </a:bodyPr>
          <a:lstStyle/>
          <a:p>
            <a:pPr algn="ctr">
              <a:buClr>
                <a:srgbClr val="000000"/>
              </a:buClr>
              <a:buSzPct val="25000"/>
            </a:pPr>
            <a:r>
              <a:rPr lang="en-US" sz="1950">
                <a:solidFill>
                  <a:srgbClr val="000000"/>
                </a:solidFill>
                <a:latin typeface="Arial" charset="0"/>
                <a:ea typeface="Arial" charset="0"/>
                <a:cs typeface="Arial" charset="0"/>
                <a:sym typeface="Cabin"/>
              </a:rPr>
              <a:t>What</a:t>
            </a:r>
          </a:p>
          <a:p>
            <a:pPr algn="ctr">
              <a:buClr>
                <a:srgbClr val="000000"/>
              </a:buClr>
              <a:buSzPct val="25000"/>
            </a:pPr>
            <a:r>
              <a:rPr lang="en-US" sz="1950">
                <a:solidFill>
                  <a:srgbClr val="000000"/>
                </a:solidFill>
                <a:latin typeface="Arial" charset="0"/>
                <a:ea typeface="Arial" charset="0"/>
                <a:cs typeface="Arial" charset="0"/>
                <a:sym typeface="Cabin"/>
              </a:rPr>
              <a:t>Next?</a:t>
            </a:r>
          </a:p>
        </p:txBody>
      </p:sp>
      <p:pic>
        <p:nvPicPr>
          <p:cNvPr id="391" name="Shape 391" descr="A stick figure of a human alluding to the fact that our input is in the form of a program which we write and is loaded in to the main memory for execution."/>
          <p:cNvPicPr preferRelativeResize="0"/>
          <p:nvPr/>
        </p:nvPicPr>
        <p:blipFill rotWithShape="1">
          <a:blip r:embed="rId4">
            <a:alphaModFix/>
          </a:blip>
          <a:srcRect/>
          <a:stretch/>
        </p:blipFill>
        <p:spPr>
          <a:xfrm>
            <a:off x="5161358" y="4080952"/>
            <a:ext cx="342900" cy="486965"/>
          </a:xfrm>
          <a:prstGeom prst="rect">
            <a:avLst/>
          </a:prstGeom>
          <a:noFill/>
          <a:ln>
            <a:noFill/>
          </a:ln>
        </p:spPr>
      </p:pic>
      <p:sp>
        <p:nvSpPr>
          <p:cNvPr id="392" name="Shape 392"/>
          <p:cNvSpPr/>
          <p:nvPr/>
        </p:nvSpPr>
        <p:spPr>
          <a:xfrm>
            <a:off x="5753101" y="3176078"/>
            <a:ext cx="2076449" cy="952500"/>
          </a:xfrm>
          <a:prstGeom prst="wedgeEllipseCallout">
            <a:avLst>
              <a:gd name="adj1" fmla="val -17963"/>
              <a:gd name="adj2" fmla="val 84303"/>
            </a:avLst>
          </a:prstGeom>
          <a:solidFill>
            <a:schemeClr val="tx1">
              <a:lumMod val="75000"/>
            </a:schemeClr>
          </a:solidFill>
          <a:ln w="50800" cap="rnd" cmpd="sng">
            <a:solidFill>
              <a:srgbClr val="FF9900"/>
            </a:solidFill>
            <a:prstDash val="solid"/>
            <a:miter/>
            <a:headEnd type="none" w="med" len="med"/>
            <a:tailEnd type="none" w="med" len="med"/>
          </a:ln>
        </p:spPr>
        <p:txBody>
          <a:bodyPr lIns="0" tIns="0" rIns="0" bIns="0" anchor="ctr" anchorCtr="0">
            <a:noAutofit/>
          </a:bodyPr>
          <a:lstStyle/>
          <a:p>
            <a:pPr algn="ctr">
              <a:buClr>
                <a:srgbClr val="00FF00"/>
              </a:buClr>
              <a:buSzPct val="25000"/>
            </a:pPr>
            <a:r>
              <a:rPr lang="en-US" sz="1950" dirty="0">
                <a:solidFill>
                  <a:srgbClr val="00FF00"/>
                </a:solidFill>
                <a:latin typeface="Arial" charset="0"/>
                <a:ea typeface="Arial" charset="0"/>
                <a:cs typeface="Arial" charset="0"/>
                <a:sym typeface="Cabin"/>
              </a:rPr>
              <a:t>if x&lt; 3: print</a:t>
            </a:r>
          </a:p>
        </p:txBody>
      </p:sp>
      <p:sp>
        <p:nvSpPr>
          <p:cNvPr id="2" name="TextBox 1">
            <a:extLst>
              <a:ext uri="{FF2B5EF4-FFF2-40B4-BE49-F238E27FC236}">
                <a16:creationId xmlns:a16="http://schemas.microsoft.com/office/drawing/2014/main" id="{AF3F1950-8399-AC84-8A82-F9FA697BE4A4}"/>
              </a:ext>
            </a:extLst>
          </p:cNvPr>
          <p:cNvSpPr txBox="1"/>
          <p:nvPr/>
        </p:nvSpPr>
        <p:spPr>
          <a:xfrm>
            <a:off x="7562850" y="4795179"/>
            <a:ext cx="4460132" cy="369332"/>
          </a:xfrm>
          <a:prstGeom prst="rect">
            <a:avLst/>
          </a:prstGeom>
          <a:noFill/>
        </p:spPr>
        <p:txBody>
          <a:bodyPr wrap="none" rtlCol="0">
            <a:spAutoFit/>
          </a:bodyPr>
          <a:lstStyle/>
          <a:p>
            <a:r>
              <a:rPr lang="en-US" dirty="0">
                <a:solidFill>
                  <a:schemeClr val="bg1"/>
                </a:solidFill>
              </a:rPr>
              <a:t>From: Python for Everybody (www.py4e.com)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78"/>
        <p:cNvGrpSpPr/>
        <p:nvPr/>
      </p:nvGrpSpPr>
      <p:grpSpPr>
        <a:xfrm>
          <a:off x="0" y="0"/>
          <a:ext cx="0" cy="0"/>
          <a:chOff x="0" y="0"/>
          <a:chExt cx="0" cy="0"/>
        </a:xfrm>
      </p:grpSpPr>
      <p:sp>
        <p:nvSpPr>
          <p:cNvPr id="379" name="Shape 379"/>
          <p:cNvSpPr txBox="1"/>
          <p:nvPr/>
        </p:nvSpPr>
        <p:spPr>
          <a:xfrm>
            <a:off x="4572001" y="985328"/>
            <a:ext cx="2590799" cy="4867274"/>
          </a:xfrm>
          <a:prstGeom prst="rect">
            <a:avLst/>
          </a:prstGeom>
          <a:noFill/>
          <a:ln w="76200" cap="rnd" cmpd="sng">
            <a:solidFill>
              <a:srgbClr val="00FFFF"/>
            </a:solidFill>
            <a:prstDash val="solid"/>
            <a:miter/>
            <a:headEnd type="none" w="med" len="med"/>
            <a:tailEnd type="none" w="med" len="med"/>
          </a:ln>
        </p:spPr>
        <p:txBody>
          <a:bodyPr lIns="0" tIns="0" rIns="0" bIns="0" anchor="t" anchorCtr="0">
            <a:noAutofit/>
          </a:bodyPr>
          <a:lstStyle/>
          <a:p>
            <a:pPr>
              <a:spcBef>
                <a:spcPts val="750"/>
              </a:spcBef>
              <a:buClr>
                <a:srgbClr val="FF00FF"/>
              </a:buClr>
              <a:buSzPct val="25000"/>
            </a:pPr>
            <a:r>
              <a:rPr lang="en-US" sz="2400">
                <a:solidFill>
                  <a:srgbClr val="00FFFF"/>
                </a:solidFill>
                <a:latin typeface="Arial" charset="0"/>
                <a:ea typeface="Arial" charset="0"/>
                <a:cs typeface="Arial" charset="0"/>
                <a:sym typeface="Cabin"/>
              </a:rPr>
              <a:t>  Software</a:t>
            </a:r>
          </a:p>
        </p:txBody>
      </p:sp>
      <p:sp>
        <p:nvSpPr>
          <p:cNvPr id="380" name="Shape 380"/>
          <p:cNvSpPr txBox="1"/>
          <p:nvPr/>
        </p:nvSpPr>
        <p:spPr>
          <a:xfrm>
            <a:off x="2124076" y="1547303"/>
            <a:ext cx="1638299" cy="16382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algn="ctr">
              <a:buClr>
                <a:schemeClr val="lt1"/>
              </a:buClr>
              <a:buSzPct val="25000"/>
            </a:pPr>
            <a:r>
              <a:rPr lang="en-US" sz="2400">
                <a:solidFill>
                  <a:schemeClr val="lt1"/>
                </a:solidFill>
                <a:latin typeface="Arial" charset="0"/>
                <a:ea typeface="Arial" charset="0"/>
                <a:cs typeface="Arial" charset="0"/>
                <a:sym typeface="Cabin"/>
              </a:rPr>
              <a:t>Input</a:t>
            </a:r>
          </a:p>
          <a:p>
            <a:pPr algn="ctr">
              <a:buClr>
                <a:schemeClr val="lt1"/>
              </a:buClr>
              <a:buSzPct val="25000"/>
            </a:pPr>
            <a:r>
              <a:rPr lang="en-US" sz="2400">
                <a:solidFill>
                  <a:schemeClr val="lt1"/>
                </a:solidFill>
                <a:latin typeface="Arial" charset="0"/>
                <a:ea typeface="Arial" charset="0"/>
                <a:cs typeface="Arial" charset="0"/>
                <a:sym typeface="Cabin"/>
              </a:rPr>
              <a:t>and Output</a:t>
            </a:r>
          </a:p>
          <a:p>
            <a:pPr algn="ctr">
              <a:buClr>
                <a:schemeClr val="lt1"/>
              </a:buClr>
              <a:buSzPct val="25000"/>
            </a:pPr>
            <a:r>
              <a:rPr lang="en-US" sz="2400">
                <a:solidFill>
                  <a:schemeClr val="lt1"/>
                </a:solidFill>
                <a:latin typeface="Arial" charset="0"/>
                <a:ea typeface="Arial" charset="0"/>
                <a:cs typeface="Arial" charset="0"/>
                <a:sym typeface="Cabin"/>
              </a:rPr>
              <a:t>Devices</a:t>
            </a:r>
          </a:p>
        </p:txBody>
      </p:sp>
      <p:sp>
        <p:nvSpPr>
          <p:cNvPr id="381" name="Shape 381"/>
          <p:cNvSpPr txBox="1"/>
          <p:nvPr/>
        </p:nvSpPr>
        <p:spPr>
          <a:xfrm>
            <a:off x="5048251" y="1623503"/>
            <a:ext cx="1600199" cy="14858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algn="ctr">
              <a:buClr>
                <a:schemeClr val="lt1"/>
              </a:buClr>
              <a:buSzPct val="25000"/>
            </a:pPr>
            <a:r>
              <a:rPr lang="en-US" sz="2400">
                <a:solidFill>
                  <a:schemeClr val="lt1"/>
                </a:solidFill>
                <a:latin typeface="Arial" charset="0"/>
                <a:ea typeface="Arial" charset="0"/>
                <a:cs typeface="Arial" charset="0"/>
                <a:sym typeface="Cabin"/>
              </a:rPr>
              <a:t>Central</a:t>
            </a:r>
          </a:p>
          <a:p>
            <a:pPr algn="ctr">
              <a:buClr>
                <a:schemeClr val="lt1"/>
              </a:buClr>
              <a:buSzPct val="25000"/>
            </a:pPr>
            <a:r>
              <a:rPr lang="en-US" sz="2400">
                <a:solidFill>
                  <a:schemeClr val="lt1"/>
                </a:solidFill>
                <a:latin typeface="Arial" charset="0"/>
                <a:ea typeface="Arial" charset="0"/>
                <a:cs typeface="Arial" charset="0"/>
                <a:sym typeface="Cabin"/>
              </a:rPr>
              <a:t>Processing</a:t>
            </a:r>
          </a:p>
          <a:p>
            <a:pPr algn="ctr">
              <a:buClr>
                <a:schemeClr val="lt1"/>
              </a:buClr>
              <a:buSzPct val="25000"/>
            </a:pPr>
            <a:r>
              <a:rPr lang="en-US" sz="2400">
                <a:solidFill>
                  <a:schemeClr val="lt1"/>
                </a:solidFill>
                <a:latin typeface="Arial" charset="0"/>
                <a:ea typeface="Arial" charset="0"/>
                <a:cs typeface="Arial" charset="0"/>
                <a:sym typeface="Cabin"/>
              </a:rPr>
              <a:t>Unit</a:t>
            </a:r>
          </a:p>
        </p:txBody>
      </p:sp>
      <p:sp>
        <p:nvSpPr>
          <p:cNvPr id="382" name="Shape 382"/>
          <p:cNvSpPr txBox="1"/>
          <p:nvPr/>
        </p:nvSpPr>
        <p:spPr>
          <a:xfrm>
            <a:off x="5048250" y="3899978"/>
            <a:ext cx="1628775" cy="16001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algn="ctr">
              <a:buClr>
                <a:schemeClr val="lt1"/>
              </a:buClr>
              <a:buSzPct val="25000"/>
            </a:pPr>
            <a:r>
              <a:rPr lang="en-US" sz="2400">
                <a:solidFill>
                  <a:schemeClr val="lt1"/>
                </a:solidFill>
                <a:latin typeface="Arial" charset="0"/>
                <a:ea typeface="Arial" charset="0"/>
                <a:cs typeface="Arial" charset="0"/>
                <a:sym typeface="Cabin"/>
              </a:rPr>
              <a:t>Main</a:t>
            </a:r>
          </a:p>
          <a:p>
            <a:pPr algn="ctr">
              <a:buClr>
                <a:schemeClr val="lt1"/>
              </a:buClr>
              <a:buSzPct val="25000"/>
            </a:pPr>
            <a:r>
              <a:rPr lang="en-US" sz="2400">
                <a:solidFill>
                  <a:schemeClr val="lt1"/>
                </a:solidFill>
                <a:latin typeface="Arial" charset="0"/>
                <a:ea typeface="Arial" charset="0"/>
                <a:cs typeface="Arial" charset="0"/>
                <a:sym typeface="Cabin"/>
              </a:rPr>
              <a:t>Memory</a:t>
            </a:r>
          </a:p>
        </p:txBody>
      </p:sp>
      <p:sp>
        <p:nvSpPr>
          <p:cNvPr id="383" name="Shape 383"/>
          <p:cNvSpPr txBox="1"/>
          <p:nvPr/>
        </p:nvSpPr>
        <p:spPr>
          <a:xfrm>
            <a:off x="8448676" y="2528378"/>
            <a:ext cx="1638299" cy="16382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algn="ctr">
              <a:buClr>
                <a:schemeClr val="lt1"/>
              </a:buClr>
              <a:buSzPct val="25000"/>
            </a:pPr>
            <a:r>
              <a:rPr lang="en-US" sz="2400">
                <a:solidFill>
                  <a:schemeClr val="lt1"/>
                </a:solidFill>
                <a:latin typeface="Arial" charset="0"/>
                <a:ea typeface="Arial" charset="0"/>
                <a:cs typeface="Arial" charset="0"/>
                <a:sym typeface="Cabin"/>
              </a:rPr>
              <a:t>Secondary</a:t>
            </a:r>
          </a:p>
          <a:p>
            <a:pPr algn="ctr">
              <a:buClr>
                <a:schemeClr val="lt1"/>
              </a:buClr>
              <a:buSzPct val="25000"/>
            </a:pPr>
            <a:r>
              <a:rPr lang="en-US" sz="2400">
                <a:solidFill>
                  <a:schemeClr val="lt1"/>
                </a:solidFill>
                <a:latin typeface="Arial" charset="0"/>
                <a:ea typeface="Arial" charset="0"/>
                <a:cs typeface="Arial" charset="0"/>
                <a:sym typeface="Cabin"/>
              </a:rPr>
              <a:t>Memory</a:t>
            </a:r>
          </a:p>
        </p:txBody>
      </p:sp>
      <p:cxnSp>
        <p:nvCxnSpPr>
          <p:cNvPr id="384" name="Shape 384"/>
          <p:cNvCxnSpPr/>
          <p:nvPr/>
        </p:nvCxnSpPr>
        <p:spPr>
          <a:xfrm flipH="1">
            <a:off x="3773089" y="2392647"/>
            <a:ext cx="794147" cy="13096"/>
          </a:xfrm>
          <a:prstGeom prst="straightConnector1">
            <a:avLst/>
          </a:prstGeom>
          <a:noFill/>
          <a:ln w="88900" cap="rnd" cmpd="sng">
            <a:solidFill>
              <a:srgbClr val="FFFF00"/>
            </a:solidFill>
            <a:prstDash val="solid"/>
            <a:miter/>
            <a:headEnd type="stealth" w="med" len="med"/>
            <a:tailEnd type="stealth" w="med" len="med"/>
          </a:ln>
        </p:spPr>
      </p:cxnSp>
      <p:cxnSp>
        <p:nvCxnSpPr>
          <p:cNvPr id="385" name="Shape 385"/>
          <p:cNvCxnSpPr/>
          <p:nvPr/>
        </p:nvCxnSpPr>
        <p:spPr>
          <a:xfrm rot="10800000">
            <a:off x="5543550" y="3130833"/>
            <a:ext cx="0" cy="728663"/>
          </a:xfrm>
          <a:prstGeom prst="straightConnector1">
            <a:avLst/>
          </a:prstGeom>
          <a:noFill/>
          <a:ln w="88900" cap="rnd" cmpd="sng">
            <a:solidFill>
              <a:srgbClr val="FFFF00"/>
            </a:solidFill>
            <a:prstDash val="solid"/>
            <a:miter/>
            <a:headEnd type="stealth" w="med" len="med"/>
            <a:tailEnd type="none" w="med" len="med"/>
          </a:ln>
        </p:spPr>
      </p:cxnSp>
      <p:cxnSp>
        <p:nvCxnSpPr>
          <p:cNvPr id="386" name="Shape 386"/>
          <p:cNvCxnSpPr/>
          <p:nvPr/>
        </p:nvCxnSpPr>
        <p:spPr>
          <a:xfrm>
            <a:off x="6259115" y="3143930"/>
            <a:ext cx="0" cy="689372"/>
          </a:xfrm>
          <a:prstGeom prst="straightConnector1">
            <a:avLst/>
          </a:prstGeom>
          <a:noFill/>
          <a:ln w="88900" cap="rnd" cmpd="sng">
            <a:solidFill>
              <a:srgbClr val="FFFF00"/>
            </a:solidFill>
            <a:prstDash val="solid"/>
            <a:miter/>
            <a:headEnd type="stealth" w="med" len="med"/>
            <a:tailEnd type="none" w="med" len="med"/>
          </a:ln>
        </p:spPr>
      </p:cxnSp>
      <p:cxnSp>
        <p:nvCxnSpPr>
          <p:cNvPr id="387" name="Shape 387"/>
          <p:cNvCxnSpPr/>
          <p:nvPr/>
        </p:nvCxnSpPr>
        <p:spPr>
          <a:xfrm flipH="1">
            <a:off x="7241382" y="2860562"/>
            <a:ext cx="1171574" cy="13096"/>
          </a:xfrm>
          <a:prstGeom prst="straightConnector1">
            <a:avLst/>
          </a:prstGeom>
          <a:noFill/>
          <a:ln w="88900" cap="rnd" cmpd="sng">
            <a:solidFill>
              <a:srgbClr val="FFFF00"/>
            </a:solidFill>
            <a:prstDash val="solid"/>
            <a:miter/>
            <a:headEnd type="stealth" w="med" len="med"/>
            <a:tailEnd type="none" w="med" len="med"/>
          </a:ln>
        </p:spPr>
      </p:cxnSp>
      <p:cxnSp>
        <p:nvCxnSpPr>
          <p:cNvPr id="388" name="Shape 388"/>
          <p:cNvCxnSpPr/>
          <p:nvPr/>
        </p:nvCxnSpPr>
        <p:spPr>
          <a:xfrm>
            <a:off x="7215187" y="3614228"/>
            <a:ext cx="1184672" cy="0"/>
          </a:xfrm>
          <a:prstGeom prst="straightConnector1">
            <a:avLst/>
          </a:prstGeom>
          <a:noFill/>
          <a:ln w="88900" cap="rnd" cmpd="sng">
            <a:solidFill>
              <a:srgbClr val="FFFF00"/>
            </a:solidFill>
            <a:prstDash val="solid"/>
            <a:miter/>
            <a:headEnd type="stealth" w="med" len="med"/>
            <a:tailEnd type="none" w="med" len="med"/>
          </a:ln>
        </p:spPr>
      </p:cxnSp>
      <p:sp>
        <p:nvSpPr>
          <p:cNvPr id="389" name="Shape 389"/>
          <p:cNvSpPr txBox="1"/>
          <p:nvPr/>
        </p:nvSpPr>
        <p:spPr>
          <a:xfrm>
            <a:off x="9328546" y="723390"/>
            <a:ext cx="1539477" cy="857250"/>
          </a:xfrm>
          <a:prstGeom prst="rect">
            <a:avLst/>
          </a:prstGeom>
          <a:noFill/>
          <a:ln>
            <a:noFill/>
          </a:ln>
        </p:spPr>
        <p:txBody>
          <a:bodyPr lIns="0" tIns="0" rIns="0" bIns="0" anchor="ctr" anchorCtr="0">
            <a:noAutofit/>
          </a:bodyPr>
          <a:lstStyle/>
          <a:p>
            <a:pPr algn="ctr">
              <a:buClr>
                <a:schemeClr val="lt1"/>
              </a:buClr>
              <a:buSzPct val="25000"/>
            </a:pPr>
            <a:r>
              <a:rPr lang="en-US" sz="2700">
                <a:solidFill>
                  <a:schemeClr val="lt1"/>
                </a:solidFill>
                <a:latin typeface="Arial" charset="0"/>
                <a:ea typeface="Arial" charset="0"/>
                <a:cs typeface="Arial" charset="0"/>
                <a:sym typeface="Cabin"/>
              </a:rPr>
              <a:t>Generic</a:t>
            </a:r>
          </a:p>
          <a:p>
            <a:pPr algn="ctr">
              <a:buClr>
                <a:schemeClr val="lt1"/>
              </a:buClr>
              <a:buSzPct val="25000"/>
            </a:pPr>
            <a:r>
              <a:rPr lang="en-US" sz="2700">
                <a:solidFill>
                  <a:schemeClr val="lt1"/>
                </a:solidFill>
                <a:latin typeface="Arial" charset="0"/>
                <a:ea typeface="Arial" charset="0"/>
                <a:cs typeface="Arial" charset="0"/>
                <a:sym typeface="Cabin"/>
              </a:rPr>
              <a:t>Computer</a:t>
            </a:r>
          </a:p>
        </p:txBody>
      </p:sp>
      <p:sp>
        <p:nvSpPr>
          <p:cNvPr id="390" name="Shape 390"/>
          <p:cNvSpPr/>
          <p:nvPr/>
        </p:nvSpPr>
        <p:spPr>
          <a:xfrm>
            <a:off x="6886575" y="832928"/>
            <a:ext cx="1352550" cy="952500"/>
          </a:xfrm>
          <a:prstGeom prst="wedgeEllipseCallout">
            <a:avLst>
              <a:gd name="adj1" fmla="val -64148"/>
              <a:gd name="adj2" fmla="val 74451"/>
            </a:avLst>
          </a:prstGeom>
          <a:blipFill rotWithShape="1">
            <a:blip r:embed="rId3">
              <a:alphaModFix/>
            </a:blip>
            <a:tile tx="0" ty="0" sx="100000" sy="100000" flip="none" algn="tl"/>
          </a:blipFill>
          <a:ln>
            <a:noFill/>
          </a:ln>
        </p:spPr>
        <p:txBody>
          <a:bodyPr lIns="0" tIns="0" rIns="0" bIns="0" anchor="ctr" anchorCtr="0">
            <a:noAutofit/>
          </a:bodyPr>
          <a:lstStyle/>
          <a:p>
            <a:pPr algn="ctr">
              <a:buClr>
                <a:srgbClr val="000000"/>
              </a:buClr>
              <a:buSzPct val="25000"/>
            </a:pPr>
            <a:r>
              <a:rPr lang="en-US" sz="1950">
                <a:solidFill>
                  <a:srgbClr val="000000"/>
                </a:solidFill>
                <a:latin typeface="Arial" charset="0"/>
                <a:ea typeface="Arial" charset="0"/>
                <a:cs typeface="Arial" charset="0"/>
                <a:sym typeface="Cabin"/>
              </a:rPr>
              <a:t>What</a:t>
            </a:r>
          </a:p>
          <a:p>
            <a:pPr algn="ctr">
              <a:buClr>
                <a:srgbClr val="000000"/>
              </a:buClr>
              <a:buSzPct val="25000"/>
            </a:pPr>
            <a:r>
              <a:rPr lang="en-US" sz="1950">
                <a:solidFill>
                  <a:srgbClr val="000000"/>
                </a:solidFill>
                <a:latin typeface="Arial" charset="0"/>
                <a:ea typeface="Arial" charset="0"/>
                <a:cs typeface="Arial" charset="0"/>
                <a:sym typeface="Cabin"/>
              </a:rPr>
              <a:t>Next?</a:t>
            </a:r>
          </a:p>
        </p:txBody>
      </p:sp>
      <p:pic>
        <p:nvPicPr>
          <p:cNvPr id="391" name="Shape 391" descr="A stick figure of a human alluding to the fact that our input is in the form of a program which we write and is loaded in to the main memory for execution."/>
          <p:cNvPicPr preferRelativeResize="0"/>
          <p:nvPr/>
        </p:nvPicPr>
        <p:blipFill rotWithShape="1">
          <a:blip r:embed="rId4">
            <a:alphaModFix/>
          </a:blip>
          <a:srcRect/>
          <a:stretch/>
        </p:blipFill>
        <p:spPr>
          <a:xfrm>
            <a:off x="5161358" y="4080952"/>
            <a:ext cx="342900" cy="486965"/>
          </a:xfrm>
          <a:prstGeom prst="rect">
            <a:avLst/>
          </a:prstGeom>
          <a:noFill/>
          <a:ln>
            <a:noFill/>
          </a:ln>
        </p:spPr>
      </p:pic>
      <p:sp>
        <p:nvSpPr>
          <p:cNvPr id="16" name="Shape 407"/>
          <p:cNvSpPr txBox="1"/>
          <p:nvPr/>
        </p:nvSpPr>
        <p:spPr>
          <a:xfrm>
            <a:off x="9482138" y="5072063"/>
            <a:ext cx="1628775" cy="857250"/>
          </a:xfrm>
          <a:prstGeom prst="rect">
            <a:avLst/>
          </a:prstGeom>
          <a:noFill/>
          <a:ln>
            <a:noFill/>
          </a:ln>
        </p:spPr>
        <p:txBody>
          <a:bodyPr lIns="0" tIns="0" rIns="0" bIns="0" anchor="ctr" anchorCtr="0">
            <a:noAutofit/>
          </a:bodyPr>
          <a:lstStyle/>
          <a:p>
            <a:pPr algn="ctr">
              <a:buClr>
                <a:srgbClr val="008080"/>
              </a:buClr>
              <a:buSzPct val="25000"/>
            </a:pPr>
            <a:r>
              <a:rPr lang="en-US" sz="2700">
                <a:solidFill>
                  <a:schemeClr val="accent4"/>
                </a:solidFill>
                <a:latin typeface="Arial" charset="0"/>
                <a:ea typeface="Arial" charset="0"/>
                <a:cs typeface="Arial" charset="0"/>
                <a:sym typeface="Cabin"/>
              </a:rPr>
              <a:t>Machine</a:t>
            </a:r>
          </a:p>
          <a:p>
            <a:pPr algn="ctr">
              <a:buClr>
                <a:srgbClr val="008080"/>
              </a:buClr>
              <a:buSzPct val="25000"/>
            </a:pPr>
            <a:r>
              <a:rPr lang="en-US" sz="2700">
                <a:solidFill>
                  <a:schemeClr val="accent4"/>
                </a:solidFill>
                <a:latin typeface="Arial" charset="0"/>
                <a:ea typeface="Arial" charset="0"/>
                <a:cs typeface="Arial" charset="0"/>
                <a:sym typeface="Cabin"/>
              </a:rPr>
              <a:t>Language</a:t>
            </a:r>
          </a:p>
        </p:txBody>
      </p:sp>
      <p:sp>
        <p:nvSpPr>
          <p:cNvPr id="17" name="Shape 410"/>
          <p:cNvSpPr/>
          <p:nvPr/>
        </p:nvSpPr>
        <p:spPr>
          <a:xfrm>
            <a:off x="5753101" y="2971800"/>
            <a:ext cx="2076449" cy="952500"/>
          </a:xfrm>
          <a:prstGeom prst="wedgeEllipseCallout">
            <a:avLst>
              <a:gd name="adj1" fmla="val -23159"/>
              <a:gd name="adj2" fmla="val 71986"/>
            </a:avLst>
          </a:prstGeom>
          <a:solidFill>
            <a:schemeClr val="tx1">
              <a:lumMod val="75000"/>
            </a:schemeClr>
          </a:solidFill>
          <a:ln w="50800" cap="rnd" cmpd="sng">
            <a:solidFill>
              <a:srgbClr val="FF9900"/>
            </a:solidFill>
            <a:prstDash val="solid"/>
            <a:miter/>
            <a:headEnd type="none" w="med" len="med"/>
            <a:tailEnd type="none" w="med" len="med"/>
          </a:ln>
        </p:spPr>
        <p:txBody>
          <a:bodyPr lIns="0" tIns="0" rIns="0" bIns="0" anchor="ctr" anchorCtr="0">
            <a:noAutofit/>
          </a:bodyPr>
          <a:lstStyle/>
          <a:p>
            <a:pPr algn="ctr">
              <a:buClr>
                <a:srgbClr val="008080"/>
              </a:buClr>
              <a:buSzPct val="25000"/>
            </a:pPr>
            <a:r>
              <a:rPr lang="en-US" sz="1950" b="1" dirty="0">
                <a:solidFill>
                  <a:schemeClr val="accent4"/>
                </a:solidFill>
                <a:latin typeface="Courier"/>
                <a:ea typeface="Courier"/>
                <a:cs typeface="Courier"/>
                <a:sym typeface="Courier New"/>
              </a:rPr>
              <a:t>01001001</a:t>
            </a:r>
          </a:p>
          <a:p>
            <a:pPr algn="ctr">
              <a:buClr>
                <a:srgbClr val="008080"/>
              </a:buClr>
              <a:buSzPct val="25000"/>
            </a:pPr>
            <a:r>
              <a:rPr lang="en-US" sz="1950" b="1" dirty="0">
                <a:solidFill>
                  <a:schemeClr val="accent4"/>
                </a:solidFill>
                <a:latin typeface="Courier"/>
                <a:ea typeface="Courier"/>
                <a:cs typeface="Courier"/>
                <a:sym typeface="Courier New"/>
              </a:rPr>
              <a:t>00111001</a:t>
            </a:r>
          </a:p>
        </p:txBody>
      </p:sp>
    </p:spTree>
    <p:extLst>
      <p:ext uri="{BB962C8B-B14F-4D97-AF65-F5344CB8AC3E}">
        <p14:creationId xmlns:p14="http://schemas.microsoft.com/office/powerpoint/2010/main" val="966334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6B699-B3BD-B413-19D5-DE60FED522DB}"/>
              </a:ext>
            </a:extLst>
          </p:cNvPr>
          <p:cNvSpPr>
            <a:spLocks noGrp="1"/>
          </p:cNvSpPr>
          <p:nvPr>
            <p:ph type="title"/>
          </p:nvPr>
        </p:nvSpPr>
        <p:spPr/>
        <p:txBody>
          <a:bodyPr/>
          <a:lstStyle/>
          <a:p>
            <a:r>
              <a:rPr lang="en-US" dirty="0"/>
              <a:t>Building Microprocessors</a:t>
            </a:r>
          </a:p>
        </p:txBody>
      </p:sp>
      <p:sp>
        <p:nvSpPr>
          <p:cNvPr id="3" name="Text Placeholder 2">
            <a:extLst>
              <a:ext uri="{FF2B5EF4-FFF2-40B4-BE49-F238E27FC236}">
                <a16:creationId xmlns:a16="http://schemas.microsoft.com/office/drawing/2014/main" id="{3FB43634-77BF-D8EE-DF45-06FB8BFA088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4294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CC687BC-950A-6BDC-7BFA-91883C242A15}"/>
              </a:ext>
            </a:extLst>
          </p:cNvPr>
          <p:cNvSpPr>
            <a:spLocks noGrp="1"/>
          </p:cNvSpPr>
          <p:nvPr>
            <p:ph type="title"/>
          </p:nvPr>
        </p:nvSpPr>
        <p:spPr>
          <a:xfrm>
            <a:off x="838200" y="365125"/>
            <a:ext cx="6046694" cy="1325563"/>
          </a:xfrm>
        </p:spPr>
        <p:txBody>
          <a:bodyPr/>
          <a:lstStyle/>
          <a:p>
            <a:r>
              <a:rPr lang="en-US" dirty="0"/>
              <a:t>Very Large Scale Integration</a:t>
            </a:r>
          </a:p>
        </p:txBody>
      </p:sp>
      <p:sp>
        <p:nvSpPr>
          <p:cNvPr id="9" name="Content Placeholder 8">
            <a:extLst>
              <a:ext uri="{FF2B5EF4-FFF2-40B4-BE49-F238E27FC236}">
                <a16:creationId xmlns:a16="http://schemas.microsoft.com/office/drawing/2014/main" id="{7AFBE503-A2D2-7FFE-9710-AE8FD5A0A92C}"/>
              </a:ext>
            </a:extLst>
          </p:cNvPr>
          <p:cNvSpPr>
            <a:spLocks noGrp="1"/>
          </p:cNvSpPr>
          <p:nvPr>
            <p:ph idx="1"/>
          </p:nvPr>
        </p:nvSpPr>
        <p:spPr>
          <a:xfrm>
            <a:off x="838200" y="1825625"/>
            <a:ext cx="4944035" cy="1697504"/>
          </a:xfrm>
        </p:spPr>
        <p:txBody>
          <a:bodyPr/>
          <a:lstStyle/>
          <a:p>
            <a:r>
              <a:rPr lang="en-US" dirty="0"/>
              <a:t>We went from 16 transistors on a board 4 inches on a side to billions of transistors in a chip 0.5 inches on a side </a:t>
            </a:r>
          </a:p>
        </p:txBody>
      </p:sp>
      <p:pic>
        <p:nvPicPr>
          <p:cNvPr id="7" name="Picture 6" descr="A close-up of a circuit board that is four inches on each side.  It has 16 individual transistors and about 200 resistors.">
            <a:extLst>
              <a:ext uri="{FF2B5EF4-FFF2-40B4-BE49-F238E27FC236}">
                <a16:creationId xmlns:a16="http://schemas.microsoft.com/office/drawing/2014/main" id="{3A7620E6-FB65-69EA-B2F4-0F5489EE33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74838" y="3333492"/>
            <a:ext cx="4184525" cy="2789683"/>
          </a:xfrm>
          <a:prstGeom prst="rect">
            <a:avLst/>
          </a:prstGeom>
        </p:spPr>
      </p:pic>
      <p:pic>
        <p:nvPicPr>
          <p:cNvPr id="4" name="Picture 3" descr="A picture of the layout of the Intel 4004 taken with a microscope showing gates and wires.">
            <a:extLst>
              <a:ext uri="{FF2B5EF4-FFF2-40B4-BE49-F238E27FC236}">
                <a16:creationId xmlns:a16="http://schemas.microsoft.com/office/drawing/2014/main" id="{D8B63393-942B-6354-EEC9-F207E43C76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0" y="1253331"/>
            <a:ext cx="5840723" cy="4351338"/>
          </a:xfrm>
          <a:prstGeom prst="rect">
            <a:avLst/>
          </a:prstGeom>
        </p:spPr>
      </p:pic>
      <p:sp>
        <p:nvSpPr>
          <p:cNvPr id="10" name="Right Arrow 9">
            <a:extLst>
              <a:ext uri="{FF2B5EF4-FFF2-40B4-BE49-F238E27FC236}">
                <a16:creationId xmlns:a16="http://schemas.microsoft.com/office/drawing/2014/main" id="{97002A7F-D621-D92F-524F-3555266581DE}"/>
              </a:ext>
            </a:extLst>
          </p:cNvPr>
          <p:cNvSpPr/>
          <p:nvPr/>
        </p:nvSpPr>
        <p:spPr>
          <a:xfrm rot="20253198">
            <a:off x="4984908" y="4178570"/>
            <a:ext cx="914400" cy="3899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679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2451</TotalTime>
  <Words>1644</Words>
  <Application>Microsoft Macintosh PowerPoint</Application>
  <PresentationFormat>Widescreen</PresentationFormat>
  <Paragraphs>457</Paragraphs>
  <Slides>33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Cabin</vt:lpstr>
      <vt:lpstr>Arial</vt:lpstr>
      <vt:lpstr>Calibri</vt:lpstr>
      <vt:lpstr>Calibri Light</vt:lpstr>
      <vt:lpstr>Courier</vt:lpstr>
      <vt:lpstr>Courier New</vt:lpstr>
      <vt:lpstr>Wingdings</vt:lpstr>
      <vt:lpstr>Office Theme</vt:lpstr>
      <vt:lpstr>Digital Logic</vt:lpstr>
      <vt:lpstr>Outline </vt:lpstr>
      <vt:lpstr>Computer Architecture</vt:lpstr>
      <vt:lpstr>PowerPoint Presentation</vt:lpstr>
      <vt:lpstr>Definitions</vt:lpstr>
      <vt:lpstr>PowerPoint Presentation</vt:lpstr>
      <vt:lpstr>PowerPoint Presentation</vt:lpstr>
      <vt:lpstr>Building Microprocessors</vt:lpstr>
      <vt:lpstr>Very Large Scale Integration</vt:lpstr>
      <vt:lpstr>CPU Design Process</vt:lpstr>
      <vt:lpstr>Adding numbers with gates</vt:lpstr>
      <vt:lpstr>Classic Mathematical Logic Gates</vt:lpstr>
      <vt:lpstr>Representing Numbers with 0's and 1's</vt:lpstr>
      <vt:lpstr>Keep it simple for now</vt:lpstr>
      <vt:lpstr>Nixie Tubes – Binary to Decimal Display</vt:lpstr>
      <vt:lpstr>PowerPoint Presentation</vt:lpstr>
      <vt:lpstr>Base-2 Math</vt:lpstr>
      <vt:lpstr>Half Adder</vt:lpstr>
      <vt:lpstr>Half Adder</vt:lpstr>
      <vt:lpstr>Full Adder</vt:lpstr>
      <vt:lpstr>Full Adder</vt:lpstr>
      <vt:lpstr>Chaining full adders</vt:lpstr>
      <vt:lpstr>Three Bit Adder Component</vt:lpstr>
      <vt:lpstr>Storing data with gates</vt:lpstr>
      <vt:lpstr>Storing Data Using Feedback Loops</vt:lpstr>
      <vt:lpstr>SR Flip-Flop / Latch</vt:lpstr>
      <vt:lpstr>SR Flip-Flop / Latch</vt:lpstr>
      <vt:lpstr>My Simulators Can't Build an SR Latch :(</vt:lpstr>
      <vt:lpstr>Gated D Latch</vt:lpstr>
      <vt:lpstr>Gated D Latch</vt:lpstr>
      <vt:lpstr>Stack D Latches to Make a 3-bit Register</vt:lpstr>
      <vt:lpstr>Summary</vt:lpstr>
      <vt:lpstr>Acknowledgements / Contributions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Orientation</dc:title>
  <dc:creator>Severance, Charles</dc:creator>
  <cp:lastModifiedBy>Severance, Charles</cp:lastModifiedBy>
  <cp:revision>129</cp:revision>
  <dcterms:created xsi:type="dcterms:W3CDTF">2023-02-25T13:30:24Z</dcterms:created>
  <dcterms:modified xsi:type="dcterms:W3CDTF">2026-01-07T08:58:33Z</dcterms:modified>
</cp:coreProperties>
</file>