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1"/>
  </p:notesMasterIdLst>
  <p:sldIdLst>
    <p:sldId id="256" r:id="rId2"/>
    <p:sldId id="334" r:id="rId3"/>
    <p:sldId id="376" r:id="rId4"/>
    <p:sldId id="374" r:id="rId5"/>
    <p:sldId id="377" r:id="rId6"/>
    <p:sldId id="378" r:id="rId7"/>
    <p:sldId id="379" r:id="rId8"/>
    <p:sldId id="380" r:id="rId9"/>
    <p:sldId id="398" r:id="rId10"/>
    <p:sldId id="393" r:id="rId11"/>
    <p:sldId id="394" r:id="rId12"/>
    <p:sldId id="395" r:id="rId13"/>
    <p:sldId id="396" r:id="rId14"/>
    <p:sldId id="397" r:id="rId15"/>
    <p:sldId id="423" r:id="rId16"/>
    <p:sldId id="399" r:id="rId17"/>
    <p:sldId id="401" r:id="rId18"/>
    <p:sldId id="402" r:id="rId19"/>
    <p:sldId id="404" r:id="rId20"/>
    <p:sldId id="403" r:id="rId21"/>
    <p:sldId id="405" r:id="rId22"/>
    <p:sldId id="362" r:id="rId23"/>
    <p:sldId id="406" r:id="rId24"/>
    <p:sldId id="407" r:id="rId25"/>
    <p:sldId id="409" r:id="rId26"/>
    <p:sldId id="410" r:id="rId27"/>
    <p:sldId id="411" r:id="rId28"/>
    <p:sldId id="413" r:id="rId29"/>
    <p:sldId id="414" r:id="rId30"/>
    <p:sldId id="415" r:id="rId31"/>
    <p:sldId id="416" r:id="rId32"/>
    <p:sldId id="417" r:id="rId33"/>
    <p:sldId id="424" r:id="rId34"/>
    <p:sldId id="419" r:id="rId35"/>
    <p:sldId id="420" r:id="rId36"/>
    <p:sldId id="421" r:id="rId37"/>
    <p:sldId id="422" r:id="rId38"/>
    <p:sldId id="352" r:id="rId39"/>
    <p:sldId id="285"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72C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1348"/>
    <p:restoredTop sz="77671"/>
  </p:normalViewPr>
  <p:slideViewPr>
    <p:cSldViewPr snapToGrid="0">
      <p:cViewPr varScale="1">
        <p:scale>
          <a:sx n="97" d="100"/>
          <a:sy n="97" d="100"/>
        </p:scale>
        <p:origin x="696"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C74C8C0-0C1E-D447-A6DA-5BF9E732D1EF}" type="datetimeFigureOut">
              <a:rPr lang="en-US" smtClean="0"/>
              <a:t>1/7/26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F4414A0-4E43-B244-BF62-FDB8F38845D2}" type="slidenum">
              <a:rPr lang="en-US" smtClean="0"/>
              <a:t>‹#›</a:t>
            </a:fld>
            <a:endParaRPr lang="en-US"/>
          </a:p>
        </p:txBody>
      </p:sp>
    </p:spTree>
    <p:extLst>
      <p:ext uri="{BB962C8B-B14F-4D97-AF65-F5344CB8AC3E}">
        <p14:creationId xmlns:p14="http://schemas.microsoft.com/office/powerpoint/2010/main" val="5331261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 full adder laid out in the gates tool.  It has three XOR gates and two AND gates.  The point is that it has some “distance” from left to right - which translates to a slight delay form when the inputs are presented on the right to when you can reliably expect that the outputs are stable on the right outputs.</a:t>
            </a:r>
          </a:p>
        </p:txBody>
      </p:sp>
      <p:sp>
        <p:nvSpPr>
          <p:cNvPr id="4" name="Slide Number Placeholder 3"/>
          <p:cNvSpPr>
            <a:spLocks noGrp="1"/>
          </p:cNvSpPr>
          <p:nvPr>
            <p:ph type="sldNum" sz="quarter" idx="5"/>
          </p:nvPr>
        </p:nvSpPr>
        <p:spPr/>
        <p:txBody>
          <a:bodyPr/>
          <a:lstStyle/>
          <a:p>
            <a:fld id="{9F4414A0-4E43-B244-BF62-FDB8F38845D2}" type="slidenum">
              <a:rPr lang="en-US" smtClean="0"/>
              <a:t>3</a:t>
            </a:fld>
            <a:endParaRPr lang="en-US"/>
          </a:p>
        </p:txBody>
      </p:sp>
    </p:spTree>
    <p:extLst>
      <p:ext uri="{BB962C8B-B14F-4D97-AF65-F5344CB8AC3E}">
        <p14:creationId xmlns:p14="http://schemas.microsoft.com/office/powerpoint/2010/main" val="42815759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5">
          <a:extLst>
            <a:ext uri="{FF2B5EF4-FFF2-40B4-BE49-F238E27FC236}">
              <a16:creationId xmlns:a16="http://schemas.microsoft.com/office/drawing/2014/main" id="{0F489640-3E6E-0DBD-E793-1EC6D18C33D4}"/>
            </a:ext>
          </a:extLst>
        </p:cNvPr>
        <p:cNvGrpSpPr/>
        <p:nvPr/>
      </p:nvGrpSpPr>
      <p:grpSpPr>
        <a:xfrm>
          <a:off x="0" y="0"/>
          <a:ext cx="0" cy="0"/>
          <a:chOff x="0" y="0"/>
          <a:chExt cx="0" cy="0"/>
        </a:xfrm>
      </p:grpSpPr>
      <p:sp>
        <p:nvSpPr>
          <p:cNvPr id="376" name="Shape 376">
            <a:extLst>
              <a:ext uri="{FF2B5EF4-FFF2-40B4-BE49-F238E27FC236}">
                <a16:creationId xmlns:a16="http://schemas.microsoft.com/office/drawing/2014/main" id="{52A1D90A-15DC-841E-D265-04B4832D6B25}"/>
              </a:ext>
            </a:extLst>
          </p:cNvPr>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slide is a block diagram of a computer showing a central processing unit connected to main memory.  Software is loaded into the main memory.  </a:t>
            </a:r>
            <a:r>
              <a:rPr lang="en-US"/>
              <a:t>The software can also interact with input / output devices and secondary memory for long-term storage.</a:t>
            </a:r>
          </a:p>
          <a:p>
            <a:pPr lvl="0">
              <a:spcBef>
                <a:spcPts val="0"/>
              </a:spcBef>
              <a:buNone/>
            </a:pPr>
            <a:endParaRPr/>
          </a:p>
        </p:txBody>
      </p:sp>
      <p:sp>
        <p:nvSpPr>
          <p:cNvPr id="377" name="Shape 377">
            <a:extLst>
              <a:ext uri="{FF2B5EF4-FFF2-40B4-BE49-F238E27FC236}">
                <a16:creationId xmlns:a16="http://schemas.microsoft.com/office/drawing/2014/main" id="{9DA562DC-806A-F1C5-B294-719C28FFB059}"/>
              </a:ext>
            </a:extLst>
          </p:cNvPr>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29263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837EEE-A3CF-443A-2482-35E18D99AFC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57F8B9C-F5BA-17F9-0A1A-E9665612F76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F8F8FBE-FBBE-A0CC-FC42-3FF15B01058C}"/>
              </a:ext>
            </a:extLst>
          </p:cNvPr>
          <p:cNvSpPr>
            <a:spLocks noGrp="1"/>
          </p:cNvSpPr>
          <p:nvPr>
            <p:ph type="dt" sz="half" idx="10"/>
          </p:nvPr>
        </p:nvSpPr>
        <p:spPr/>
        <p:txBody>
          <a:bodyPr/>
          <a:lstStyle/>
          <a:p>
            <a:fld id="{D5D8E255-8371-B349-B2F5-F8C6C9FF431B}" type="datetimeFigureOut">
              <a:rPr lang="en-US" smtClean="0"/>
              <a:t>1/7/26</a:t>
            </a:fld>
            <a:endParaRPr lang="en-US"/>
          </a:p>
        </p:txBody>
      </p:sp>
      <p:sp>
        <p:nvSpPr>
          <p:cNvPr id="5" name="Footer Placeholder 4">
            <a:extLst>
              <a:ext uri="{FF2B5EF4-FFF2-40B4-BE49-F238E27FC236}">
                <a16:creationId xmlns:a16="http://schemas.microsoft.com/office/drawing/2014/main" id="{1D2E2043-136C-34E3-9B5E-AC338246D94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66856A4-24F1-F505-9F17-D7CBFCAEE78C}"/>
              </a:ext>
            </a:extLst>
          </p:cNvPr>
          <p:cNvSpPr>
            <a:spLocks noGrp="1"/>
          </p:cNvSpPr>
          <p:nvPr>
            <p:ph type="sldNum" sz="quarter" idx="12"/>
          </p:nvPr>
        </p:nvSpPr>
        <p:spPr/>
        <p:txBody>
          <a:bodyPr/>
          <a:lstStyle/>
          <a:p>
            <a:fld id="{93C475D4-DDD0-8942-A6FE-1A968215592B}" type="slidenum">
              <a:rPr lang="en-US" smtClean="0"/>
              <a:t>‹#›</a:t>
            </a:fld>
            <a:endParaRPr lang="en-US"/>
          </a:p>
        </p:txBody>
      </p:sp>
    </p:spTree>
    <p:extLst>
      <p:ext uri="{BB962C8B-B14F-4D97-AF65-F5344CB8AC3E}">
        <p14:creationId xmlns:p14="http://schemas.microsoft.com/office/powerpoint/2010/main" val="21524957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CA8AD7-CB39-F4FD-60C8-BAB75817CEF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4BE9A8A-5BCD-ACF0-C136-CDF4EF43F40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3172173-7BCD-6D53-45A8-FCA73BB2689E}"/>
              </a:ext>
            </a:extLst>
          </p:cNvPr>
          <p:cNvSpPr>
            <a:spLocks noGrp="1"/>
          </p:cNvSpPr>
          <p:nvPr>
            <p:ph type="dt" sz="half" idx="10"/>
          </p:nvPr>
        </p:nvSpPr>
        <p:spPr/>
        <p:txBody>
          <a:bodyPr/>
          <a:lstStyle/>
          <a:p>
            <a:fld id="{D5D8E255-8371-B349-B2F5-F8C6C9FF431B}" type="datetimeFigureOut">
              <a:rPr lang="en-US" smtClean="0"/>
              <a:t>1/7/26</a:t>
            </a:fld>
            <a:endParaRPr lang="en-US"/>
          </a:p>
        </p:txBody>
      </p:sp>
      <p:sp>
        <p:nvSpPr>
          <p:cNvPr id="5" name="Footer Placeholder 4">
            <a:extLst>
              <a:ext uri="{FF2B5EF4-FFF2-40B4-BE49-F238E27FC236}">
                <a16:creationId xmlns:a16="http://schemas.microsoft.com/office/drawing/2014/main" id="{B5F32C7C-335D-7160-23CE-C24A4F786C7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9DCEB18-C173-EFB3-1C85-A031B29843EC}"/>
              </a:ext>
            </a:extLst>
          </p:cNvPr>
          <p:cNvSpPr>
            <a:spLocks noGrp="1"/>
          </p:cNvSpPr>
          <p:nvPr>
            <p:ph type="sldNum" sz="quarter" idx="12"/>
          </p:nvPr>
        </p:nvSpPr>
        <p:spPr/>
        <p:txBody>
          <a:bodyPr/>
          <a:lstStyle/>
          <a:p>
            <a:fld id="{93C475D4-DDD0-8942-A6FE-1A968215592B}" type="slidenum">
              <a:rPr lang="en-US" smtClean="0"/>
              <a:t>‹#›</a:t>
            </a:fld>
            <a:endParaRPr lang="en-US"/>
          </a:p>
        </p:txBody>
      </p:sp>
    </p:spTree>
    <p:extLst>
      <p:ext uri="{BB962C8B-B14F-4D97-AF65-F5344CB8AC3E}">
        <p14:creationId xmlns:p14="http://schemas.microsoft.com/office/powerpoint/2010/main" val="7261877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C6DC207-D54F-2803-D3CC-9C09125C696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C02E1E2-9E3B-784D-3CE4-2296C22F670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706E86C-E00B-BD36-A411-67778DF47318}"/>
              </a:ext>
            </a:extLst>
          </p:cNvPr>
          <p:cNvSpPr>
            <a:spLocks noGrp="1"/>
          </p:cNvSpPr>
          <p:nvPr>
            <p:ph type="dt" sz="half" idx="10"/>
          </p:nvPr>
        </p:nvSpPr>
        <p:spPr/>
        <p:txBody>
          <a:bodyPr/>
          <a:lstStyle/>
          <a:p>
            <a:fld id="{D5D8E255-8371-B349-B2F5-F8C6C9FF431B}" type="datetimeFigureOut">
              <a:rPr lang="en-US" smtClean="0"/>
              <a:t>1/7/26</a:t>
            </a:fld>
            <a:endParaRPr lang="en-US"/>
          </a:p>
        </p:txBody>
      </p:sp>
      <p:sp>
        <p:nvSpPr>
          <p:cNvPr id="5" name="Footer Placeholder 4">
            <a:extLst>
              <a:ext uri="{FF2B5EF4-FFF2-40B4-BE49-F238E27FC236}">
                <a16:creationId xmlns:a16="http://schemas.microsoft.com/office/drawing/2014/main" id="{9B6F92B7-B14D-6AB6-B8C9-06EE3BCF47F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BC8E9E8-5085-B615-86BC-FA6AF9D53953}"/>
              </a:ext>
            </a:extLst>
          </p:cNvPr>
          <p:cNvSpPr>
            <a:spLocks noGrp="1"/>
          </p:cNvSpPr>
          <p:nvPr>
            <p:ph type="sldNum" sz="quarter" idx="12"/>
          </p:nvPr>
        </p:nvSpPr>
        <p:spPr/>
        <p:txBody>
          <a:bodyPr/>
          <a:lstStyle/>
          <a:p>
            <a:fld id="{93C475D4-DDD0-8942-A6FE-1A968215592B}" type="slidenum">
              <a:rPr lang="en-US" smtClean="0"/>
              <a:t>‹#›</a:t>
            </a:fld>
            <a:endParaRPr lang="en-US"/>
          </a:p>
        </p:txBody>
      </p:sp>
    </p:spTree>
    <p:extLst>
      <p:ext uri="{BB962C8B-B14F-4D97-AF65-F5344CB8AC3E}">
        <p14:creationId xmlns:p14="http://schemas.microsoft.com/office/powerpoint/2010/main" val="16759063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EDBEDB-C75D-A176-F1E1-2D61BD6412E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F60EA41-92F4-D93D-5DF9-8B79882ED13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33330B2-BD20-D788-65A6-746C9CD144E3}"/>
              </a:ext>
            </a:extLst>
          </p:cNvPr>
          <p:cNvSpPr>
            <a:spLocks noGrp="1"/>
          </p:cNvSpPr>
          <p:nvPr>
            <p:ph type="dt" sz="half" idx="10"/>
          </p:nvPr>
        </p:nvSpPr>
        <p:spPr/>
        <p:txBody>
          <a:bodyPr/>
          <a:lstStyle/>
          <a:p>
            <a:fld id="{D5D8E255-8371-B349-B2F5-F8C6C9FF431B}" type="datetimeFigureOut">
              <a:rPr lang="en-US" smtClean="0"/>
              <a:t>1/7/26</a:t>
            </a:fld>
            <a:endParaRPr lang="en-US"/>
          </a:p>
        </p:txBody>
      </p:sp>
      <p:sp>
        <p:nvSpPr>
          <p:cNvPr id="5" name="Footer Placeholder 4">
            <a:extLst>
              <a:ext uri="{FF2B5EF4-FFF2-40B4-BE49-F238E27FC236}">
                <a16:creationId xmlns:a16="http://schemas.microsoft.com/office/drawing/2014/main" id="{06741D4E-2093-22B2-0224-6CCBB362651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EA9B169-B36C-E793-5F8A-BFAD72B3E39E}"/>
              </a:ext>
            </a:extLst>
          </p:cNvPr>
          <p:cNvSpPr>
            <a:spLocks noGrp="1"/>
          </p:cNvSpPr>
          <p:nvPr>
            <p:ph type="sldNum" sz="quarter" idx="12"/>
          </p:nvPr>
        </p:nvSpPr>
        <p:spPr/>
        <p:txBody>
          <a:bodyPr/>
          <a:lstStyle/>
          <a:p>
            <a:fld id="{93C475D4-DDD0-8942-A6FE-1A968215592B}" type="slidenum">
              <a:rPr lang="en-US" smtClean="0"/>
              <a:t>‹#›</a:t>
            </a:fld>
            <a:endParaRPr lang="en-US"/>
          </a:p>
        </p:txBody>
      </p:sp>
    </p:spTree>
    <p:extLst>
      <p:ext uri="{BB962C8B-B14F-4D97-AF65-F5344CB8AC3E}">
        <p14:creationId xmlns:p14="http://schemas.microsoft.com/office/powerpoint/2010/main" val="33227178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2E088F-0963-1409-208E-743C84B47A0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988810C-6BA9-7DB2-3B0B-720C42B3C54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242797A-1838-CB89-1256-14F12FF16119}"/>
              </a:ext>
            </a:extLst>
          </p:cNvPr>
          <p:cNvSpPr>
            <a:spLocks noGrp="1"/>
          </p:cNvSpPr>
          <p:nvPr>
            <p:ph type="dt" sz="half" idx="10"/>
          </p:nvPr>
        </p:nvSpPr>
        <p:spPr/>
        <p:txBody>
          <a:bodyPr/>
          <a:lstStyle/>
          <a:p>
            <a:fld id="{D5D8E255-8371-B349-B2F5-F8C6C9FF431B}" type="datetimeFigureOut">
              <a:rPr lang="en-US" smtClean="0"/>
              <a:t>1/7/26</a:t>
            </a:fld>
            <a:endParaRPr lang="en-US"/>
          </a:p>
        </p:txBody>
      </p:sp>
      <p:sp>
        <p:nvSpPr>
          <p:cNvPr id="5" name="Footer Placeholder 4">
            <a:extLst>
              <a:ext uri="{FF2B5EF4-FFF2-40B4-BE49-F238E27FC236}">
                <a16:creationId xmlns:a16="http://schemas.microsoft.com/office/drawing/2014/main" id="{B21F2D03-E3A0-4FEA-0011-C37F65BB101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62F4D0B-2CE2-143E-8B6E-602564B89BC0}"/>
              </a:ext>
            </a:extLst>
          </p:cNvPr>
          <p:cNvSpPr>
            <a:spLocks noGrp="1"/>
          </p:cNvSpPr>
          <p:nvPr>
            <p:ph type="sldNum" sz="quarter" idx="12"/>
          </p:nvPr>
        </p:nvSpPr>
        <p:spPr/>
        <p:txBody>
          <a:bodyPr/>
          <a:lstStyle/>
          <a:p>
            <a:fld id="{93C475D4-DDD0-8942-A6FE-1A968215592B}" type="slidenum">
              <a:rPr lang="en-US" smtClean="0"/>
              <a:t>‹#›</a:t>
            </a:fld>
            <a:endParaRPr lang="en-US"/>
          </a:p>
        </p:txBody>
      </p:sp>
    </p:spTree>
    <p:extLst>
      <p:ext uri="{BB962C8B-B14F-4D97-AF65-F5344CB8AC3E}">
        <p14:creationId xmlns:p14="http://schemas.microsoft.com/office/powerpoint/2010/main" val="33072689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519120-C89A-B32D-C285-5A1F7A2A9F8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107ABE6-B752-F669-D1B4-AC8F049FCE4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F313714-0478-85A7-EDB7-9D329DB6126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60DCCEE-DA65-5FEA-DBE1-A4FFB71A4054}"/>
              </a:ext>
            </a:extLst>
          </p:cNvPr>
          <p:cNvSpPr>
            <a:spLocks noGrp="1"/>
          </p:cNvSpPr>
          <p:nvPr>
            <p:ph type="dt" sz="half" idx="10"/>
          </p:nvPr>
        </p:nvSpPr>
        <p:spPr/>
        <p:txBody>
          <a:bodyPr/>
          <a:lstStyle/>
          <a:p>
            <a:fld id="{D5D8E255-8371-B349-B2F5-F8C6C9FF431B}" type="datetimeFigureOut">
              <a:rPr lang="en-US" smtClean="0"/>
              <a:t>1/7/26</a:t>
            </a:fld>
            <a:endParaRPr lang="en-US"/>
          </a:p>
        </p:txBody>
      </p:sp>
      <p:sp>
        <p:nvSpPr>
          <p:cNvPr id="6" name="Footer Placeholder 5">
            <a:extLst>
              <a:ext uri="{FF2B5EF4-FFF2-40B4-BE49-F238E27FC236}">
                <a16:creationId xmlns:a16="http://schemas.microsoft.com/office/drawing/2014/main" id="{B3AFB5A0-AAA7-A256-BA01-54C1A2476C1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DDF0E0C-8C61-C6B0-8D2F-98C1C0F1BFE2}"/>
              </a:ext>
            </a:extLst>
          </p:cNvPr>
          <p:cNvSpPr>
            <a:spLocks noGrp="1"/>
          </p:cNvSpPr>
          <p:nvPr>
            <p:ph type="sldNum" sz="quarter" idx="12"/>
          </p:nvPr>
        </p:nvSpPr>
        <p:spPr/>
        <p:txBody>
          <a:bodyPr/>
          <a:lstStyle/>
          <a:p>
            <a:fld id="{93C475D4-DDD0-8942-A6FE-1A968215592B}" type="slidenum">
              <a:rPr lang="en-US" smtClean="0"/>
              <a:t>‹#›</a:t>
            </a:fld>
            <a:endParaRPr lang="en-US"/>
          </a:p>
        </p:txBody>
      </p:sp>
    </p:spTree>
    <p:extLst>
      <p:ext uri="{BB962C8B-B14F-4D97-AF65-F5344CB8AC3E}">
        <p14:creationId xmlns:p14="http://schemas.microsoft.com/office/powerpoint/2010/main" val="22460476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AE5963-B75A-5C26-1085-A924CA35050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91618E1-9250-45C9-B6CB-F5EC9FCD44F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C64F8B2-EBF4-1934-4B10-E0E23D984E0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15E85D9-CA66-2837-5A04-B23B8660650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2E643F1-9724-47B2-6CDC-D890213F27B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5301FAC-E8AC-52D9-1A16-B217F1A60C6F}"/>
              </a:ext>
            </a:extLst>
          </p:cNvPr>
          <p:cNvSpPr>
            <a:spLocks noGrp="1"/>
          </p:cNvSpPr>
          <p:nvPr>
            <p:ph type="dt" sz="half" idx="10"/>
          </p:nvPr>
        </p:nvSpPr>
        <p:spPr/>
        <p:txBody>
          <a:bodyPr/>
          <a:lstStyle/>
          <a:p>
            <a:fld id="{D5D8E255-8371-B349-B2F5-F8C6C9FF431B}" type="datetimeFigureOut">
              <a:rPr lang="en-US" smtClean="0"/>
              <a:t>1/7/26</a:t>
            </a:fld>
            <a:endParaRPr lang="en-US"/>
          </a:p>
        </p:txBody>
      </p:sp>
      <p:sp>
        <p:nvSpPr>
          <p:cNvPr id="8" name="Footer Placeholder 7">
            <a:extLst>
              <a:ext uri="{FF2B5EF4-FFF2-40B4-BE49-F238E27FC236}">
                <a16:creationId xmlns:a16="http://schemas.microsoft.com/office/drawing/2014/main" id="{EF5BFE5D-39D1-6E86-A570-37A00E3A73A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44A485E-6264-CBC0-1FF3-552D8DDBFDC4}"/>
              </a:ext>
            </a:extLst>
          </p:cNvPr>
          <p:cNvSpPr>
            <a:spLocks noGrp="1"/>
          </p:cNvSpPr>
          <p:nvPr>
            <p:ph type="sldNum" sz="quarter" idx="12"/>
          </p:nvPr>
        </p:nvSpPr>
        <p:spPr/>
        <p:txBody>
          <a:bodyPr/>
          <a:lstStyle/>
          <a:p>
            <a:fld id="{93C475D4-DDD0-8942-A6FE-1A968215592B}" type="slidenum">
              <a:rPr lang="en-US" smtClean="0"/>
              <a:t>‹#›</a:t>
            </a:fld>
            <a:endParaRPr lang="en-US"/>
          </a:p>
        </p:txBody>
      </p:sp>
    </p:spTree>
    <p:extLst>
      <p:ext uri="{BB962C8B-B14F-4D97-AF65-F5344CB8AC3E}">
        <p14:creationId xmlns:p14="http://schemas.microsoft.com/office/powerpoint/2010/main" val="16447026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F4FFF0-D8D3-C301-C696-45BC20EBE18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281B914-1337-0FD9-892B-B99F460A2A02}"/>
              </a:ext>
            </a:extLst>
          </p:cNvPr>
          <p:cNvSpPr>
            <a:spLocks noGrp="1"/>
          </p:cNvSpPr>
          <p:nvPr>
            <p:ph type="dt" sz="half" idx="10"/>
          </p:nvPr>
        </p:nvSpPr>
        <p:spPr/>
        <p:txBody>
          <a:bodyPr/>
          <a:lstStyle/>
          <a:p>
            <a:fld id="{D5D8E255-8371-B349-B2F5-F8C6C9FF431B}" type="datetimeFigureOut">
              <a:rPr lang="en-US" smtClean="0"/>
              <a:t>1/7/26</a:t>
            </a:fld>
            <a:endParaRPr lang="en-US"/>
          </a:p>
        </p:txBody>
      </p:sp>
      <p:sp>
        <p:nvSpPr>
          <p:cNvPr id="4" name="Footer Placeholder 3">
            <a:extLst>
              <a:ext uri="{FF2B5EF4-FFF2-40B4-BE49-F238E27FC236}">
                <a16:creationId xmlns:a16="http://schemas.microsoft.com/office/drawing/2014/main" id="{1FC03B48-34D2-3263-7740-5983D6F7F09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7575E22-D3FA-A3BE-F2D4-6CCB10CD9467}"/>
              </a:ext>
            </a:extLst>
          </p:cNvPr>
          <p:cNvSpPr>
            <a:spLocks noGrp="1"/>
          </p:cNvSpPr>
          <p:nvPr>
            <p:ph type="sldNum" sz="quarter" idx="12"/>
          </p:nvPr>
        </p:nvSpPr>
        <p:spPr/>
        <p:txBody>
          <a:bodyPr/>
          <a:lstStyle/>
          <a:p>
            <a:fld id="{93C475D4-DDD0-8942-A6FE-1A968215592B}" type="slidenum">
              <a:rPr lang="en-US" smtClean="0"/>
              <a:t>‹#›</a:t>
            </a:fld>
            <a:endParaRPr lang="en-US"/>
          </a:p>
        </p:txBody>
      </p:sp>
    </p:spTree>
    <p:extLst>
      <p:ext uri="{BB962C8B-B14F-4D97-AF65-F5344CB8AC3E}">
        <p14:creationId xmlns:p14="http://schemas.microsoft.com/office/powerpoint/2010/main" val="32488142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3DE6F61-7AE2-FCC6-43FD-ED979C4E6A33}"/>
              </a:ext>
            </a:extLst>
          </p:cNvPr>
          <p:cNvSpPr>
            <a:spLocks noGrp="1"/>
          </p:cNvSpPr>
          <p:nvPr>
            <p:ph type="dt" sz="half" idx="10"/>
          </p:nvPr>
        </p:nvSpPr>
        <p:spPr/>
        <p:txBody>
          <a:bodyPr/>
          <a:lstStyle/>
          <a:p>
            <a:fld id="{D5D8E255-8371-B349-B2F5-F8C6C9FF431B}" type="datetimeFigureOut">
              <a:rPr lang="en-US" smtClean="0"/>
              <a:t>1/7/26</a:t>
            </a:fld>
            <a:endParaRPr lang="en-US"/>
          </a:p>
        </p:txBody>
      </p:sp>
      <p:sp>
        <p:nvSpPr>
          <p:cNvPr id="3" name="Footer Placeholder 2">
            <a:extLst>
              <a:ext uri="{FF2B5EF4-FFF2-40B4-BE49-F238E27FC236}">
                <a16:creationId xmlns:a16="http://schemas.microsoft.com/office/drawing/2014/main" id="{B5772E01-7045-0DD5-9E9A-B9D643B3B95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F433559-F5B7-5AA5-561B-0308F9F19CD9}"/>
              </a:ext>
            </a:extLst>
          </p:cNvPr>
          <p:cNvSpPr>
            <a:spLocks noGrp="1"/>
          </p:cNvSpPr>
          <p:nvPr>
            <p:ph type="sldNum" sz="quarter" idx="12"/>
          </p:nvPr>
        </p:nvSpPr>
        <p:spPr/>
        <p:txBody>
          <a:bodyPr/>
          <a:lstStyle/>
          <a:p>
            <a:fld id="{93C475D4-DDD0-8942-A6FE-1A968215592B}" type="slidenum">
              <a:rPr lang="en-US" smtClean="0"/>
              <a:t>‹#›</a:t>
            </a:fld>
            <a:endParaRPr lang="en-US"/>
          </a:p>
        </p:txBody>
      </p:sp>
    </p:spTree>
    <p:extLst>
      <p:ext uri="{BB962C8B-B14F-4D97-AF65-F5344CB8AC3E}">
        <p14:creationId xmlns:p14="http://schemas.microsoft.com/office/powerpoint/2010/main" val="16227544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062457-9C61-FB3A-E090-794F70CCCC4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D50A638-5B5A-F81F-B2BB-7D4BC2CCD8B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C6FA28D-530E-D553-BD5E-0834C695629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531CD66-9BCC-71D8-DC72-F5912A2DE9D4}"/>
              </a:ext>
            </a:extLst>
          </p:cNvPr>
          <p:cNvSpPr>
            <a:spLocks noGrp="1"/>
          </p:cNvSpPr>
          <p:nvPr>
            <p:ph type="dt" sz="half" idx="10"/>
          </p:nvPr>
        </p:nvSpPr>
        <p:spPr/>
        <p:txBody>
          <a:bodyPr/>
          <a:lstStyle/>
          <a:p>
            <a:fld id="{D5D8E255-8371-B349-B2F5-F8C6C9FF431B}" type="datetimeFigureOut">
              <a:rPr lang="en-US" smtClean="0"/>
              <a:t>1/7/26</a:t>
            </a:fld>
            <a:endParaRPr lang="en-US"/>
          </a:p>
        </p:txBody>
      </p:sp>
      <p:sp>
        <p:nvSpPr>
          <p:cNvPr id="6" name="Footer Placeholder 5">
            <a:extLst>
              <a:ext uri="{FF2B5EF4-FFF2-40B4-BE49-F238E27FC236}">
                <a16:creationId xmlns:a16="http://schemas.microsoft.com/office/drawing/2014/main" id="{23B4C7AA-84C9-DE87-FFC9-13E44AFAF4D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C813F64-36A6-C563-B8F8-7149E9CCD900}"/>
              </a:ext>
            </a:extLst>
          </p:cNvPr>
          <p:cNvSpPr>
            <a:spLocks noGrp="1"/>
          </p:cNvSpPr>
          <p:nvPr>
            <p:ph type="sldNum" sz="quarter" idx="12"/>
          </p:nvPr>
        </p:nvSpPr>
        <p:spPr/>
        <p:txBody>
          <a:bodyPr/>
          <a:lstStyle/>
          <a:p>
            <a:fld id="{93C475D4-DDD0-8942-A6FE-1A968215592B}" type="slidenum">
              <a:rPr lang="en-US" smtClean="0"/>
              <a:t>‹#›</a:t>
            </a:fld>
            <a:endParaRPr lang="en-US"/>
          </a:p>
        </p:txBody>
      </p:sp>
    </p:spTree>
    <p:extLst>
      <p:ext uri="{BB962C8B-B14F-4D97-AF65-F5344CB8AC3E}">
        <p14:creationId xmlns:p14="http://schemas.microsoft.com/office/powerpoint/2010/main" val="38444948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E4AE18-9F94-F919-8625-C0724FDF26E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D6D54EC-1B48-2A18-CDF8-E331B4674BB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6EC52F0-4853-2AF7-6240-A9A13CC4345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CF48310-14CE-7E1E-AC35-4A75EA9F6108}"/>
              </a:ext>
            </a:extLst>
          </p:cNvPr>
          <p:cNvSpPr>
            <a:spLocks noGrp="1"/>
          </p:cNvSpPr>
          <p:nvPr>
            <p:ph type="dt" sz="half" idx="10"/>
          </p:nvPr>
        </p:nvSpPr>
        <p:spPr/>
        <p:txBody>
          <a:bodyPr/>
          <a:lstStyle/>
          <a:p>
            <a:fld id="{D5D8E255-8371-B349-B2F5-F8C6C9FF431B}" type="datetimeFigureOut">
              <a:rPr lang="en-US" smtClean="0"/>
              <a:t>1/7/26</a:t>
            </a:fld>
            <a:endParaRPr lang="en-US"/>
          </a:p>
        </p:txBody>
      </p:sp>
      <p:sp>
        <p:nvSpPr>
          <p:cNvPr id="6" name="Footer Placeholder 5">
            <a:extLst>
              <a:ext uri="{FF2B5EF4-FFF2-40B4-BE49-F238E27FC236}">
                <a16:creationId xmlns:a16="http://schemas.microsoft.com/office/drawing/2014/main" id="{9B0B3B96-74D7-0A95-CBCC-E43B376DA74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7DE2FF1-191F-F55E-1038-7A84E40738DD}"/>
              </a:ext>
            </a:extLst>
          </p:cNvPr>
          <p:cNvSpPr>
            <a:spLocks noGrp="1"/>
          </p:cNvSpPr>
          <p:nvPr>
            <p:ph type="sldNum" sz="quarter" idx="12"/>
          </p:nvPr>
        </p:nvSpPr>
        <p:spPr/>
        <p:txBody>
          <a:bodyPr/>
          <a:lstStyle/>
          <a:p>
            <a:fld id="{93C475D4-DDD0-8942-A6FE-1A968215592B}" type="slidenum">
              <a:rPr lang="en-US" smtClean="0"/>
              <a:t>‹#›</a:t>
            </a:fld>
            <a:endParaRPr lang="en-US"/>
          </a:p>
        </p:txBody>
      </p:sp>
    </p:spTree>
    <p:extLst>
      <p:ext uri="{BB962C8B-B14F-4D97-AF65-F5344CB8AC3E}">
        <p14:creationId xmlns:p14="http://schemas.microsoft.com/office/powerpoint/2010/main" val="15363417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A368CCB-F95C-78B8-AB3B-75046B538E1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CB051CA-AE6B-5AD3-B31B-D128E8361EC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0A44A3A-5FE8-9765-97A4-8D78B80645D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5D8E255-8371-B349-B2F5-F8C6C9FF431B}" type="datetimeFigureOut">
              <a:rPr lang="en-US" smtClean="0"/>
              <a:t>1/7/26</a:t>
            </a:fld>
            <a:endParaRPr lang="en-US"/>
          </a:p>
        </p:txBody>
      </p:sp>
      <p:sp>
        <p:nvSpPr>
          <p:cNvPr id="5" name="Footer Placeholder 4">
            <a:extLst>
              <a:ext uri="{FF2B5EF4-FFF2-40B4-BE49-F238E27FC236}">
                <a16:creationId xmlns:a16="http://schemas.microsoft.com/office/drawing/2014/main" id="{9F477786-E37B-BA0A-FBBA-967E2DAF5F6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1B0ED85-D531-06A4-DD93-B6A9AC1AC78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C475D4-DDD0-8942-A6FE-1A968215592B}" type="slidenum">
              <a:rPr lang="en-US" smtClean="0"/>
              <a:t>‹#›</a:t>
            </a:fld>
            <a:endParaRPr lang="en-US"/>
          </a:p>
        </p:txBody>
      </p:sp>
    </p:spTree>
    <p:extLst>
      <p:ext uri="{BB962C8B-B14F-4D97-AF65-F5344CB8AC3E}">
        <p14:creationId xmlns:p14="http://schemas.microsoft.com/office/powerpoint/2010/main" val="12854000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en.wikipedia.org/wiki/Integrated_circuit" TargetMode="External"/><Relationship Id="rId2" Type="http://schemas.openxmlformats.org/officeDocument/2006/relationships/hyperlink" Target="https://en.wikipedia.org/wiki/Transistor_count" TargetMode="Externa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141B36-9C62-3FFE-74C5-B0303391BA7E}"/>
              </a:ext>
            </a:extLst>
          </p:cNvPr>
          <p:cNvSpPr>
            <a:spLocks noGrp="1"/>
          </p:cNvSpPr>
          <p:nvPr>
            <p:ph type="ctrTitle"/>
          </p:nvPr>
        </p:nvSpPr>
        <p:spPr/>
        <p:txBody>
          <a:bodyPr>
            <a:normAutofit/>
          </a:bodyPr>
          <a:lstStyle/>
          <a:p>
            <a:r>
              <a:rPr lang="en-US" dirty="0"/>
              <a:t>Clocked Circuits</a:t>
            </a:r>
          </a:p>
        </p:txBody>
      </p:sp>
      <p:sp>
        <p:nvSpPr>
          <p:cNvPr id="3" name="Subtitle 2">
            <a:extLst>
              <a:ext uri="{FF2B5EF4-FFF2-40B4-BE49-F238E27FC236}">
                <a16:creationId xmlns:a16="http://schemas.microsoft.com/office/drawing/2014/main" id="{A3AFB11C-46EE-C1B0-9B56-FAD330B5A75D}"/>
              </a:ext>
            </a:extLst>
          </p:cNvPr>
          <p:cNvSpPr>
            <a:spLocks noGrp="1"/>
          </p:cNvSpPr>
          <p:nvPr>
            <p:ph type="subTitle" idx="1"/>
          </p:nvPr>
        </p:nvSpPr>
        <p:spPr/>
        <p:txBody>
          <a:bodyPr>
            <a:normAutofit/>
          </a:bodyPr>
          <a:lstStyle/>
          <a:p>
            <a:r>
              <a:rPr lang="en-US" dirty="0"/>
              <a:t>Dr. Charles R. Severance</a:t>
            </a:r>
          </a:p>
          <a:p>
            <a:r>
              <a:rPr lang="en-US" dirty="0"/>
              <a:t>www.ca4e.com</a:t>
            </a:r>
          </a:p>
          <a:p>
            <a:r>
              <a:rPr lang="en-US" dirty="0" err="1"/>
              <a:t>online.dr-chuck.com</a:t>
            </a:r>
            <a:endParaRPr lang="en-US" dirty="0"/>
          </a:p>
        </p:txBody>
      </p:sp>
    </p:spTree>
    <p:extLst>
      <p:ext uri="{BB962C8B-B14F-4D97-AF65-F5344CB8AC3E}">
        <p14:creationId xmlns:p14="http://schemas.microsoft.com/office/powerpoint/2010/main" val="12971495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A48732-CDC1-FE3E-DAC1-985EA681EAAB}"/>
            </a:ext>
          </a:extLst>
        </p:cNvPr>
        <p:cNvGrpSpPr/>
        <p:nvPr/>
      </p:nvGrpSpPr>
      <p:grpSpPr>
        <a:xfrm>
          <a:off x="0" y="0"/>
          <a:ext cx="0" cy="0"/>
          <a:chOff x="0" y="0"/>
          <a:chExt cx="0" cy="0"/>
        </a:xfrm>
      </p:grpSpPr>
      <p:pic>
        <p:nvPicPr>
          <p:cNvPr id="25" name="Picture 24" descr="The three-bit adder is presented with inputs of 2 and 4 and moments later it computes the 6.  But the clock on the latch is low so the latch has not copied the 6 into its internal state.">
            <a:extLst>
              <a:ext uri="{FF2B5EF4-FFF2-40B4-BE49-F238E27FC236}">
                <a16:creationId xmlns:a16="http://schemas.microsoft.com/office/drawing/2014/main" id="{1ACDE268-7F04-E410-32F3-1A5D34572D80}"/>
              </a:ext>
            </a:extLst>
          </p:cNvPr>
          <p:cNvPicPr>
            <a:picLocks noChangeAspect="1"/>
          </p:cNvPicPr>
          <p:nvPr/>
        </p:nvPicPr>
        <p:blipFill>
          <a:blip r:embed="rId2"/>
          <a:stretch>
            <a:fillRect/>
          </a:stretch>
        </p:blipFill>
        <p:spPr>
          <a:xfrm>
            <a:off x="5963258" y="1890030"/>
            <a:ext cx="5438495" cy="3880992"/>
          </a:xfrm>
          <a:prstGeom prst="rect">
            <a:avLst/>
          </a:prstGeom>
        </p:spPr>
      </p:pic>
      <p:sp>
        <p:nvSpPr>
          <p:cNvPr id="2" name="Title 1">
            <a:extLst>
              <a:ext uri="{FF2B5EF4-FFF2-40B4-BE49-F238E27FC236}">
                <a16:creationId xmlns:a16="http://schemas.microsoft.com/office/drawing/2014/main" id="{F356305C-1C42-2988-BE26-79E98848E288}"/>
              </a:ext>
            </a:extLst>
          </p:cNvPr>
          <p:cNvSpPr>
            <a:spLocks noGrp="1"/>
          </p:cNvSpPr>
          <p:nvPr>
            <p:ph type="title"/>
          </p:nvPr>
        </p:nvSpPr>
        <p:spPr/>
        <p:txBody>
          <a:bodyPr/>
          <a:lstStyle/>
          <a:p>
            <a:r>
              <a:rPr lang="en-US" dirty="0"/>
              <a:t>An Adder, Clock, and Register, Oh My!</a:t>
            </a:r>
          </a:p>
        </p:txBody>
      </p:sp>
      <p:sp>
        <p:nvSpPr>
          <p:cNvPr id="3" name="Content Placeholder 2">
            <a:extLst>
              <a:ext uri="{FF2B5EF4-FFF2-40B4-BE49-F238E27FC236}">
                <a16:creationId xmlns:a16="http://schemas.microsoft.com/office/drawing/2014/main" id="{622531DE-7F40-4EF3-5B94-E374CEE723CA}"/>
              </a:ext>
            </a:extLst>
          </p:cNvPr>
          <p:cNvSpPr>
            <a:spLocks noGrp="1"/>
          </p:cNvSpPr>
          <p:nvPr>
            <p:ph idx="1"/>
          </p:nvPr>
        </p:nvSpPr>
        <p:spPr>
          <a:xfrm>
            <a:off x="838200" y="1825625"/>
            <a:ext cx="4571082" cy="3810677"/>
          </a:xfrm>
        </p:spPr>
        <p:txBody>
          <a:bodyPr/>
          <a:lstStyle/>
          <a:p>
            <a:r>
              <a:rPr lang="en-US" dirty="0"/>
              <a:t>At this point, we have changed the adder input values.</a:t>
            </a:r>
          </a:p>
          <a:p>
            <a:r>
              <a:rPr lang="en-US" dirty="0"/>
              <a:t>The adder is adding the values and producing the sum reacting to whatever we do with a small delay.</a:t>
            </a:r>
          </a:p>
          <a:p>
            <a:r>
              <a:rPr lang="en-US" dirty="0"/>
              <a:t>The latch is ignoring all changes of the sum values</a:t>
            </a:r>
          </a:p>
        </p:txBody>
      </p:sp>
    </p:spTree>
    <p:extLst>
      <p:ext uri="{BB962C8B-B14F-4D97-AF65-F5344CB8AC3E}">
        <p14:creationId xmlns:p14="http://schemas.microsoft.com/office/powerpoint/2010/main" val="397389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C1922B-DEE2-18F9-7225-A1FD77188972}"/>
            </a:ext>
          </a:extLst>
        </p:cNvPr>
        <p:cNvGrpSpPr/>
        <p:nvPr/>
      </p:nvGrpSpPr>
      <p:grpSpPr>
        <a:xfrm>
          <a:off x="0" y="0"/>
          <a:ext cx="0" cy="0"/>
          <a:chOff x="0" y="0"/>
          <a:chExt cx="0" cy="0"/>
        </a:xfrm>
      </p:grpSpPr>
      <p:pic>
        <p:nvPicPr>
          <p:cNvPr id="26" name="Picture 25" descr="The three-bit adder has computerd the 6 and the clock is high so the 6 is copied into the internal state of the latch.">
            <a:extLst>
              <a:ext uri="{FF2B5EF4-FFF2-40B4-BE49-F238E27FC236}">
                <a16:creationId xmlns:a16="http://schemas.microsoft.com/office/drawing/2014/main" id="{81CB6DE5-51E3-5A24-5CB2-0C0A69EEF6DB}"/>
              </a:ext>
            </a:extLst>
          </p:cNvPr>
          <p:cNvPicPr>
            <a:picLocks noChangeAspect="1"/>
          </p:cNvPicPr>
          <p:nvPr/>
        </p:nvPicPr>
        <p:blipFill>
          <a:blip r:embed="rId2"/>
          <a:stretch>
            <a:fillRect/>
          </a:stretch>
        </p:blipFill>
        <p:spPr>
          <a:xfrm>
            <a:off x="6006503" y="1910053"/>
            <a:ext cx="5438495" cy="3916236"/>
          </a:xfrm>
          <a:prstGeom prst="rect">
            <a:avLst/>
          </a:prstGeom>
        </p:spPr>
      </p:pic>
      <p:sp>
        <p:nvSpPr>
          <p:cNvPr id="2" name="Title 1">
            <a:extLst>
              <a:ext uri="{FF2B5EF4-FFF2-40B4-BE49-F238E27FC236}">
                <a16:creationId xmlns:a16="http://schemas.microsoft.com/office/drawing/2014/main" id="{D177B79E-2281-073D-4109-FDB77D177CFC}"/>
              </a:ext>
            </a:extLst>
          </p:cNvPr>
          <p:cNvSpPr>
            <a:spLocks noGrp="1"/>
          </p:cNvSpPr>
          <p:nvPr>
            <p:ph type="title"/>
          </p:nvPr>
        </p:nvSpPr>
        <p:spPr/>
        <p:txBody>
          <a:bodyPr/>
          <a:lstStyle/>
          <a:p>
            <a:r>
              <a:rPr lang="en-US" dirty="0"/>
              <a:t>An Adder, Clock, and Register, Oh My!</a:t>
            </a:r>
          </a:p>
        </p:txBody>
      </p:sp>
      <p:sp>
        <p:nvSpPr>
          <p:cNvPr id="3" name="Content Placeholder 2">
            <a:extLst>
              <a:ext uri="{FF2B5EF4-FFF2-40B4-BE49-F238E27FC236}">
                <a16:creationId xmlns:a16="http://schemas.microsoft.com/office/drawing/2014/main" id="{2212FAF9-BFE9-33C2-12AF-E3C81DA42579}"/>
              </a:ext>
            </a:extLst>
          </p:cNvPr>
          <p:cNvSpPr>
            <a:spLocks noGrp="1"/>
          </p:cNvSpPr>
          <p:nvPr>
            <p:ph idx="1"/>
          </p:nvPr>
        </p:nvSpPr>
        <p:spPr>
          <a:xfrm>
            <a:off x="838200" y="1825625"/>
            <a:ext cx="4571082" cy="3810677"/>
          </a:xfrm>
        </p:spPr>
        <p:txBody>
          <a:bodyPr/>
          <a:lstStyle/>
          <a:p>
            <a:r>
              <a:rPr lang="en-US" dirty="0"/>
              <a:t>Once the clock is set to 1, the sum values are "latched" into the latch's internal memory.</a:t>
            </a:r>
          </a:p>
          <a:p>
            <a:r>
              <a:rPr lang="en-US" dirty="0"/>
              <a:t>At this point if we change inputs the latch may or may not get new sum values depending on the delay of the adder</a:t>
            </a:r>
          </a:p>
        </p:txBody>
      </p:sp>
    </p:spTree>
    <p:extLst>
      <p:ext uri="{BB962C8B-B14F-4D97-AF65-F5344CB8AC3E}">
        <p14:creationId xmlns:p14="http://schemas.microsoft.com/office/powerpoint/2010/main" val="40620047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2DB82C-A36B-B77E-F0B5-23B8BF812E7A}"/>
            </a:ext>
          </a:extLst>
        </p:cNvPr>
        <p:cNvGrpSpPr/>
        <p:nvPr/>
      </p:nvGrpSpPr>
      <p:grpSpPr>
        <a:xfrm>
          <a:off x="0" y="0"/>
          <a:ext cx="0" cy="0"/>
          <a:chOff x="0" y="0"/>
          <a:chExt cx="0" cy="0"/>
        </a:xfrm>
      </p:grpSpPr>
      <p:pic>
        <p:nvPicPr>
          <p:cNvPr id="27" name="Picture 26" descr="When the latch clock goes back to zero, the internal latch value is 6 and any changes in the latch input values are being ignored. ">
            <a:extLst>
              <a:ext uri="{FF2B5EF4-FFF2-40B4-BE49-F238E27FC236}">
                <a16:creationId xmlns:a16="http://schemas.microsoft.com/office/drawing/2014/main" id="{53AC9DD7-8565-5CB8-1DCE-E496C36B53AF}"/>
              </a:ext>
            </a:extLst>
          </p:cNvPr>
          <p:cNvPicPr>
            <a:picLocks noChangeAspect="1"/>
          </p:cNvPicPr>
          <p:nvPr/>
        </p:nvPicPr>
        <p:blipFill>
          <a:blip r:embed="rId2"/>
          <a:stretch>
            <a:fillRect/>
          </a:stretch>
        </p:blipFill>
        <p:spPr>
          <a:xfrm>
            <a:off x="5893811" y="1858618"/>
            <a:ext cx="5438495" cy="3825700"/>
          </a:xfrm>
          <a:prstGeom prst="rect">
            <a:avLst/>
          </a:prstGeom>
        </p:spPr>
      </p:pic>
      <p:sp>
        <p:nvSpPr>
          <p:cNvPr id="2" name="Title 1">
            <a:extLst>
              <a:ext uri="{FF2B5EF4-FFF2-40B4-BE49-F238E27FC236}">
                <a16:creationId xmlns:a16="http://schemas.microsoft.com/office/drawing/2014/main" id="{1BBCFB16-2741-ED0C-E351-9ADD46919D04}"/>
              </a:ext>
            </a:extLst>
          </p:cNvPr>
          <p:cNvSpPr>
            <a:spLocks noGrp="1"/>
          </p:cNvSpPr>
          <p:nvPr>
            <p:ph type="title"/>
          </p:nvPr>
        </p:nvSpPr>
        <p:spPr/>
        <p:txBody>
          <a:bodyPr/>
          <a:lstStyle/>
          <a:p>
            <a:r>
              <a:rPr lang="en-US" dirty="0"/>
              <a:t>An Adder, Clock, and Register, Oh My!</a:t>
            </a:r>
          </a:p>
        </p:txBody>
      </p:sp>
      <p:sp>
        <p:nvSpPr>
          <p:cNvPr id="3" name="Content Placeholder 2">
            <a:extLst>
              <a:ext uri="{FF2B5EF4-FFF2-40B4-BE49-F238E27FC236}">
                <a16:creationId xmlns:a16="http://schemas.microsoft.com/office/drawing/2014/main" id="{FDD52CF8-0E90-AAD6-90D2-AFDD52566295}"/>
              </a:ext>
            </a:extLst>
          </p:cNvPr>
          <p:cNvSpPr>
            <a:spLocks noGrp="1"/>
          </p:cNvSpPr>
          <p:nvPr>
            <p:ph idx="1"/>
          </p:nvPr>
        </p:nvSpPr>
        <p:spPr>
          <a:xfrm>
            <a:off x="838200" y="1825625"/>
            <a:ext cx="4571082" cy="3810677"/>
          </a:xfrm>
        </p:spPr>
        <p:txBody>
          <a:bodyPr/>
          <a:lstStyle/>
          <a:p>
            <a:r>
              <a:rPr lang="en-US" dirty="0"/>
              <a:t>So once we copy the sum inputs into the latch, the clock goes back down</a:t>
            </a:r>
          </a:p>
          <a:p>
            <a:r>
              <a:rPr lang="en-US" dirty="0"/>
              <a:t>We can once again change the adder inputs without affecting the latch since the clock is low.</a:t>
            </a:r>
          </a:p>
        </p:txBody>
      </p:sp>
    </p:spTree>
    <p:extLst>
      <p:ext uri="{BB962C8B-B14F-4D97-AF65-F5344CB8AC3E}">
        <p14:creationId xmlns:p14="http://schemas.microsoft.com/office/powerpoint/2010/main" val="11561334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CFCA41-972F-2111-A348-5E179320AC2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BF50798-C744-B645-078C-B5436A2D356A}"/>
              </a:ext>
            </a:extLst>
          </p:cNvPr>
          <p:cNvSpPr>
            <a:spLocks noGrp="1"/>
          </p:cNvSpPr>
          <p:nvPr>
            <p:ph type="title"/>
          </p:nvPr>
        </p:nvSpPr>
        <p:spPr/>
        <p:txBody>
          <a:bodyPr/>
          <a:lstStyle/>
          <a:p>
            <a:r>
              <a:rPr lang="en-US" dirty="0"/>
              <a:t>An Adder, Clock, and Register, Oh My!</a:t>
            </a:r>
          </a:p>
        </p:txBody>
      </p:sp>
      <p:sp>
        <p:nvSpPr>
          <p:cNvPr id="3" name="Content Placeholder 2">
            <a:extLst>
              <a:ext uri="{FF2B5EF4-FFF2-40B4-BE49-F238E27FC236}">
                <a16:creationId xmlns:a16="http://schemas.microsoft.com/office/drawing/2014/main" id="{477E0A7B-03F4-0CBE-DA83-0FC239F5B630}"/>
              </a:ext>
            </a:extLst>
          </p:cNvPr>
          <p:cNvSpPr>
            <a:spLocks noGrp="1"/>
          </p:cNvSpPr>
          <p:nvPr>
            <p:ph idx="1"/>
          </p:nvPr>
        </p:nvSpPr>
        <p:spPr>
          <a:xfrm>
            <a:off x="838200" y="1825625"/>
            <a:ext cx="4571082" cy="3810677"/>
          </a:xfrm>
        </p:spPr>
        <p:txBody>
          <a:bodyPr/>
          <a:lstStyle/>
          <a:p>
            <a:r>
              <a:rPr lang="en-US" dirty="0"/>
              <a:t>As we change the inputs to the adder, its sum outputs change to 7 (with a short delay) but the latch retains its stored value of 6 since the clock is low.</a:t>
            </a:r>
          </a:p>
          <a:p>
            <a:r>
              <a:rPr lang="en-US" dirty="0"/>
              <a:t>If the clock goes high the 7 would be copied in as the new latch stored value</a:t>
            </a:r>
          </a:p>
        </p:txBody>
      </p:sp>
      <p:pic>
        <p:nvPicPr>
          <p:cNvPr id="24" name="Picture 23" descr="A diagram of a circuit&#10;&#10;AI-generated content may be incorrect.">
            <a:extLst>
              <a:ext uri="{FF2B5EF4-FFF2-40B4-BE49-F238E27FC236}">
                <a16:creationId xmlns:a16="http://schemas.microsoft.com/office/drawing/2014/main" id="{C5E9EAF7-5951-31E4-7D74-C6F7B2FF87CB}"/>
              </a:ext>
            </a:extLst>
          </p:cNvPr>
          <p:cNvPicPr>
            <a:picLocks noChangeAspect="1"/>
          </p:cNvPicPr>
          <p:nvPr/>
        </p:nvPicPr>
        <p:blipFill>
          <a:blip r:embed="rId2"/>
          <a:stretch>
            <a:fillRect/>
          </a:stretch>
        </p:blipFill>
        <p:spPr>
          <a:xfrm>
            <a:off x="5842865" y="1836138"/>
            <a:ext cx="5438495" cy="3786129"/>
          </a:xfrm>
          <a:prstGeom prst="rect">
            <a:avLst/>
          </a:prstGeom>
        </p:spPr>
      </p:pic>
      <p:pic>
        <p:nvPicPr>
          <p:cNvPr id="25" name="Picture 24" descr="A diagram of a circuit&#10;&#10;AI-generated content may be incorrect.">
            <a:extLst>
              <a:ext uri="{FF2B5EF4-FFF2-40B4-BE49-F238E27FC236}">
                <a16:creationId xmlns:a16="http://schemas.microsoft.com/office/drawing/2014/main" id="{74A07B9F-922C-C5B3-7E2D-31EA90CF79E8}"/>
              </a:ext>
            </a:extLst>
          </p:cNvPr>
          <p:cNvPicPr>
            <a:picLocks noChangeAspect="1"/>
          </p:cNvPicPr>
          <p:nvPr/>
        </p:nvPicPr>
        <p:blipFill>
          <a:blip r:embed="rId3"/>
          <a:stretch>
            <a:fillRect/>
          </a:stretch>
        </p:blipFill>
        <p:spPr>
          <a:xfrm>
            <a:off x="5963258" y="1890030"/>
            <a:ext cx="5438495" cy="3880992"/>
          </a:xfrm>
          <a:prstGeom prst="rect">
            <a:avLst/>
          </a:prstGeom>
        </p:spPr>
      </p:pic>
      <p:pic>
        <p:nvPicPr>
          <p:cNvPr id="26" name="Picture 25" descr="A diagram of a circuit&#10;&#10;AI-generated content may be incorrect.">
            <a:extLst>
              <a:ext uri="{FF2B5EF4-FFF2-40B4-BE49-F238E27FC236}">
                <a16:creationId xmlns:a16="http://schemas.microsoft.com/office/drawing/2014/main" id="{4DA70EDE-CCA2-4269-F320-E6F1A47444DD}"/>
              </a:ext>
            </a:extLst>
          </p:cNvPr>
          <p:cNvPicPr>
            <a:picLocks noChangeAspect="1"/>
          </p:cNvPicPr>
          <p:nvPr/>
        </p:nvPicPr>
        <p:blipFill>
          <a:blip r:embed="rId4"/>
          <a:stretch>
            <a:fillRect/>
          </a:stretch>
        </p:blipFill>
        <p:spPr>
          <a:xfrm>
            <a:off x="6006503" y="1910053"/>
            <a:ext cx="5438495" cy="3916236"/>
          </a:xfrm>
          <a:prstGeom prst="rect">
            <a:avLst/>
          </a:prstGeom>
        </p:spPr>
      </p:pic>
      <p:pic>
        <p:nvPicPr>
          <p:cNvPr id="27" name="Picture 26" descr="A diagram of a circuit&#10;&#10;AI-generated content may be incorrect.">
            <a:extLst>
              <a:ext uri="{FF2B5EF4-FFF2-40B4-BE49-F238E27FC236}">
                <a16:creationId xmlns:a16="http://schemas.microsoft.com/office/drawing/2014/main" id="{3FE9552B-DD80-6573-1BAF-E3F3FE28FC39}"/>
              </a:ext>
            </a:extLst>
          </p:cNvPr>
          <p:cNvPicPr>
            <a:picLocks noChangeAspect="1"/>
          </p:cNvPicPr>
          <p:nvPr/>
        </p:nvPicPr>
        <p:blipFill>
          <a:blip r:embed="rId5"/>
          <a:stretch>
            <a:fillRect/>
          </a:stretch>
        </p:blipFill>
        <p:spPr>
          <a:xfrm>
            <a:off x="5893811" y="1858618"/>
            <a:ext cx="5438495" cy="3825700"/>
          </a:xfrm>
          <a:prstGeom prst="rect">
            <a:avLst/>
          </a:prstGeom>
        </p:spPr>
      </p:pic>
      <p:pic>
        <p:nvPicPr>
          <p:cNvPr id="28" name="Picture 27" descr="The adder inputs are changed to 4 and 3 and the adder has computed 7 - but the clock is zero so the latch is ignoring 7 at its inputs until the clock goes high.">
            <a:extLst>
              <a:ext uri="{FF2B5EF4-FFF2-40B4-BE49-F238E27FC236}">
                <a16:creationId xmlns:a16="http://schemas.microsoft.com/office/drawing/2014/main" id="{BCE3C992-B0CE-905E-90B7-5FA7D61636CA}"/>
              </a:ext>
            </a:extLst>
          </p:cNvPr>
          <p:cNvPicPr>
            <a:picLocks noChangeAspect="1"/>
          </p:cNvPicPr>
          <p:nvPr/>
        </p:nvPicPr>
        <p:blipFill>
          <a:blip r:embed="rId6"/>
          <a:stretch>
            <a:fillRect/>
          </a:stretch>
        </p:blipFill>
        <p:spPr>
          <a:xfrm>
            <a:off x="5831175" y="1858618"/>
            <a:ext cx="5522626" cy="4026086"/>
          </a:xfrm>
          <a:prstGeom prst="rect">
            <a:avLst/>
          </a:prstGeom>
        </p:spPr>
      </p:pic>
    </p:spTree>
    <p:extLst>
      <p:ext uri="{BB962C8B-B14F-4D97-AF65-F5344CB8AC3E}">
        <p14:creationId xmlns:p14="http://schemas.microsoft.com/office/powerpoint/2010/main" val="41866340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248C6F-0673-6412-17D5-35351459F0A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437A37F-E083-748C-C4C7-9753A9C3E67A}"/>
              </a:ext>
            </a:extLst>
          </p:cNvPr>
          <p:cNvSpPr>
            <a:spLocks noGrp="1"/>
          </p:cNvSpPr>
          <p:nvPr>
            <p:ph type="title"/>
          </p:nvPr>
        </p:nvSpPr>
        <p:spPr/>
        <p:txBody>
          <a:bodyPr/>
          <a:lstStyle/>
          <a:p>
            <a:r>
              <a:rPr lang="en-US" dirty="0"/>
              <a:t>For a good time…</a:t>
            </a:r>
          </a:p>
        </p:txBody>
      </p:sp>
      <p:sp>
        <p:nvSpPr>
          <p:cNvPr id="3" name="Content Placeholder 2">
            <a:extLst>
              <a:ext uri="{FF2B5EF4-FFF2-40B4-BE49-F238E27FC236}">
                <a16:creationId xmlns:a16="http://schemas.microsoft.com/office/drawing/2014/main" id="{411064AF-C41E-C2AE-D29F-8FA9495BD89C}"/>
              </a:ext>
            </a:extLst>
          </p:cNvPr>
          <p:cNvSpPr>
            <a:spLocks noGrp="1"/>
          </p:cNvSpPr>
          <p:nvPr>
            <p:ph idx="1"/>
          </p:nvPr>
        </p:nvSpPr>
        <p:spPr>
          <a:xfrm>
            <a:off x="838200" y="1825625"/>
            <a:ext cx="4571082" cy="3810677"/>
          </a:xfrm>
        </p:spPr>
        <p:txBody>
          <a:bodyPr>
            <a:normAutofit fontScale="92500" lnSpcReduction="20000"/>
          </a:bodyPr>
          <a:lstStyle/>
          <a:p>
            <a:r>
              <a:rPr lang="en-US" dirty="0"/>
              <a:t>Replace the clock button with an automatic 1 hertz clock (toggles once per second)</a:t>
            </a:r>
          </a:p>
          <a:p>
            <a:r>
              <a:rPr lang="en-US" dirty="0"/>
              <a:t>Play with the adder inputs and watch as the clock causes them to be copied into the latch.</a:t>
            </a:r>
          </a:p>
          <a:p>
            <a:r>
              <a:rPr lang="en-US" dirty="0"/>
              <a:t>See how many inputs you can change in one second</a:t>
            </a:r>
          </a:p>
          <a:p>
            <a:r>
              <a:rPr lang="en-US" dirty="0"/>
              <a:t>You can start and stop the clock by clicking on it </a:t>
            </a:r>
            <a:r>
              <a:rPr lang="en-US" dirty="0">
                <a:sym typeface="Wingdings" pitchFamily="2" charset="2"/>
              </a:rPr>
              <a:t></a:t>
            </a:r>
            <a:endParaRPr lang="en-US" dirty="0"/>
          </a:p>
        </p:txBody>
      </p:sp>
      <p:pic>
        <p:nvPicPr>
          <p:cNvPr id="5" name="Picture 4" descr="This is showing the adder with two inputs and its output connected to  a three-bit latch.  We have connedted a clock component to the latch’s clock input.  Every second the latch will copy its input into storage.  So as you change the adder inputs - whatever the output value is at the end of a second is copied into the latch.  You are racing the clock :)">
            <a:extLst>
              <a:ext uri="{FF2B5EF4-FFF2-40B4-BE49-F238E27FC236}">
                <a16:creationId xmlns:a16="http://schemas.microsoft.com/office/drawing/2014/main" id="{5EC13F5E-85DA-380F-D08C-4DF5D834F136}"/>
              </a:ext>
            </a:extLst>
          </p:cNvPr>
          <p:cNvPicPr>
            <a:picLocks noChangeAspect="1"/>
          </p:cNvPicPr>
          <p:nvPr/>
        </p:nvPicPr>
        <p:blipFill>
          <a:blip r:embed="rId2"/>
          <a:stretch>
            <a:fillRect/>
          </a:stretch>
        </p:blipFill>
        <p:spPr>
          <a:xfrm>
            <a:off x="5409282" y="1034334"/>
            <a:ext cx="6420489" cy="4601968"/>
          </a:xfrm>
          <a:prstGeom prst="rect">
            <a:avLst/>
          </a:prstGeom>
        </p:spPr>
      </p:pic>
    </p:spTree>
    <p:extLst>
      <p:ext uri="{BB962C8B-B14F-4D97-AF65-F5344CB8AC3E}">
        <p14:creationId xmlns:p14="http://schemas.microsoft.com/office/powerpoint/2010/main" val="24505415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BC96394-8EF7-6295-196F-4F94FAC118B4}"/>
              </a:ext>
            </a:extLst>
          </p:cNvPr>
          <p:cNvSpPr>
            <a:spLocks noGrp="1"/>
          </p:cNvSpPr>
          <p:nvPr>
            <p:ph type="title"/>
          </p:nvPr>
        </p:nvSpPr>
        <p:spPr/>
        <p:txBody>
          <a:bodyPr/>
          <a:lstStyle/>
          <a:p>
            <a:r>
              <a:rPr lang="en-US" dirty="0"/>
              <a:t>Counting using Gates</a:t>
            </a:r>
          </a:p>
        </p:txBody>
      </p:sp>
      <p:sp>
        <p:nvSpPr>
          <p:cNvPr id="5" name="Text Placeholder 4">
            <a:extLst>
              <a:ext uri="{FF2B5EF4-FFF2-40B4-BE49-F238E27FC236}">
                <a16:creationId xmlns:a16="http://schemas.microsoft.com/office/drawing/2014/main" id="{B8A99574-F37F-06B7-FA58-5C9D459F613C}"/>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7169849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C4AC0E2-A77C-46D7-6A14-EF244D006BFA}"/>
              </a:ext>
            </a:extLst>
          </p:cNvPr>
          <p:cNvSpPr>
            <a:spLocks noGrp="1"/>
          </p:cNvSpPr>
          <p:nvPr>
            <p:ph type="title"/>
          </p:nvPr>
        </p:nvSpPr>
        <p:spPr>
          <a:xfrm>
            <a:off x="640080" y="325369"/>
            <a:ext cx="4368602" cy="1956841"/>
          </a:xfrm>
        </p:spPr>
        <p:txBody>
          <a:bodyPr anchor="b">
            <a:normAutofit/>
          </a:bodyPr>
          <a:lstStyle/>
          <a:p>
            <a:r>
              <a:rPr lang="en-US" sz="5400"/>
              <a:t>Let's make a counter</a:t>
            </a:r>
          </a:p>
        </p:txBody>
      </p:sp>
      <p:sp>
        <p:nvSpPr>
          <p:cNvPr id="11"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0FFB52C2-AAFB-00FB-1E34-12FADA0B9512}"/>
              </a:ext>
            </a:extLst>
          </p:cNvPr>
          <p:cNvSpPr>
            <a:spLocks noGrp="1"/>
          </p:cNvSpPr>
          <p:nvPr>
            <p:ph idx="1"/>
          </p:nvPr>
        </p:nvSpPr>
        <p:spPr>
          <a:xfrm>
            <a:off x="640080" y="2872899"/>
            <a:ext cx="4243589" cy="3320668"/>
          </a:xfrm>
        </p:spPr>
        <p:txBody>
          <a:bodyPr>
            <a:normAutofit/>
          </a:bodyPr>
          <a:lstStyle/>
          <a:p>
            <a:r>
              <a:rPr lang="en-US" sz="2200" dirty="0"/>
              <a:t>If we take an adder, clock, and register, we can make a counting unit by adding 1 to the register each clock cycle.</a:t>
            </a:r>
          </a:p>
        </p:txBody>
      </p:sp>
      <p:pic>
        <p:nvPicPr>
          <p:cNvPr id="5" name="Picture 4" descr="Old radio and flip clock on a table">
            <a:extLst>
              <a:ext uri="{FF2B5EF4-FFF2-40B4-BE49-F238E27FC236}">
                <a16:creationId xmlns:a16="http://schemas.microsoft.com/office/drawing/2014/main" id="{0FBF71CC-251A-1D75-2074-42B09F4B75A5}"/>
              </a:ext>
            </a:extLst>
          </p:cNvPr>
          <p:cNvPicPr>
            <a:picLocks noChangeAspect="1"/>
          </p:cNvPicPr>
          <p:nvPr/>
        </p:nvPicPr>
        <p:blipFill>
          <a:blip r:embed="rId2"/>
          <a:srcRect l="6682" r="26365" b="-1"/>
          <a:stretch>
            <a:fillRect/>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1321587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27E24D-7EED-DC0D-E872-9CC436E892C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91DEA1E-B0B7-B453-ECD3-9168DE49D56D}"/>
              </a:ext>
            </a:extLst>
          </p:cNvPr>
          <p:cNvSpPr>
            <a:spLocks noGrp="1"/>
          </p:cNvSpPr>
          <p:nvPr>
            <p:ph type="title"/>
          </p:nvPr>
        </p:nvSpPr>
        <p:spPr/>
        <p:txBody>
          <a:bodyPr/>
          <a:lstStyle/>
          <a:p>
            <a:r>
              <a:rPr lang="en-US" dirty="0"/>
              <a:t>Let's make a counter</a:t>
            </a:r>
          </a:p>
        </p:txBody>
      </p:sp>
      <p:sp>
        <p:nvSpPr>
          <p:cNvPr id="3" name="Content Placeholder 2">
            <a:extLst>
              <a:ext uri="{FF2B5EF4-FFF2-40B4-BE49-F238E27FC236}">
                <a16:creationId xmlns:a16="http://schemas.microsoft.com/office/drawing/2014/main" id="{EAADC603-059F-84BD-5795-36B04A861188}"/>
              </a:ext>
            </a:extLst>
          </p:cNvPr>
          <p:cNvSpPr>
            <a:spLocks noGrp="1"/>
          </p:cNvSpPr>
          <p:nvPr>
            <p:ph idx="1"/>
          </p:nvPr>
        </p:nvSpPr>
        <p:spPr>
          <a:xfrm>
            <a:off x="838200" y="1825625"/>
            <a:ext cx="4423348" cy="4351338"/>
          </a:xfrm>
        </p:spPr>
        <p:txBody>
          <a:bodyPr>
            <a:normAutofit/>
          </a:bodyPr>
          <a:lstStyle/>
          <a:p>
            <a:r>
              <a:rPr lang="en-US" dirty="0"/>
              <a:t>If we take an adder, clock, and register, we can make a counting unit by adding 1 to the register each clock cycle.</a:t>
            </a:r>
          </a:p>
          <a:p>
            <a:r>
              <a:rPr lang="en-US" dirty="0"/>
              <a:t>With the clock low and latch stored value of zero, the adder is continuously computing 0+1 but the latch is ignoring its inputs</a:t>
            </a:r>
          </a:p>
        </p:txBody>
      </p:sp>
      <p:pic>
        <p:nvPicPr>
          <p:cNvPr id="5" name="Picture 4" descr="This is a counter circuit from the gates layout tool.  There is a three bit adder and a three bit latch.  The outputs of the three bit adder are connected to the inputs of the three bit latch.  The outputs of the three bit latch are conected to the inputs of the adder.  The other inputs for the adder are connected to a statc value of 1.  The current stored value of the latch is zero, and the output of the adder is 1 (0+1) but since the clock is zero the 1 from the adder is not being copied into the latch and the latch’s stored value is zero.">
            <a:extLst>
              <a:ext uri="{FF2B5EF4-FFF2-40B4-BE49-F238E27FC236}">
                <a16:creationId xmlns:a16="http://schemas.microsoft.com/office/drawing/2014/main" id="{2D72063B-6553-BBEA-F08E-1819CCA6668E}"/>
              </a:ext>
            </a:extLst>
          </p:cNvPr>
          <p:cNvPicPr>
            <a:picLocks noChangeAspect="1"/>
          </p:cNvPicPr>
          <p:nvPr/>
        </p:nvPicPr>
        <p:blipFill>
          <a:blip r:embed="rId2"/>
          <a:stretch>
            <a:fillRect/>
          </a:stretch>
        </p:blipFill>
        <p:spPr>
          <a:xfrm>
            <a:off x="5775169" y="1721557"/>
            <a:ext cx="5816808" cy="3656720"/>
          </a:xfrm>
          <a:prstGeom prst="rect">
            <a:avLst/>
          </a:prstGeom>
        </p:spPr>
      </p:pic>
    </p:spTree>
    <p:extLst>
      <p:ext uri="{BB962C8B-B14F-4D97-AF65-F5344CB8AC3E}">
        <p14:creationId xmlns:p14="http://schemas.microsoft.com/office/powerpoint/2010/main" val="2054922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F1EF17-5B0F-063D-CBB8-AAAF5FDF7C67}"/>
            </a:ext>
          </a:extLst>
        </p:cNvPr>
        <p:cNvGrpSpPr/>
        <p:nvPr/>
      </p:nvGrpSpPr>
      <p:grpSpPr>
        <a:xfrm>
          <a:off x="0" y="0"/>
          <a:ext cx="0" cy="0"/>
          <a:chOff x="0" y="0"/>
          <a:chExt cx="0" cy="0"/>
        </a:xfrm>
      </p:grpSpPr>
      <p:pic>
        <p:nvPicPr>
          <p:cNvPr id="9" name="Picture 8" descr="A diagram of a circuit board&#10;&#10;AI-generated content may be incorrect.">
            <a:extLst>
              <a:ext uri="{FF2B5EF4-FFF2-40B4-BE49-F238E27FC236}">
                <a16:creationId xmlns:a16="http://schemas.microsoft.com/office/drawing/2014/main" id="{30395504-2E93-C306-94AD-167F41881CAD}"/>
              </a:ext>
            </a:extLst>
          </p:cNvPr>
          <p:cNvPicPr>
            <a:picLocks noChangeAspect="1"/>
          </p:cNvPicPr>
          <p:nvPr/>
        </p:nvPicPr>
        <p:blipFill>
          <a:blip r:embed="rId2"/>
          <a:stretch>
            <a:fillRect/>
          </a:stretch>
        </p:blipFill>
        <p:spPr>
          <a:xfrm>
            <a:off x="5800569" y="1690688"/>
            <a:ext cx="5816808" cy="3753779"/>
          </a:xfrm>
          <a:prstGeom prst="rect">
            <a:avLst/>
          </a:prstGeom>
        </p:spPr>
      </p:pic>
      <p:sp>
        <p:nvSpPr>
          <p:cNvPr id="2" name="Title 1">
            <a:extLst>
              <a:ext uri="{FF2B5EF4-FFF2-40B4-BE49-F238E27FC236}">
                <a16:creationId xmlns:a16="http://schemas.microsoft.com/office/drawing/2014/main" id="{D5B504FC-2AF1-FCED-E251-B0B40AAAB7A5}"/>
              </a:ext>
            </a:extLst>
          </p:cNvPr>
          <p:cNvSpPr>
            <a:spLocks noGrp="1"/>
          </p:cNvSpPr>
          <p:nvPr>
            <p:ph type="title"/>
          </p:nvPr>
        </p:nvSpPr>
        <p:spPr/>
        <p:txBody>
          <a:bodyPr/>
          <a:lstStyle/>
          <a:p>
            <a:r>
              <a:rPr lang="en-US" dirty="0"/>
              <a:t>Let's make a counter</a:t>
            </a:r>
          </a:p>
        </p:txBody>
      </p:sp>
      <p:sp>
        <p:nvSpPr>
          <p:cNvPr id="3" name="Content Placeholder 2">
            <a:extLst>
              <a:ext uri="{FF2B5EF4-FFF2-40B4-BE49-F238E27FC236}">
                <a16:creationId xmlns:a16="http://schemas.microsoft.com/office/drawing/2014/main" id="{FFD7744A-EFC3-1CFA-A188-47910837828C}"/>
              </a:ext>
            </a:extLst>
          </p:cNvPr>
          <p:cNvSpPr>
            <a:spLocks noGrp="1"/>
          </p:cNvSpPr>
          <p:nvPr>
            <p:ph idx="1"/>
          </p:nvPr>
        </p:nvSpPr>
        <p:spPr>
          <a:xfrm>
            <a:off x="838200" y="1825625"/>
            <a:ext cx="4423348" cy="4351338"/>
          </a:xfrm>
        </p:spPr>
        <p:txBody>
          <a:bodyPr/>
          <a:lstStyle/>
          <a:p>
            <a:r>
              <a:rPr lang="en-US" dirty="0"/>
              <a:t>When the clock goes high, the latch stores its inputs, but does not copy the stored data to the latch output until the clock goes low</a:t>
            </a:r>
          </a:p>
          <a:p>
            <a:r>
              <a:rPr lang="en-US" dirty="0"/>
              <a:t>So, the adder is still computing 0+1 (i.e. not 1+1)</a:t>
            </a:r>
          </a:p>
        </p:txBody>
      </p:sp>
      <p:pic>
        <p:nvPicPr>
          <p:cNvPr id="5" name="Picture 4" descr="A diagram of a circuit board&#10;&#10;AI-generated content may be incorrect.">
            <a:extLst>
              <a:ext uri="{FF2B5EF4-FFF2-40B4-BE49-F238E27FC236}">
                <a16:creationId xmlns:a16="http://schemas.microsoft.com/office/drawing/2014/main" id="{6FA55CFF-51AF-C18C-7282-1097C191A62D}"/>
              </a:ext>
            </a:extLst>
          </p:cNvPr>
          <p:cNvPicPr>
            <a:picLocks noChangeAspect="1"/>
          </p:cNvPicPr>
          <p:nvPr/>
        </p:nvPicPr>
        <p:blipFill>
          <a:blip r:embed="rId3"/>
          <a:stretch>
            <a:fillRect/>
          </a:stretch>
        </p:blipFill>
        <p:spPr>
          <a:xfrm>
            <a:off x="5775169" y="1721557"/>
            <a:ext cx="5816808" cy="3656720"/>
          </a:xfrm>
          <a:prstGeom prst="rect">
            <a:avLst/>
          </a:prstGeom>
        </p:spPr>
      </p:pic>
      <p:pic>
        <p:nvPicPr>
          <p:cNvPr id="7" name="Picture 6" descr="This is the same latch / adder / constant 1 / clock circuit from the previous slide but now the clock has set to 1 and the output of the addder (1) has been copied into the internal value for the latch.  But while the clock remains high, the latch output is still 0.">
            <a:extLst>
              <a:ext uri="{FF2B5EF4-FFF2-40B4-BE49-F238E27FC236}">
                <a16:creationId xmlns:a16="http://schemas.microsoft.com/office/drawing/2014/main" id="{20287B6C-45B2-F30E-2AAB-296B119971C9}"/>
              </a:ext>
            </a:extLst>
          </p:cNvPr>
          <p:cNvPicPr>
            <a:picLocks noChangeAspect="1"/>
          </p:cNvPicPr>
          <p:nvPr/>
        </p:nvPicPr>
        <p:blipFill>
          <a:blip r:embed="rId4"/>
          <a:stretch>
            <a:fillRect/>
          </a:stretch>
        </p:blipFill>
        <p:spPr>
          <a:xfrm>
            <a:off x="5749769" y="1722610"/>
            <a:ext cx="5816808" cy="3622075"/>
          </a:xfrm>
          <a:prstGeom prst="rect">
            <a:avLst/>
          </a:prstGeom>
        </p:spPr>
      </p:pic>
    </p:spTree>
    <p:extLst>
      <p:ext uri="{BB962C8B-B14F-4D97-AF65-F5344CB8AC3E}">
        <p14:creationId xmlns:p14="http://schemas.microsoft.com/office/powerpoint/2010/main" val="13379427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13F0B0-D13E-8B0B-75C1-BD0B7A74369C}"/>
            </a:ext>
          </a:extLst>
        </p:cNvPr>
        <p:cNvGrpSpPr/>
        <p:nvPr/>
      </p:nvGrpSpPr>
      <p:grpSpPr>
        <a:xfrm>
          <a:off x="0" y="0"/>
          <a:ext cx="0" cy="0"/>
          <a:chOff x="0" y="0"/>
          <a:chExt cx="0" cy="0"/>
        </a:xfrm>
      </p:grpSpPr>
      <p:pic>
        <p:nvPicPr>
          <p:cNvPr id="9" name="Picture 8" descr="This is the same cirtuit from the previous slide.  The clock goes zero and the 1 stored in the latch is now presented at the outputs of the latch and the adder immediately reacts adding 1+1 to produce 2.  Since the clock is zero the latch has not yet copied the adder output back into the latch internal storage.">
            <a:extLst>
              <a:ext uri="{FF2B5EF4-FFF2-40B4-BE49-F238E27FC236}">
                <a16:creationId xmlns:a16="http://schemas.microsoft.com/office/drawing/2014/main" id="{F967EF87-9AD2-0DAA-F5CD-04A76F79816F}"/>
              </a:ext>
            </a:extLst>
          </p:cNvPr>
          <p:cNvPicPr>
            <a:picLocks noChangeAspect="1"/>
          </p:cNvPicPr>
          <p:nvPr/>
        </p:nvPicPr>
        <p:blipFill>
          <a:blip r:embed="rId2"/>
          <a:stretch>
            <a:fillRect/>
          </a:stretch>
        </p:blipFill>
        <p:spPr>
          <a:xfrm>
            <a:off x="5800569" y="1690688"/>
            <a:ext cx="5816808" cy="3753779"/>
          </a:xfrm>
          <a:prstGeom prst="rect">
            <a:avLst/>
          </a:prstGeom>
        </p:spPr>
      </p:pic>
      <p:sp>
        <p:nvSpPr>
          <p:cNvPr id="2" name="Title 1">
            <a:extLst>
              <a:ext uri="{FF2B5EF4-FFF2-40B4-BE49-F238E27FC236}">
                <a16:creationId xmlns:a16="http://schemas.microsoft.com/office/drawing/2014/main" id="{D7E8ED6F-5587-A21F-CBBC-E48D0FF0ADF8}"/>
              </a:ext>
            </a:extLst>
          </p:cNvPr>
          <p:cNvSpPr>
            <a:spLocks noGrp="1"/>
          </p:cNvSpPr>
          <p:nvPr>
            <p:ph type="title"/>
          </p:nvPr>
        </p:nvSpPr>
        <p:spPr/>
        <p:txBody>
          <a:bodyPr/>
          <a:lstStyle/>
          <a:p>
            <a:r>
              <a:rPr lang="en-US" dirty="0"/>
              <a:t>Let's make a counter</a:t>
            </a:r>
          </a:p>
        </p:txBody>
      </p:sp>
      <p:sp>
        <p:nvSpPr>
          <p:cNvPr id="3" name="Content Placeholder 2">
            <a:extLst>
              <a:ext uri="{FF2B5EF4-FFF2-40B4-BE49-F238E27FC236}">
                <a16:creationId xmlns:a16="http://schemas.microsoft.com/office/drawing/2014/main" id="{95B0C164-7DC4-C914-4984-7879A8EC91FD}"/>
              </a:ext>
            </a:extLst>
          </p:cNvPr>
          <p:cNvSpPr>
            <a:spLocks noGrp="1"/>
          </p:cNvSpPr>
          <p:nvPr>
            <p:ph idx="1"/>
          </p:nvPr>
        </p:nvSpPr>
        <p:spPr>
          <a:xfrm>
            <a:off x="838200" y="1825625"/>
            <a:ext cx="4423348" cy="4351338"/>
          </a:xfrm>
        </p:spPr>
        <p:txBody>
          <a:bodyPr/>
          <a:lstStyle/>
          <a:p>
            <a:r>
              <a:rPr lang="en-US" dirty="0"/>
              <a:t>When the clock goes low, the stored latch data is presented to the adder which computes 1+1=2 (after a short delay)</a:t>
            </a:r>
          </a:p>
        </p:txBody>
      </p:sp>
    </p:spTree>
    <p:extLst>
      <p:ext uri="{BB962C8B-B14F-4D97-AF65-F5344CB8AC3E}">
        <p14:creationId xmlns:p14="http://schemas.microsoft.com/office/powerpoint/2010/main" val="32893598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AB364A-BD83-EF2C-87F0-F771A1DBC725}"/>
              </a:ext>
            </a:extLst>
          </p:cNvPr>
          <p:cNvSpPr>
            <a:spLocks noGrp="1"/>
          </p:cNvSpPr>
          <p:nvPr>
            <p:ph type="title"/>
          </p:nvPr>
        </p:nvSpPr>
        <p:spPr/>
        <p:txBody>
          <a:bodyPr/>
          <a:lstStyle/>
          <a:p>
            <a:r>
              <a:rPr lang="en-US" dirty="0"/>
              <a:t>Outline </a:t>
            </a:r>
          </a:p>
        </p:txBody>
      </p:sp>
      <p:sp>
        <p:nvSpPr>
          <p:cNvPr id="3" name="Content Placeholder 2">
            <a:extLst>
              <a:ext uri="{FF2B5EF4-FFF2-40B4-BE49-F238E27FC236}">
                <a16:creationId xmlns:a16="http://schemas.microsoft.com/office/drawing/2014/main" id="{8520BF61-9935-A27D-1DFC-01E97268AC6D}"/>
              </a:ext>
            </a:extLst>
          </p:cNvPr>
          <p:cNvSpPr>
            <a:spLocks noGrp="1"/>
          </p:cNvSpPr>
          <p:nvPr>
            <p:ph idx="1"/>
          </p:nvPr>
        </p:nvSpPr>
        <p:spPr/>
        <p:txBody>
          <a:bodyPr>
            <a:normAutofit/>
          </a:bodyPr>
          <a:lstStyle/>
          <a:p>
            <a:r>
              <a:rPr lang="en-US" dirty="0"/>
              <a:t>Speed / Delay / Clocks</a:t>
            </a:r>
          </a:p>
          <a:p>
            <a:r>
              <a:rPr lang="en-US" dirty="0"/>
              <a:t>Programming with gates – machine code (0's and 1's)</a:t>
            </a:r>
          </a:p>
          <a:p>
            <a:r>
              <a:rPr lang="en-US" dirty="0"/>
              <a:t>Inside of a CPU</a:t>
            </a:r>
          </a:p>
          <a:p>
            <a:endParaRPr lang="en-US" dirty="0"/>
          </a:p>
        </p:txBody>
      </p:sp>
    </p:spTree>
    <p:extLst>
      <p:ext uri="{BB962C8B-B14F-4D97-AF65-F5344CB8AC3E}">
        <p14:creationId xmlns:p14="http://schemas.microsoft.com/office/powerpoint/2010/main" val="6669619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91110A-AD33-C453-34C5-7056EEED0EB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AC8E99B-1314-53CE-9EC3-CDE33D26DAE3}"/>
              </a:ext>
            </a:extLst>
          </p:cNvPr>
          <p:cNvSpPr>
            <a:spLocks noGrp="1"/>
          </p:cNvSpPr>
          <p:nvPr>
            <p:ph type="title"/>
          </p:nvPr>
        </p:nvSpPr>
        <p:spPr/>
        <p:txBody>
          <a:bodyPr/>
          <a:lstStyle/>
          <a:p>
            <a:r>
              <a:rPr lang="en-US" dirty="0"/>
              <a:t>Let's make a counter</a:t>
            </a:r>
          </a:p>
        </p:txBody>
      </p:sp>
      <p:pic>
        <p:nvPicPr>
          <p:cNvPr id="6" name="Picture 5" descr="The pattern repeats.  When the clock goes high the output of the adder is copied into the latch and when the clock goes low the latch internal value is copied to its outputs and the adder immediately adds one.  The value of the latch goes up by one each time the clock is toggled.  If we hav a clock that flips once per second - we just created a digital clock - albeit one that only can represent 0-7 seconds before overflowing.">
            <a:extLst>
              <a:ext uri="{FF2B5EF4-FFF2-40B4-BE49-F238E27FC236}">
                <a16:creationId xmlns:a16="http://schemas.microsoft.com/office/drawing/2014/main" id="{435FA1D8-C0CD-8A53-291D-1144A1C653D8}"/>
              </a:ext>
            </a:extLst>
          </p:cNvPr>
          <p:cNvPicPr>
            <a:picLocks noChangeAspect="1"/>
          </p:cNvPicPr>
          <p:nvPr/>
        </p:nvPicPr>
        <p:blipFill>
          <a:blip r:embed="rId2"/>
          <a:stretch>
            <a:fillRect/>
          </a:stretch>
        </p:blipFill>
        <p:spPr>
          <a:xfrm>
            <a:off x="6096000" y="1940312"/>
            <a:ext cx="5676528" cy="3345366"/>
          </a:xfrm>
          <a:prstGeom prst="rect">
            <a:avLst/>
          </a:prstGeom>
        </p:spPr>
      </p:pic>
      <p:sp>
        <p:nvSpPr>
          <p:cNvPr id="3" name="Content Placeholder 2">
            <a:extLst>
              <a:ext uri="{FF2B5EF4-FFF2-40B4-BE49-F238E27FC236}">
                <a16:creationId xmlns:a16="http://schemas.microsoft.com/office/drawing/2014/main" id="{6D2896F2-960E-1380-FA8B-3D5C127DD984}"/>
              </a:ext>
            </a:extLst>
          </p:cNvPr>
          <p:cNvSpPr>
            <a:spLocks noGrp="1"/>
          </p:cNvSpPr>
          <p:nvPr>
            <p:ph idx="1"/>
          </p:nvPr>
        </p:nvSpPr>
        <p:spPr>
          <a:xfrm>
            <a:off x="838200" y="1825625"/>
            <a:ext cx="4423348" cy="4351338"/>
          </a:xfrm>
        </p:spPr>
        <p:txBody>
          <a:bodyPr/>
          <a:lstStyle/>
          <a:p>
            <a:r>
              <a:rPr lang="en-US" dirty="0"/>
              <a:t>If you keep toggling the clock the counter will count up to 7, overflow and restart the count at 0 again</a:t>
            </a:r>
          </a:p>
        </p:txBody>
      </p:sp>
    </p:spTree>
    <p:extLst>
      <p:ext uri="{BB962C8B-B14F-4D97-AF65-F5344CB8AC3E}">
        <p14:creationId xmlns:p14="http://schemas.microsoft.com/office/powerpoint/2010/main" val="21372549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B2A13D-DB15-119A-082E-71D046339A1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593F023-7777-D11C-0177-8F16857FA9B5}"/>
              </a:ext>
            </a:extLst>
          </p:cNvPr>
          <p:cNvSpPr>
            <a:spLocks noGrp="1"/>
          </p:cNvSpPr>
          <p:nvPr>
            <p:ph type="title"/>
          </p:nvPr>
        </p:nvSpPr>
        <p:spPr/>
        <p:txBody>
          <a:bodyPr/>
          <a:lstStyle/>
          <a:p>
            <a:r>
              <a:rPr lang="en-US" dirty="0"/>
              <a:t>For a good time…</a:t>
            </a:r>
          </a:p>
        </p:txBody>
      </p:sp>
      <p:sp>
        <p:nvSpPr>
          <p:cNvPr id="3" name="Content Placeholder 2">
            <a:extLst>
              <a:ext uri="{FF2B5EF4-FFF2-40B4-BE49-F238E27FC236}">
                <a16:creationId xmlns:a16="http://schemas.microsoft.com/office/drawing/2014/main" id="{90C13D6D-04D1-A6ED-0E68-B7ACF8687733}"/>
              </a:ext>
            </a:extLst>
          </p:cNvPr>
          <p:cNvSpPr>
            <a:spLocks noGrp="1"/>
          </p:cNvSpPr>
          <p:nvPr>
            <p:ph idx="1"/>
          </p:nvPr>
        </p:nvSpPr>
        <p:spPr>
          <a:xfrm>
            <a:off x="838200" y="1825625"/>
            <a:ext cx="4571082" cy="3810677"/>
          </a:xfrm>
        </p:spPr>
        <p:txBody>
          <a:bodyPr>
            <a:normAutofit/>
          </a:bodyPr>
          <a:lstStyle/>
          <a:p>
            <a:r>
              <a:rPr lang="en-US" dirty="0"/>
              <a:t>Replace the clock button with an automatic 1 hertz clock (toggles once per second)</a:t>
            </a:r>
          </a:p>
          <a:p>
            <a:r>
              <a:rPr lang="en-US" dirty="0"/>
              <a:t>You just made a simple seven-second clock!</a:t>
            </a:r>
          </a:p>
        </p:txBody>
      </p:sp>
      <p:grpSp>
        <p:nvGrpSpPr>
          <p:cNvPr id="9" name="Group 8" descr="This is the same latch / adder / constant 1 curcuit - but with the clock input button replaced with the automatic clock component that toggles from high to low once per second.  Now we really have made a digital clock.">
            <a:extLst>
              <a:ext uri="{FF2B5EF4-FFF2-40B4-BE49-F238E27FC236}">
                <a16:creationId xmlns:a16="http://schemas.microsoft.com/office/drawing/2014/main" id="{7FED2FA0-B9B0-A2FF-210A-48A879FC3A47}"/>
              </a:ext>
            </a:extLst>
          </p:cNvPr>
          <p:cNvGrpSpPr/>
          <p:nvPr/>
        </p:nvGrpSpPr>
        <p:grpSpPr>
          <a:xfrm>
            <a:off x="5982345" y="1940312"/>
            <a:ext cx="5790183" cy="3345366"/>
            <a:chOff x="5982345" y="1940312"/>
            <a:chExt cx="5790183" cy="3345366"/>
          </a:xfrm>
        </p:grpSpPr>
        <p:pic>
          <p:nvPicPr>
            <p:cNvPr id="6" name="Picture 5" descr="A diagram of a circuit&#10;&#10;AI-generated content may be incorrect.">
              <a:extLst>
                <a:ext uri="{FF2B5EF4-FFF2-40B4-BE49-F238E27FC236}">
                  <a16:creationId xmlns:a16="http://schemas.microsoft.com/office/drawing/2014/main" id="{4D911FF0-2A52-636A-2768-5786F608A9D1}"/>
                </a:ext>
              </a:extLst>
            </p:cNvPr>
            <p:cNvPicPr>
              <a:picLocks noChangeAspect="1"/>
            </p:cNvPicPr>
            <p:nvPr/>
          </p:nvPicPr>
          <p:blipFill>
            <a:blip r:embed="rId2"/>
            <a:stretch>
              <a:fillRect/>
            </a:stretch>
          </p:blipFill>
          <p:spPr>
            <a:xfrm>
              <a:off x="6096000" y="1940312"/>
              <a:ext cx="5676528" cy="3345366"/>
            </a:xfrm>
            <a:prstGeom prst="rect">
              <a:avLst/>
            </a:prstGeom>
          </p:spPr>
        </p:pic>
        <p:pic>
          <p:nvPicPr>
            <p:cNvPr id="8" name="Picture 7" descr="A black and red square with black text and green and red circles&#10;&#10;AI-generated content may be incorrect.">
              <a:extLst>
                <a:ext uri="{FF2B5EF4-FFF2-40B4-BE49-F238E27FC236}">
                  <a16:creationId xmlns:a16="http://schemas.microsoft.com/office/drawing/2014/main" id="{15A2E26E-95F8-1E71-662D-AC02B91DB200}"/>
                </a:ext>
              </a:extLst>
            </p:cNvPr>
            <p:cNvPicPr>
              <a:picLocks noChangeAspect="1"/>
            </p:cNvPicPr>
            <p:nvPr/>
          </p:nvPicPr>
          <p:blipFill>
            <a:blip r:embed="rId3"/>
            <a:srcRect r="9394"/>
            <a:stretch/>
          </p:blipFill>
          <p:spPr>
            <a:xfrm>
              <a:off x="5982345" y="2265440"/>
              <a:ext cx="935997" cy="921034"/>
            </a:xfrm>
            <a:prstGeom prst="rect">
              <a:avLst/>
            </a:prstGeom>
          </p:spPr>
        </p:pic>
      </p:grpSp>
    </p:spTree>
    <p:extLst>
      <p:ext uri="{BB962C8B-B14F-4D97-AF65-F5344CB8AC3E}">
        <p14:creationId xmlns:p14="http://schemas.microsoft.com/office/powerpoint/2010/main" val="42946341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96F43E-098E-DFCB-5B45-D69ECF07041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D871EC5-2C43-FE8F-3C11-A90FD6D2A209}"/>
              </a:ext>
            </a:extLst>
          </p:cNvPr>
          <p:cNvSpPr>
            <a:spLocks noGrp="1"/>
          </p:cNvSpPr>
          <p:nvPr>
            <p:ph type="title"/>
          </p:nvPr>
        </p:nvSpPr>
        <p:spPr/>
        <p:txBody>
          <a:bodyPr/>
          <a:lstStyle/>
          <a:p>
            <a:r>
              <a:rPr lang="en-US" dirty="0"/>
              <a:t>Programming with gates</a:t>
            </a:r>
          </a:p>
        </p:txBody>
      </p:sp>
      <p:sp>
        <p:nvSpPr>
          <p:cNvPr id="3" name="Text Placeholder 2">
            <a:extLst>
              <a:ext uri="{FF2B5EF4-FFF2-40B4-BE49-F238E27FC236}">
                <a16:creationId xmlns:a16="http://schemas.microsoft.com/office/drawing/2014/main" id="{F988E176-219C-2D4F-D513-22FABC0E5D1F}"/>
              </a:ext>
            </a:extLst>
          </p:cNvPr>
          <p:cNvSpPr>
            <a:spLocks noGrp="1"/>
          </p:cNvSpPr>
          <p:nvPr>
            <p:ph type="body" idx="1"/>
          </p:nvPr>
        </p:nvSpPr>
        <p:spPr/>
        <p:txBody>
          <a:bodyPr/>
          <a:lstStyle/>
          <a:p>
            <a:r>
              <a:rPr lang="en-US" dirty="0"/>
              <a:t>Machine code programming in (0's and 1's)</a:t>
            </a:r>
          </a:p>
        </p:txBody>
      </p:sp>
    </p:spTree>
    <p:extLst>
      <p:ext uri="{BB962C8B-B14F-4D97-AF65-F5344CB8AC3E}">
        <p14:creationId xmlns:p14="http://schemas.microsoft.com/office/powerpoint/2010/main" val="17380386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Shape 378">
          <a:extLst>
            <a:ext uri="{FF2B5EF4-FFF2-40B4-BE49-F238E27FC236}">
              <a16:creationId xmlns:a16="http://schemas.microsoft.com/office/drawing/2014/main" id="{7D4DE4FA-AE90-9CFD-8A6F-749DB2E54F71}"/>
            </a:ext>
          </a:extLst>
        </p:cNvPr>
        <p:cNvGrpSpPr/>
        <p:nvPr/>
      </p:nvGrpSpPr>
      <p:grpSpPr>
        <a:xfrm>
          <a:off x="0" y="0"/>
          <a:ext cx="0" cy="0"/>
          <a:chOff x="0" y="0"/>
          <a:chExt cx="0" cy="0"/>
        </a:xfrm>
      </p:grpSpPr>
      <p:sp>
        <p:nvSpPr>
          <p:cNvPr id="379" name="Shape 379">
            <a:extLst>
              <a:ext uri="{FF2B5EF4-FFF2-40B4-BE49-F238E27FC236}">
                <a16:creationId xmlns:a16="http://schemas.microsoft.com/office/drawing/2014/main" id="{F27C2F62-3E09-D8ED-4EF6-DE6CEDE9FB9B}"/>
              </a:ext>
            </a:extLst>
          </p:cNvPr>
          <p:cNvSpPr txBox="1"/>
          <p:nvPr/>
        </p:nvSpPr>
        <p:spPr>
          <a:xfrm>
            <a:off x="4572001" y="985328"/>
            <a:ext cx="2590799" cy="4867274"/>
          </a:xfrm>
          <a:prstGeom prst="rect">
            <a:avLst/>
          </a:prstGeom>
          <a:noFill/>
          <a:ln w="76200" cap="rnd" cmpd="sng">
            <a:solidFill>
              <a:srgbClr val="00FFFF"/>
            </a:solidFill>
            <a:prstDash val="solid"/>
            <a:miter/>
            <a:headEnd type="none" w="med" len="med"/>
            <a:tailEnd type="none" w="med" len="med"/>
          </a:ln>
        </p:spPr>
        <p:txBody>
          <a:bodyPr lIns="0" tIns="0" rIns="0" bIns="0" anchor="t" anchorCtr="0">
            <a:noAutofit/>
          </a:bodyPr>
          <a:lstStyle/>
          <a:p>
            <a:pPr>
              <a:spcBef>
                <a:spcPts val="750"/>
              </a:spcBef>
              <a:buClr>
                <a:srgbClr val="FF00FF"/>
              </a:buClr>
              <a:buSzPct val="25000"/>
            </a:pPr>
            <a:r>
              <a:rPr lang="en-US" sz="2400">
                <a:solidFill>
                  <a:srgbClr val="00FFFF"/>
                </a:solidFill>
                <a:latin typeface="Arial" charset="0"/>
                <a:ea typeface="Arial" charset="0"/>
                <a:cs typeface="Arial" charset="0"/>
                <a:sym typeface="Cabin"/>
              </a:rPr>
              <a:t>  Software</a:t>
            </a:r>
          </a:p>
        </p:txBody>
      </p:sp>
      <p:sp>
        <p:nvSpPr>
          <p:cNvPr id="380" name="Shape 380">
            <a:extLst>
              <a:ext uri="{FF2B5EF4-FFF2-40B4-BE49-F238E27FC236}">
                <a16:creationId xmlns:a16="http://schemas.microsoft.com/office/drawing/2014/main" id="{FC0F161D-E0BA-7CD5-600D-45FB3CC2B2D7}"/>
              </a:ext>
            </a:extLst>
          </p:cNvPr>
          <p:cNvSpPr txBox="1"/>
          <p:nvPr/>
        </p:nvSpPr>
        <p:spPr>
          <a:xfrm>
            <a:off x="2124076" y="1547303"/>
            <a:ext cx="1638299" cy="1638299"/>
          </a:xfrm>
          <a:prstGeom prst="rect">
            <a:avLst/>
          </a:prstGeom>
          <a:noFill/>
          <a:ln w="76200" cap="rnd" cmpd="sng">
            <a:solidFill>
              <a:srgbClr val="00FF00"/>
            </a:solidFill>
            <a:prstDash val="solid"/>
            <a:miter/>
            <a:headEnd type="none" w="med" len="med"/>
            <a:tailEnd type="none" w="med" len="med"/>
          </a:ln>
        </p:spPr>
        <p:txBody>
          <a:bodyPr lIns="0" tIns="0" rIns="0" bIns="0" anchor="ctr" anchorCtr="0">
            <a:noAutofit/>
          </a:bodyPr>
          <a:lstStyle/>
          <a:p>
            <a:pPr algn="ctr">
              <a:buClr>
                <a:schemeClr val="lt1"/>
              </a:buClr>
              <a:buSzPct val="25000"/>
            </a:pPr>
            <a:r>
              <a:rPr lang="en-US" sz="2400">
                <a:solidFill>
                  <a:schemeClr val="lt1"/>
                </a:solidFill>
                <a:latin typeface="Arial" charset="0"/>
                <a:ea typeface="Arial" charset="0"/>
                <a:cs typeface="Arial" charset="0"/>
                <a:sym typeface="Cabin"/>
              </a:rPr>
              <a:t>Input</a:t>
            </a:r>
          </a:p>
          <a:p>
            <a:pPr algn="ctr">
              <a:buClr>
                <a:schemeClr val="lt1"/>
              </a:buClr>
              <a:buSzPct val="25000"/>
            </a:pPr>
            <a:r>
              <a:rPr lang="en-US" sz="2400">
                <a:solidFill>
                  <a:schemeClr val="lt1"/>
                </a:solidFill>
                <a:latin typeface="Arial" charset="0"/>
                <a:ea typeface="Arial" charset="0"/>
                <a:cs typeface="Arial" charset="0"/>
                <a:sym typeface="Cabin"/>
              </a:rPr>
              <a:t>and Output</a:t>
            </a:r>
          </a:p>
          <a:p>
            <a:pPr algn="ctr">
              <a:buClr>
                <a:schemeClr val="lt1"/>
              </a:buClr>
              <a:buSzPct val="25000"/>
            </a:pPr>
            <a:r>
              <a:rPr lang="en-US" sz="2400">
                <a:solidFill>
                  <a:schemeClr val="lt1"/>
                </a:solidFill>
                <a:latin typeface="Arial" charset="0"/>
                <a:ea typeface="Arial" charset="0"/>
                <a:cs typeface="Arial" charset="0"/>
                <a:sym typeface="Cabin"/>
              </a:rPr>
              <a:t>Devices</a:t>
            </a:r>
          </a:p>
        </p:txBody>
      </p:sp>
      <p:sp>
        <p:nvSpPr>
          <p:cNvPr id="381" name="Shape 381">
            <a:extLst>
              <a:ext uri="{FF2B5EF4-FFF2-40B4-BE49-F238E27FC236}">
                <a16:creationId xmlns:a16="http://schemas.microsoft.com/office/drawing/2014/main" id="{579D48D5-8C19-EA31-FDA6-812A769FB074}"/>
              </a:ext>
            </a:extLst>
          </p:cNvPr>
          <p:cNvSpPr txBox="1"/>
          <p:nvPr/>
        </p:nvSpPr>
        <p:spPr>
          <a:xfrm>
            <a:off x="5048251" y="1623503"/>
            <a:ext cx="1600199" cy="1485899"/>
          </a:xfrm>
          <a:prstGeom prst="rect">
            <a:avLst/>
          </a:prstGeom>
          <a:noFill/>
          <a:ln w="76200" cap="rnd" cmpd="sng">
            <a:solidFill>
              <a:srgbClr val="00FF00"/>
            </a:solidFill>
            <a:prstDash val="solid"/>
            <a:miter/>
            <a:headEnd type="none" w="med" len="med"/>
            <a:tailEnd type="none" w="med" len="med"/>
          </a:ln>
        </p:spPr>
        <p:txBody>
          <a:bodyPr lIns="0" tIns="0" rIns="0" bIns="0" anchor="ctr" anchorCtr="0">
            <a:noAutofit/>
          </a:bodyPr>
          <a:lstStyle/>
          <a:p>
            <a:pPr algn="ctr">
              <a:buClr>
                <a:schemeClr val="lt1"/>
              </a:buClr>
              <a:buSzPct val="25000"/>
            </a:pPr>
            <a:r>
              <a:rPr lang="en-US" sz="2400">
                <a:solidFill>
                  <a:schemeClr val="lt1"/>
                </a:solidFill>
                <a:latin typeface="Arial" charset="0"/>
                <a:ea typeface="Arial" charset="0"/>
                <a:cs typeface="Arial" charset="0"/>
                <a:sym typeface="Cabin"/>
              </a:rPr>
              <a:t>Central</a:t>
            </a:r>
          </a:p>
          <a:p>
            <a:pPr algn="ctr">
              <a:buClr>
                <a:schemeClr val="lt1"/>
              </a:buClr>
              <a:buSzPct val="25000"/>
            </a:pPr>
            <a:r>
              <a:rPr lang="en-US" sz="2400">
                <a:solidFill>
                  <a:schemeClr val="lt1"/>
                </a:solidFill>
                <a:latin typeface="Arial" charset="0"/>
                <a:ea typeface="Arial" charset="0"/>
                <a:cs typeface="Arial" charset="0"/>
                <a:sym typeface="Cabin"/>
              </a:rPr>
              <a:t>Processing</a:t>
            </a:r>
          </a:p>
          <a:p>
            <a:pPr algn="ctr">
              <a:buClr>
                <a:schemeClr val="lt1"/>
              </a:buClr>
              <a:buSzPct val="25000"/>
            </a:pPr>
            <a:r>
              <a:rPr lang="en-US" sz="2400">
                <a:solidFill>
                  <a:schemeClr val="lt1"/>
                </a:solidFill>
                <a:latin typeface="Arial" charset="0"/>
                <a:ea typeface="Arial" charset="0"/>
                <a:cs typeface="Arial" charset="0"/>
                <a:sym typeface="Cabin"/>
              </a:rPr>
              <a:t>Unit</a:t>
            </a:r>
          </a:p>
        </p:txBody>
      </p:sp>
      <p:sp>
        <p:nvSpPr>
          <p:cNvPr id="382" name="Shape 382">
            <a:extLst>
              <a:ext uri="{FF2B5EF4-FFF2-40B4-BE49-F238E27FC236}">
                <a16:creationId xmlns:a16="http://schemas.microsoft.com/office/drawing/2014/main" id="{BEC2A3B4-3255-A605-6884-6357781E4631}"/>
              </a:ext>
            </a:extLst>
          </p:cNvPr>
          <p:cNvSpPr txBox="1"/>
          <p:nvPr/>
        </p:nvSpPr>
        <p:spPr>
          <a:xfrm>
            <a:off x="5048250" y="3899978"/>
            <a:ext cx="1628775" cy="1600199"/>
          </a:xfrm>
          <a:prstGeom prst="rect">
            <a:avLst/>
          </a:prstGeom>
          <a:noFill/>
          <a:ln w="76200" cap="rnd" cmpd="sng">
            <a:solidFill>
              <a:srgbClr val="00FF00"/>
            </a:solidFill>
            <a:prstDash val="solid"/>
            <a:miter/>
            <a:headEnd type="none" w="med" len="med"/>
            <a:tailEnd type="none" w="med" len="med"/>
          </a:ln>
        </p:spPr>
        <p:txBody>
          <a:bodyPr lIns="0" tIns="0" rIns="0" bIns="0" anchor="ctr" anchorCtr="0">
            <a:noAutofit/>
          </a:bodyPr>
          <a:lstStyle/>
          <a:p>
            <a:pPr algn="ctr">
              <a:buClr>
                <a:schemeClr val="lt1"/>
              </a:buClr>
              <a:buSzPct val="25000"/>
            </a:pPr>
            <a:r>
              <a:rPr lang="en-US" sz="2400">
                <a:solidFill>
                  <a:schemeClr val="lt1"/>
                </a:solidFill>
                <a:latin typeface="Arial" charset="0"/>
                <a:ea typeface="Arial" charset="0"/>
                <a:cs typeface="Arial" charset="0"/>
                <a:sym typeface="Cabin"/>
              </a:rPr>
              <a:t>Main</a:t>
            </a:r>
          </a:p>
          <a:p>
            <a:pPr algn="ctr">
              <a:buClr>
                <a:schemeClr val="lt1"/>
              </a:buClr>
              <a:buSzPct val="25000"/>
            </a:pPr>
            <a:r>
              <a:rPr lang="en-US" sz="2400">
                <a:solidFill>
                  <a:schemeClr val="lt1"/>
                </a:solidFill>
                <a:latin typeface="Arial" charset="0"/>
                <a:ea typeface="Arial" charset="0"/>
                <a:cs typeface="Arial" charset="0"/>
                <a:sym typeface="Cabin"/>
              </a:rPr>
              <a:t>Memory</a:t>
            </a:r>
          </a:p>
        </p:txBody>
      </p:sp>
      <p:sp>
        <p:nvSpPr>
          <p:cNvPr id="383" name="Shape 383">
            <a:extLst>
              <a:ext uri="{FF2B5EF4-FFF2-40B4-BE49-F238E27FC236}">
                <a16:creationId xmlns:a16="http://schemas.microsoft.com/office/drawing/2014/main" id="{BD0C38DB-60EB-1C70-35B9-FAE4F3AF2CAD}"/>
              </a:ext>
            </a:extLst>
          </p:cNvPr>
          <p:cNvSpPr txBox="1"/>
          <p:nvPr/>
        </p:nvSpPr>
        <p:spPr>
          <a:xfrm>
            <a:off x="8448676" y="2528378"/>
            <a:ext cx="1638299" cy="1638299"/>
          </a:xfrm>
          <a:prstGeom prst="rect">
            <a:avLst/>
          </a:prstGeom>
          <a:noFill/>
          <a:ln w="76200" cap="rnd" cmpd="sng">
            <a:solidFill>
              <a:srgbClr val="00FF00"/>
            </a:solidFill>
            <a:prstDash val="solid"/>
            <a:miter/>
            <a:headEnd type="none" w="med" len="med"/>
            <a:tailEnd type="none" w="med" len="med"/>
          </a:ln>
        </p:spPr>
        <p:txBody>
          <a:bodyPr lIns="0" tIns="0" rIns="0" bIns="0" anchor="ctr" anchorCtr="0">
            <a:noAutofit/>
          </a:bodyPr>
          <a:lstStyle/>
          <a:p>
            <a:pPr algn="ctr">
              <a:buClr>
                <a:schemeClr val="lt1"/>
              </a:buClr>
              <a:buSzPct val="25000"/>
            </a:pPr>
            <a:r>
              <a:rPr lang="en-US" sz="2400">
                <a:solidFill>
                  <a:schemeClr val="lt1"/>
                </a:solidFill>
                <a:latin typeface="Arial" charset="0"/>
                <a:ea typeface="Arial" charset="0"/>
                <a:cs typeface="Arial" charset="0"/>
                <a:sym typeface="Cabin"/>
              </a:rPr>
              <a:t>Secondary</a:t>
            </a:r>
          </a:p>
          <a:p>
            <a:pPr algn="ctr">
              <a:buClr>
                <a:schemeClr val="lt1"/>
              </a:buClr>
              <a:buSzPct val="25000"/>
            </a:pPr>
            <a:r>
              <a:rPr lang="en-US" sz="2400">
                <a:solidFill>
                  <a:schemeClr val="lt1"/>
                </a:solidFill>
                <a:latin typeface="Arial" charset="0"/>
                <a:ea typeface="Arial" charset="0"/>
                <a:cs typeface="Arial" charset="0"/>
                <a:sym typeface="Cabin"/>
              </a:rPr>
              <a:t>Memory</a:t>
            </a:r>
          </a:p>
        </p:txBody>
      </p:sp>
      <p:cxnSp>
        <p:nvCxnSpPr>
          <p:cNvPr id="384" name="Shape 384">
            <a:extLst>
              <a:ext uri="{FF2B5EF4-FFF2-40B4-BE49-F238E27FC236}">
                <a16:creationId xmlns:a16="http://schemas.microsoft.com/office/drawing/2014/main" id="{3D05F8F3-43E2-FCBF-3576-DFD80B56B331}"/>
              </a:ext>
            </a:extLst>
          </p:cNvPr>
          <p:cNvCxnSpPr/>
          <p:nvPr/>
        </p:nvCxnSpPr>
        <p:spPr>
          <a:xfrm flipH="1">
            <a:off x="3773089" y="2392647"/>
            <a:ext cx="794147" cy="13096"/>
          </a:xfrm>
          <a:prstGeom prst="straightConnector1">
            <a:avLst/>
          </a:prstGeom>
          <a:noFill/>
          <a:ln w="88900" cap="rnd" cmpd="sng">
            <a:solidFill>
              <a:srgbClr val="FFFF00"/>
            </a:solidFill>
            <a:prstDash val="solid"/>
            <a:miter/>
            <a:headEnd type="stealth" w="med" len="med"/>
            <a:tailEnd type="stealth" w="med" len="med"/>
          </a:ln>
        </p:spPr>
      </p:cxnSp>
      <p:cxnSp>
        <p:nvCxnSpPr>
          <p:cNvPr id="385" name="Shape 385">
            <a:extLst>
              <a:ext uri="{FF2B5EF4-FFF2-40B4-BE49-F238E27FC236}">
                <a16:creationId xmlns:a16="http://schemas.microsoft.com/office/drawing/2014/main" id="{39AA0EBF-556A-FE30-6D8D-621FD6E697BF}"/>
              </a:ext>
            </a:extLst>
          </p:cNvPr>
          <p:cNvCxnSpPr/>
          <p:nvPr/>
        </p:nvCxnSpPr>
        <p:spPr>
          <a:xfrm rot="10800000">
            <a:off x="5543550" y="3130833"/>
            <a:ext cx="0" cy="728663"/>
          </a:xfrm>
          <a:prstGeom prst="straightConnector1">
            <a:avLst/>
          </a:prstGeom>
          <a:noFill/>
          <a:ln w="88900" cap="rnd" cmpd="sng">
            <a:solidFill>
              <a:srgbClr val="FFFF00"/>
            </a:solidFill>
            <a:prstDash val="solid"/>
            <a:miter/>
            <a:headEnd type="stealth" w="med" len="med"/>
            <a:tailEnd type="none" w="med" len="med"/>
          </a:ln>
        </p:spPr>
      </p:cxnSp>
      <p:cxnSp>
        <p:nvCxnSpPr>
          <p:cNvPr id="386" name="Shape 386">
            <a:extLst>
              <a:ext uri="{FF2B5EF4-FFF2-40B4-BE49-F238E27FC236}">
                <a16:creationId xmlns:a16="http://schemas.microsoft.com/office/drawing/2014/main" id="{2C205B8A-9B85-1E2C-8238-229AF225274A}"/>
              </a:ext>
            </a:extLst>
          </p:cNvPr>
          <p:cNvCxnSpPr/>
          <p:nvPr/>
        </p:nvCxnSpPr>
        <p:spPr>
          <a:xfrm>
            <a:off x="6259115" y="3143930"/>
            <a:ext cx="0" cy="689372"/>
          </a:xfrm>
          <a:prstGeom prst="straightConnector1">
            <a:avLst/>
          </a:prstGeom>
          <a:noFill/>
          <a:ln w="88900" cap="rnd" cmpd="sng">
            <a:solidFill>
              <a:srgbClr val="FFFF00"/>
            </a:solidFill>
            <a:prstDash val="solid"/>
            <a:miter/>
            <a:headEnd type="stealth" w="med" len="med"/>
            <a:tailEnd type="none" w="med" len="med"/>
          </a:ln>
        </p:spPr>
      </p:cxnSp>
      <p:cxnSp>
        <p:nvCxnSpPr>
          <p:cNvPr id="387" name="Shape 387">
            <a:extLst>
              <a:ext uri="{FF2B5EF4-FFF2-40B4-BE49-F238E27FC236}">
                <a16:creationId xmlns:a16="http://schemas.microsoft.com/office/drawing/2014/main" id="{E921F569-E046-0518-9A46-6A714DA5E469}"/>
              </a:ext>
            </a:extLst>
          </p:cNvPr>
          <p:cNvCxnSpPr/>
          <p:nvPr/>
        </p:nvCxnSpPr>
        <p:spPr>
          <a:xfrm flipH="1">
            <a:off x="7241382" y="2860562"/>
            <a:ext cx="1171574" cy="13096"/>
          </a:xfrm>
          <a:prstGeom prst="straightConnector1">
            <a:avLst/>
          </a:prstGeom>
          <a:noFill/>
          <a:ln w="88900" cap="rnd" cmpd="sng">
            <a:solidFill>
              <a:srgbClr val="FFFF00"/>
            </a:solidFill>
            <a:prstDash val="solid"/>
            <a:miter/>
            <a:headEnd type="stealth" w="med" len="med"/>
            <a:tailEnd type="none" w="med" len="med"/>
          </a:ln>
        </p:spPr>
      </p:cxnSp>
      <p:cxnSp>
        <p:nvCxnSpPr>
          <p:cNvPr id="388" name="Shape 388">
            <a:extLst>
              <a:ext uri="{FF2B5EF4-FFF2-40B4-BE49-F238E27FC236}">
                <a16:creationId xmlns:a16="http://schemas.microsoft.com/office/drawing/2014/main" id="{9C346725-4B05-FA99-020E-DCD7AD80B794}"/>
              </a:ext>
            </a:extLst>
          </p:cNvPr>
          <p:cNvCxnSpPr/>
          <p:nvPr/>
        </p:nvCxnSpPr>
        <p:spPr>
          <a:xfrm>
            <a:off x="7215187" y="3614228"/>
            <a:ext cx="1184672" cy="0"/>
          </a:xfrm>
          <a:prstGeom prst="straightConnector1">
            <a:avLst/>
          </a:prstGeom>
          <a:noFill/>
          <a:ln w="88900" cap="rnd" cmpd="sng">
            <a:solidFill>
              <a:srgbClr val="FFFF00"/>
            </a:solidFill>
            <a:prstDash val="solid"/>
            <a:miter/>
            <a:headEnd type="stealth" w="med" len="med"/>
            <a:tailEnd type="none" w="med" len="med"/>
          </a:ln>
        </p:spPr>
      </p:cxnSp>
      <p:sp>
        <p:nvSpPr>
          <p:cNvPr id="389" name="Shape 389">
            <a:extLst>
              <a:ext uri="{FF2B5EF4-FFF2-40B4-BE49-F238E27FC236}">
                <a16:creationId xmlns:a16="http://schemas.microsoft.com/office/drawing/2014/main" id="{DEBADDC2-08C3-EA58-75CA-9CF044460AD1}"/>
              </a:ext>
            </a:extLst>
          </p:cNvPr>
          <p:cNvSpPr txBox="1"/>
          <p:nvPr/>
        </p:nvSpPr>
        <p:spPr>
          <a:xfrm>
            <a:off x="9328546" y="723390"/>
            <a:ext cx="1539477" cy="857250"/>
          </a:xfrm>
          <a:prstGeom prst="rect">
            <a:avLst/>
          </a:prstGeom>
          <a:noFill/>
          <a:ln>
            <a:noFill/>
          </a:ln>
        </p:spPr>
        <p:txBody>
          <a:bodyPr lIns="0" tIns="0" rIns="0" bIns="0" anchor="ctr" anchorCtr="0">
            <a:noAutofit/>
          </a:bodyPr>
          <a:lstStyle/>
          <a:p>
            <a:pPr algn="ctr">
              <a:buClr>
                <a:schemeClr val="lt1"/>
              </a:buClr>
              <a:buSzPct val="25000"/>
            </a:pPr>
            <a:r>
              <a:rPr lang="en-US" sz="2700">
                <a:solidFill>
                  <a:schemeClr val="lt1"/>
                </a:solidFill>
                <a:latin typeface="Arial" charset="0"/>
                <a:ea typeface="Arial" charset="0"/>
                <a:cs typeface="Arial" charset="0"/>
                <a:sym typeface="Cabin"/>
              </a:rPr>
              <a:t>Generic</a:t>
            </a:r>
          </a:p>
          <a:p>
            <a:pPr algn="ctr">
              <a:buClr>
                <a:schemeClr val="lt1"/>
              </a:buClr>
              <a:buSzPct val="25000"/>
            </a:pPr>
            <a:r>
              <a:rPr lang="en-US" sz="2700">
                <a:solidFill>
                  <a:schemeClr val="lt1"/>
                </a:solidFill>
                <a:latin typeface="Arial" charset="0"/>
                <a:ea typeface="Arial" charset="0"/>
                <a:cs typeface="Arial" charset="0"/>
                <a:sym typeface="Cabin"/>
              </a:rPr>
              <a:t>Computer</a:t>
            </a:r>
          </a:p>
        </p:txBody>
      </p:sp>
      <p:sp>
        <p:nvSpPr>
          <p:cNvPr id="390" name="Shape 390">
            <a:extLst>
              <a:ext uri="{FF2B5EF4-FFF2-40B4-BE49-F238E27FC236}">
                <a16:creationId xmlns:a16="http://schemas.microsoft.com/office/drawing/2014/main" id="{91BA6577-6D5A-C076-5EAB-0ABF839DF54E}"/>
              </a:ext>
            </a:extLst>
          </p:cNvPr>
          <p:cNvSpPr/>
          <p:nvPr/>
        </p:nvSpPr>
        <p:spPr>
          <a:xfrm>
            <a:off x="6886575" y="832928"/>
            <a:ext cx="1352550" cy="952500"/>
          </a:xfrm>
          <a:prstGeom prst="wedgeEllipseCallout">
            <a:avLst>
              <a:gd name="adj1" fmla="val -64148"/>
              <a:gd name="adj2" fmla="val 74451"/>
            </a:avLst>
          </a:prstGeom>
          <a:blipFill rotWithShape="1">
            <a:blip r:embed="rId3">
              <a:alphaModFix/>
            </a:blip>
            <a:tile tx="0" ty="0" sx="100000" sy="100000" flip="none" algn="tl"/>
          </a:blipFill>
          <a:ln>
            <a:noFill/>
          </a:ln>
        </p:spPr>
        <p:txBody>
          <a:bodyPr lIns="0" tIns="0" rIns="0" bIns="0" anchor="ctr" anchorCtr="0">
            <a:noAutofit/>
          </a:bodyPr>
          <a:lstStyle/>
          <a:p>
            <a:pPr algn="ctr">
              <a:buClr>
                <a:srgbClr val="000000"/>
              </a:buClr>
              <a:buSzPct val="25000"/>
            </a:pPr>
            <a:r>
              <a:rPr lang="en-US" sz="1950">
                <a:solidFill>
                  <a:srgbClr val="000000"/>
                </a:solidFill>
                <a:latin typeface="Arial" charset="0"/>
                <a:ea typeface="Arial" charset="0"/>
                <a:cs typeface="Arial" charset="0"/>
                <a:sym typeface="Cabin"/>
              </a:rPr>
              <a:t>What</a:t>
            </a:r>
          </a:p>
          <a:p>
            <a:pPr algn="ctr">
              <a:buClr>
                <a:srgbClr val="000000"/>
              </a:buClr>
              <a:buSzPct val="25000"/>
            </a:pPr>
            <a:r>
              <a:rPr lang="en-US" sz="1950">
                <a:solidFill>
                  <a:srgbClr val="000000"/>
                </a:solidFill>
                <a:latin typeface="Arial" charset="0"/>
                <a:ea typeface="Arial" charset="0"/>
                <a:cs typeface="Arial" charset="0"/>
                <a:sym typeface="Cabin"/>
              </a:rPr>
              <a:t>Next?</a:t>
            </a:r>
          </a:p>
        </p:txBody>
      </p:sp>
      <p:pic>
        <p:nvPicPr>
          <p:cNvPr id="391" name="Shape 391" descr="A stick figure of a human alluding to the fact that our input is in the form of a program which we write and is loaded in to the main memory for execution.">
            <a:extLst>
              <a:ext uri="{FF2B5EF4-FFF2-40B4-BE49-F238E27FC236}">
                <a16:creationId xmlns:a16="http://schemas.microsoft.com/office/drawing/2014/main" id="{A97F28EC-7D2F-9199-62A9-B38EBF58B464}"/>
              </a:ext>
            </a:extLst>
          </p:cNvPr>
          <p:cNvPicPr preferRelativeResize="0"/>
          <p:nvPr/>
        </p:nvPicPr>
        <p:blipFill rotWithShape="1">
          <a:blip r:embed="rId4">
            <a:alphaModFix/>
          </a:blip>
          <a:srcRect/>
          <a:stretch/>
        </p:blipFill>
        <p:spPr>
          <a:xfrm>
            <a:off x="5161358" y="4080952"/>
            <a:ext cx="342900" cy="486965"/>
          </a:xfrm>
          <a:prstGeom prst="rect">
            <a:avLst/>
          </a:prstGeom>
          <a:noFill/>
          <a:ln>
            <a:noFill/>
          </a:ln>
        </p:spPr>
      </p:pic>
      <p:sp>
        <p:nvSpPr>
          <p:cNvPr id="16" name="Shape 407">
            <a:extLst>
              <a:ext uri="{FF2B5EF4-FFF2-40B4-BE49-F238E27FC236}">
                <a16:creationId xmlns:a16="http://schemas.microsoft.com/office/drawing/2014/main" id="{A3FA041A-20DB-981E-DAF6-576B851566CF}"/>
              </a:ext>
            </a:extLst>
          </p:cNvPr>
          <p:cNvSpPr txBox="1"/>
          <p:nvPr/>
        </p:nvSpPr>
        <p:spPr>
          <a:xfrm>
            <a:off x="9482138" y="5072063"/>
            <a:ext cx="1628775" cy="857250"/>
          </a:xfrm>
          <a:prstGeom prst="rect">
            <a:avLst/>
          </a:prstGeom>
          <a:noFill/>
          <a:ln>
            <a:noFill/>
          </a:ln>
        </p:spPr>
        <p:txBody>
          <a:bodyPr lIns="0" tIns="0" rIns="0" bIns="0" anchor="ctr" anchorCtr="0">
            <a:noAutofit/>
          </a:bodyPr>
          <a:lstStyle/>
          <a:p>
            <a:pPr algn="ctr">
              <a:buClr>
                <a:srgbClr val="008080"/>
              </a:buClr>
              <a:buSzPct val="25000"/>
            </a:pPr>
            <a:r>
              <a:rPr lang="en-US" sz="2700">
                <a:solidFill>
                  <a:schemeClr val="accent4"/>
                </a:solidFill>
                <a:latin typeface="Arial" charset="0"/>
                <a:ea typeface="Arial" charset="0"/>
                <a:cs typeface="Arial" charset="0"/>
                <a:sym typeface="Cabin"/>
              </a:rPr>
              <a:t>Machine</a:t>
            </a:r>
          </a:p>
          <a:p>
            <a:pPr algn="ctr">
              <a:buClr>
                <a:srgbClr val="008080"/>
              </a:buClr>
              <a:buSzPct val="25000"/>
            </a:pPr>
            <a:r>
              <a:rPr lang="en-US" sz="2700">
                <a:solidFill>
                  <a:schemeClr val="accent4"/>
                </a:solidFill>
                <a:latin typeface="Arial" charset="0"/>
                <a:ea typeface="Arial" charset="0"/>
                <a:cs typeface="Arial" charset="0"/>
                <a:sym typeface="Cabin"/>
              </a:rPr>
              <a:t>Language</a:t>
            </a:r>
          </a:p>
        </p:txBody>
      </p:sp>
      <p:sp>
        <p:nvSpPr>
          <p:cNvPr id="17" name="Shape 410">
            <a:extLst>
              <a:ext uri="{FF2B5EF4-FFF2-40B4-BE49-F238E27FC236}">
                <a16:creationId xmlns:a16="http://schemas.microsoft.com/office/drawing/2014/main" id="{E5C2F4CA-1609-C240-5608-DD3A92B002DB}"/>
              </a:ext>
            </a:extLst>
          </p:cNvPr>
          <p:cNvSpPr/>
          <p:nvPr/>
        </p:nvSpPr>
        <p:spPr>
          <a:xfrm>
            <a:off x="5753101" y="2971800"/>
            <a:ext cx="2076449" cy="952500"/>
          </a:xfrm>
          <a:prstGeom prst="wedgeEllipseCallout">
            <a:avLst>
              <a:gd name="adj1" fmla="val -23159"/>
              <a:gd name="adj2" fmla="val 71986"/>
            </a:avLst>
          </a:prstGeom>
          <a:solidFill>
            <a:schemeClr val="tx1">
              <a:lumMod val="75000"/>
            </a:schemeClr>
          </a:solidFill>
          <a:ln w="50800" cap="rnd" cmpd="sng">
            <a:solidFill>
              <a:srgbClr val="FF9900"/>
            </a:solidFill>
            <a:prstDash val="solid"/>
            <a:miter/>
            <a:headEnd type="none" w="med" len="med"/>
            <a:tailEnd type="none" w="med" len="med"/>
          </a:ln>
        </p:spPr>
        <p:txBody>
          <a:bodyPr lIns="0" tIns="0" rIns="0" bIns="0" anchor="ctr" anchorCtr="0">
            <a:noAutofit/>
          </a:bodyPr>
          <a:lstStyle/>
          <a:p>
            <a:pPr algn="ctr">
              <a:buClr>
                <a:srgbClr val="008080"/>
              </a:buClr>
              <a:buSzPct val="25000"/>
            </a:pPr>
            <a:r>
              <a:rPr lang="en-US" sz="1950" b="1" dirty="0">
                <a:solidFill>
                  <a:schemeClr val="accent4"/>
                </a:solidFill>
                <a:latin typeface="Courier"/>
                <a:ea typeface="Courier"/>
                <a:cs typeface="Courier"/>
                <a:sym typeface="Courier New"/>
              </a:rPr>
              <a:t>01001001</a:t>
            </a:r>
          </a:p>
          <a:p>
            <a:pPr algn="ctr">
              <a:buClr>
                <a:srgbClr val="008080"/>
              </a:buClr>
              <a:buSzPct val="25000"/>
            </a:pPr>
            <a:r>
              <a:rPr lang="en-US" sz="1950" b="1" dirty="0">
                <a:solidFill>
                  <a:schemeClr val="accent4"/>
                </a:solidFill>
                <a:latin typeface="Courier"/>
                <a:ea typeface="Courier"/>
                <a:cs typeface="Courier"/>
                <a:sym typeface="Courier New"/>
              </a:rPr>
              <a:t>00111001</a:t>
            </a:r>
          </a:p>
        </p:txBody>
      </p:sp>
    </p:spTree>
    <p:extLst>
      <p:ext uri="{BB962C8B-B14F-4D97-AF65-F5344CB8AC3E}">
        <p14:creationId xmlns:p14="http://schemas.microsoft.com/office/powerpoint/2010/main" val="32878613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1C45ACC-4C09-8AA3-9FDA-F46451483DE5}"/>
              </a:ext>
            </a:extLst>
          </p:cNvPr>
          <p:cNvSpPr/>
          <p:nvPr/>
        </p:nvSpPr>
        <p:spPr>
          <a:xfrm>
            <a:off x="6737680" y="1177880"/>
            <a:ext cx="4826644" cy="4004841"/>
          </a:xfrm>
          <a:prstGeom prst="rect">
            <a:avLst/>
          </a:prstGeom>
          <a:solidFill>
            <a:schemeClr val="accent1"/>
          </a:solidFill>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US" dirty="0"/>
              <a:t>CPU</a:t>
            </a:r>
          </a:p>
        </p:txBody>
      </p:sp>
      <p:sp>
        <p:nvSpPr>
          <p:cNvPr id="8" name="TextBox 7">
            <a:extLst>
              <a:ext uri="{FF2B5EF4-FFF2-40B4-BE49-F238E27FC236}">
                <a16:creationId xmlns:a16="http://schemas.microsoft.com/office/drawing/2014/main" id="{F7ADAEDD-4414-0783-928E-22D6A0D9A80A}"/>
              </a:ext>
            </a:extLst>
          </p:cNvPr>
          <p:cNvSpPr txBox="1"/>
          <p:nvPr/>
        </p:nvSpPr>
        <p:spPr>
          <a:xfrm>
            <a:off x="6412143" y="5458284"/>
            <a:ext cx="6094070" cy="369332"/>
          </a:xfrm>
          <a:prstGeom prst="rect">
            <a:avLst/>
          </a:prstGeom>
          <a:noFill/>
        </p:spPr>
        <p:txBody>
          <a:bodyPr wrap="square">
            <a:spAutoFit/>
          </a:bodyPr>
          <a:lstStyle/>
          <a:p>
            <a:r>
              <a:rPr lang="en-US" dirty="0"/>
              <a:t>https://</a:t>
            </a:r>
            <a:r>
              <a:rPr lang="en-US" dirty="0" err="1"/>
              <a:t>en.wikipedia.org</a:t>
            </a:r>
            <a:r>
              <a:rPr lang="en-US" dirty="0"/>
              <a:t>/wiki/</a:t>
            </a:r>
            <a:r>
              <a:rPr lang="en-US" dirty="0" err="1"/>
              <a:t>Central_processing_unit</a:t>
            </a:r>
            <a:endParaRPr lang="en-US" dirty="0"/>
          </a:p>
        </p:txBody>
      </p:sp>
      <p:sp>
        <p:nvSpPr>
          <p:cNvPr id="3" name="Rectangle 2">
            <a:extLst>
              <a:ext uri="{FF2B5EF4-FFF2-40B4-BE49-F238E27FC236}">
                <a16:creationId xmlns:a16="http://schemas.microsoft.com/office/drawing/2014/main" id="{BC3B2C9E-BC07-34ED-0965-AE6584D5C533}"/>
              </a:ext>
            </a:extLst>
          </p:cNvPr>
          <p:cNvSpPr/>
          <p:nvPr/>
        </p:nvSpPr>
        <p:spPr>
          <a:xfrm>
            <a:off x="6925288" y="1667770"/>
            <a:ext cx="1805650" cy="1099595"/>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Arithmetic / Logic Unit</a:t>
            </a:r>
          </a:p>
        </p:txBody>
      </p:sp>
      <p:sp>
        <p:nvSpPr>
          <p:cNvPr id="4" name="Rectangle 3">
            <a:extLst>
              <a:ext uri="{FF2B5EF4-FFF2-40B4-BE49-F238E27FC236}">
                <a16:creationId xmlns:a16="http://schemas.microsoft.com/office/drawing/2014/main" id="{B1AB0650-0738-B5C2-DA1F-5BD7550EE81A}"/>
              </a:ext>
            </a:extLst>
          </p:cNvPr>
          <p:cNvSpPr/>
          <p:nvPr/>
        </p:nvSpPr>
        <p:spPr>
          <a:xfrm>
            <a:off x="9510303" y="1667769"/>
            <a:ext cx="1805650" cy="10995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Registers</a:t>
            </a:r>
          </a:p>
        </p:txBody>
      </p:sp>
      <p:sp>
        <p:nvSpPr>
          <p:cNvPr id="5" name="Rectangle 4">
            <a:extLst>
              <a:ext uri="{FF2B5EF4-FFF2-40B4-BE49-F238E27FC236}">
                <a16:creationId xmlns:a16="http://schemas.microsoft.com/office/drawing/2014/main" id="{08A034B0-5CCB-4CA7-FF47-69968F72E932}"/>
              </a:ext>
            </a:extLst>
          </p:cNvPr>
          <p:cNvSpPr/>
          <p:nvPr/>
        </p:nvSpPr>
        <p:spPr>
          <a:xfrm>
            <a:off x="6925287" y="2991472"/>
            <a:ext cx="2908524" cy="686525"/>
          </a:xfrm>
          <a:prstGeom prst="rect">
            <a:avLst/>
          </a:prstGeom>
          <a:noFill/>
          <a:ln w="38100">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dirty="0"/>
              <a:t>Control Logic</a:t>
            </a:r>
          </a:p>
        </p:txBody>
      </p:sp>
      <p:sp>
        <p:nvSpPr>
          <p:cNvPr id="9" name="Rectangle 8">
            <a:extLst>
              <a:ext uri="{FF2B5EF4-FFF2-40B4-BE49-F238E27FC236}">
                <a16:creationId xmlns:a16="http://schemas.microsoft.com/office/drawing/2014/main" id="{52857B6B-4487-3648-6533-E32CBDDBC6E3}"/>
              </a:ext>
            </a:extLst>
          </p:cNvPr>
          <p:cNvSpPr/>
          <p:nvPr/>
        </p:nvSpPr>
        <p:spPr>
          <a:xfrm>
            <a:off x="6925287" y="4369916"/>
            <a:ext cx="4390665" cy="530204"/>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Cache / Memory</a:t>
            </a:r>
          </a:p>
        </p:txBody>
      </p:sp>
      <p:sp>
        <p:nvSpPr>
          <p:cNvPr id="10" name="Left-Right Arrow 9">
            <a:extLst>
              <a:ext uri="{FF2B5EF4-FFF2-40B4-BE49-F238E27FC236}">
                <a16:creationId xmlns:a16="http://schemas.microsoft.com/office/drawing/2014/main" id="{F62F1DD0-3C8B-4C9D-B370-84EDE85F4DCA}"/>
              </a:ext>
            </a:extLst>
          </p:cNvPr>
          <p:cNvSpPr/>
          <p:nvPr/>
        </p:nvSpPr>
        <p:spPr>
          <a:xfrm>
            <a:off x="8842826" y="2136788"/>
            <a:ext cx="616352" cy="319086"/>
          </a:xfrm>
          <a:prstGeom prst="leftRightArrow">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Left-Right Arrow 11">
            <a:extLst>
              <a:ext uri="{FF2B5EF4-FFF2-40B4-BE49-F238E27FC236}">
                <a16:creationId xmlns:a16="http://schemas.microsoft.com/office/drawing/2014/main" id="{54275529-D260-EBF2-6916-C62C289BBDE5}"/>
              </a:ext>
            </a:extLst>
          </p:cNvPr>
          <p:cNvSpPr/>
          <p:nvPr/>
        </p:nvSpPr>
        <p:spPr>
          <a:xfrm rot="5400000">
            <a:off x="9799121" y="3335475"/>
            <a:ext cx="1414011" cy="462990"/>
          </a:xfrm>
          <a:prstGeom prst="leftRightArrow">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Down Arrow 12">
            <a:extLst>
              <a:ext uri="{FF2B5EF4-FFF2-40B4-BE49-F238E27FC236}">
                <a16:creationId xmlns:a16="http://schemas.microsoft.com/office/drawing/2014/main" id="{6790AEC7-12DD-229A-A515-4662B32F9EA4}"/>
              </a:ext>
            </a:extLst>
          </p:cNvPr>
          <p:cNvSpPr/>
          <p:nvPr/>
        </p:nvSpPr>
        <p:spPr>
          <a:xfrm rot="10800000">
            <a:off x="8541725" y="3743771"/>
            <a:ext cx="462988" cy="530203"/>
          </a:xfrm>
          <a:prstGeom prst="downArrow">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6D2BE5EE-EBC4-BCF4-75AE-278414558C62}"/>
              </a:ext>
            </a:extLst>
          </p:cNvPr>
          <p:cNvSpPr txBox="1"/>
          <p:nvPr/>
        </p:nvSpPr>
        <p:spPr>
          <a:xfrm>
            <a:off x="7076727" y="3840904"/>
            <a:ext cx="1291379" cy="369332"/>
          </a:xfrm>
          <a:prstGeom prst="rect">
            <a:avLst/>
          </a:prstGeom>
          <a:noFill/>
        </p:spPr>
        <p:txBody>
          <a:bodyPr wrap="none" rtlCol="0">
            <a:spAutoFit/>
          </a:bodyPr>
          <a:lstStyle/>
          <a:p>
            <a:r>
              <a:rPr lang="en-US" dirty="0">
                <a:solidFill>
                  <a:schemeClr val="bg1"/>
                </a:solidFill>
              </a:rPr>
              <a:t>Instructions</a:t>
            </a:r>
          </a:p>
        </p:txBody>
      </p:sp>
      <p:sp>
        <p:nvSpPr>
          <p:cNvPr id="15" name="TextBox 14">
            <a:extLst>
              <a:ext uri="{FF2B5EF4-FFF2-40B4-BE49-F238E27FC236}">
                <a16:creationId xmlns:a16="http://schemas.microsoft.com/office/drawing/2014/main" id="{C42218CA-2A30-0464-9283-18AF990BEF3F}"/>
              </a:ext>
            </a:extLst>
          </p:cNvPr>
          <p:cNvSpPr txBox="1"/>
          <p:nvPr/>
        </p:nvSpPr>
        <p:spPr>
          <a:xfrm>
            <a:off x="10695398" y="3383974"/>
            <a:ext cx="620554" cy="369332"/>
          </a:xfrm>
          <a:prstGeom prst="rect">
            <a:avLst/>
          </a:prstGeom>
          <a:noFill/>
        </p:spPr>
        <p:txBody>
          <a:bodyPr wrap="none" rtlCol="0">
            <a:spAutoFit/>
          </a:bodyPr>
          <a:lstStyle/>
          <a:p>
            <a:r>
              <a:rPr lang="en-US" dirty="0">
                <a:solidFill>
                  <a:schemeClr val="bg1"/>
                </a:solidFill>
              </a:rPr>
              <a:t>Data</a:t>
            </a:r>
          </a:p>
        </p:txBody>
      </p:sp>
      <p:sp>
        <p:nvSpPr>
          <p:cNvPr id="16" name="TextBox 15">
            <a:extLst>
              <a:ext uri="{FF2B5EF4-FFF2-40B4-BE49-F238E27FC236}">
                <a16:creationId xmlns:a16="http://schemas.microsoft.com/office/drawing/2014/main" id="{E73C8FE8-9137-6E85-4741-332F27F5169C}"/>
              </a:ext>
            </a:extLst>
          </p:cNvPr>
          <p:cNvSpPr txBox="1"/>
          <p:nvPr/>
        </p:nvSpPr>
        <p:spPr>
          <a:xfrm>
            <a:off x="8864187" y="1701682"/>
            <a:ext cx="620554" cy="369332"/>
          </a:xfrm>
          <a:prstGeom prst="rect">
            <a:avLst/>
          </a:prstGeom>
          <a:noFill/>
        </p:spPr>
        <p:txBody>
          <a:bodyPr wrap="none" rtlCol="0">
            <a:spAutoFit/>
          </a:bodyPr>
          <a:lstStyle/>
          <a:p>
            <a:r>
              <a:rPr lang="en-US" dirty="0">
                <a:solidFill>
                  <a:schemeClr val="bg1"/>
                </a:solidFill>
              </a:rPr>
              <a:t>Data</a:t>
            </a:r>
          </a:p>
        </p:txBody>
      </p:sp>
      <p:sp>
        <p:nvSpPr>
          <p:cNvPr id="25" name="Title 24">
            <a:extLst>
              <a:ext uri="{FF2B5EF4-FFF2-40B4-BE49-F238E27FC236}">
                <a16:creationId xmlns:a16="http://schemas.microsoft.com/office/drawing/2014/main" id="{161ACD7B-C935-EA2E-BAF0-22F691A06B2E}"/>
              </a:ext>
            </a:extLst>
          </p:cNvPr>
          <p:cNvSpPr>
            <a:spLocks noGrp="1"/>
          </p:cNvSpPr>
          <p:nvPr>
            <p:ph type="title"/>
          </p:nvPr>
        </p:nvSpPr>
        <p:spPr/>
        <p:txBody>
          <a:bodyPr/>
          <a:lstStyle/>
          <a:p>
            <a:r>
              <a:rPr lang="en-US" dirty="0"/>
              <a:t>Inside a CPU</a:t>
            </a:r>
          </a:p>
        </p:txBody>
      </p:sp>
      <p:sp>
        <p:nvSpPr>
          <p:cNvPr id="27" name="Content Placeholder 26">
            <a:extLst>
              <a:ext uri="{FF2B5EF4-FFF2-40B4-BE49-F238E27FC236}">
                <a16:creationId xmlns:a16="http://schemas.microsoft.com/office/drawing/2014/main" id="{F6963429-0DEF-F700-654C-EB18D3028C86}"/>
              </a:ext>
            </a:extLst>
          </p:cNvPr>
          <p:cNvSpPr>
            <a:spLocks noGrp="1"/>
          </p:cNvSpPr>
          <p:nvPr>
            <p:ph idx="1"/>
          </p:nvPr>
        </p:nvSpPr>
        <p:spPr>
          <a:xfrm>
            <a:off x="838200" y="1825625"/>
            <a:ext cx="4983388" cy="4351338"/>
          </a:xfrm>
        </p:spPr>
        <p:txBody>
          <a:bodyPr/>
          <a:lstStyle/>
          <a:p>
            <a:r>
              <a:rPr lang="en-US" dirty="0"/>
              <a:t>The ALU is circuits like adders</a:t>
            </a:r>
          </a:p>
          <a:p>
            <a:r>
              <a:rPr lang="en-US" dirty="0"/>
              <a:t>Registers are latches</a:t>
            </a:r>
          </a:p>
          <a:p>
            <a:r>
              <a:rPr lang="en-US" dirty="0"/>
              <a:t>Control logic and clock connect everything together</a:t>
            </a:r>
          </a:p>
          <a:p>
            <a:r>
              <a:rPr lang="en-US" dirty="0"/>
              <a:t>Instructions are taken from memory, decoded by the control logic which instructs the registers and ALU on what to do using wires, circuits and gates</a:t>
            </a:r>
          </a:p>
        </p:txBody>
      </p:sp>
      <p:sp>
        <p:nvSpPr>
          <p:cNvPr id="29" name="TextBox 28">
            <a:extLst>
              <a:ext uri="{FF2B5EF4-FFF2-40B4-BE49-F238E27FC236}">
                <a16:creationId xmlns:a16="http://schemas.microsoft.com/office/drawing/2014/main" id="{F2CCEA54-E055-0F18-7F80-AE55A4C52649}"/>
              </a:ext>
            </a:extLst>
          </p:cNvPr>
          <p:cNvSpPr txBox="1"/>
          <p:nvPr/>
        </p:nvSpPr>
        <p:spPr>
          <a:xfrm>
            <a:off x="8954869" y="3164370"/>
            <a:ext cx="684803" cy="369332"/>
          </a:xfrm>
          <a:prstGeom prst="rect">
            <a:avLst/>
          </a:prstGeom>
          <a:noFill/>
        </p:spPr>
        <p:txBody>
          <a:bodyPr wrap="none" rtlCol="0">
            <a:spAutoFit/>
          </a:bodyPr>
          <a:lstStyle/>
          <a:p>
            <a:r>
              <a:rPr lang="en-US" dirty="0">
                <a:solidFill>
                  <a:schemeClr val="bg1"/>
                </a:solidFill>
              </a:rPr>
              <a:t>Clock</a:t>
            </a:r>
          </a:p>
        </p:txBody>
      </p:sp>
    </p:spTree>
    <p:extLst>
      <p:ext uri="{BB962C8B-B14F-4D97-AF65-F5344CB8AC3E}">
        <p14:creationId xmlns:p14="http://schemas.microsoft.com/office/powerpoint/2010/main" val="23807207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8E305D-004C-16AD-4892-B2B29E92A30F}"/>
              </a:ext>
            </a:extLst>
          </p:cNvPr>
          <p:cNvSpPr>
            <a:spLocks noGrp="1"/>
          </p:cNvSpPr>
          <p:nvPr>
            <p:ph type="title"/>
          </p:nvPr>
        </p:nvSpPr>
        <p:spPr>
          <a:xfrm>
            <a:off x="838200" y="365125"/>
            <a:ext cx="5398827" cy="1325563"/>
          </a:xfrm>
        </p:spPr>
        <p:txBody>
          <a:bodyPr/>
          <a:lstStyle/>
          <a:p>
            <a:r>
              <a:rPr lang="en-US" dirty="0"/>
              <a:t>Foreshadowing..</a:t>
            </a:r>
          </a:p>
        </p:txBody>
      </p:sp>
      <p:sp>
        <p:nvSpPr>
          <p:cNvPr id="3" name="Content Placeholder 2">
            <a:extLst>
              <a:ext uri="{FF2B5EF4-FFF2-40B4-BE49-F238E27FC236}">
                <a16:creationId xmlns:a16="http://schemas.microsoft.com/office/drawing/2014/main" id="{7915A506-C7B5-C870-436B-9065988FBF56}"/>
              </a:ext>
            </a:extLst>
          </p:cNvPr>
          <p:cNvSpPr>
            <a:spLocks noGrp="1"/>
          </p:cNvSpPr>
          <p:nvPr>
            <p:ph idx="1"/>
          </p:nvPr>
        </p:nvSpPr>
        <p:spPr>
          <a:xfrm>
            <a:off x="838200" y="1902957"/>
            <a:ext cx="6040272" cy="3583443"/>
          </a:xfrm>
        </p:spPr>
        <p:txBody>
          <a:bodyPr>
            <a:normAutofit lnSpcReduction="10000"/>
          </a:bodyPr>
          <a:lstStyle/>
          <a:p>
            <a:r>
              <a:rPr lang="en-US" dirty="0"/>
              <a:t>Soon, we will design a simple CPU</a:t>
            </a:r>
          </a:p>
          <a:p>
            <a:pPr lvl="1"/>
            <a:r>
              <a:rPr lang="en-US" dirty="0"/>
              <a:t>CDC 8512 – Inspired by the Control Data Corporation 6500</a:t>
            </a:r>
          </a:p>
          <a:p>
            <a:r>
              <a:rPr lang="en-US" dirty="0"/>
              <a:t>It will have a complete architecture</a:t>
            </a:r>
          </a:p>
          <a:p>
            <a:r>
              <a:rPr lang="en-US" dirty="0"/>
              <a:t>It will have a completely defined machine language</a:t>
            </a:r>
          </a:p>
          <a:p>
            <a:r>
              <a:rPr lang="en-US" dirty="0"/>
              <a:t>We will write real programs in CDC 8512 machine code and run them in an emulator</a:t>
            </a:r>
          </a:p>
        </p:txBody>
      </p:sp>
      <p:sp>
        <p:nvSpPr>
          <p:cNvPr id="5" name="TextBox 4">
            <a:extLst>
              <a:ext uri="{FF2B5EF4-FFF2-40B4-BE49-F238E27FC236}">
                <a16:creationId xmlns:a16="http://schemas.microsoft.com/office/drawing/2014/main" id="{BDE99672-4636-BAA8-9D05-A4791901C9FE}"/>
              </a:ext>
            </a:extLst>
          </p:cNvPr>
          <p:cNvSpPr txBox="1"/>
          <p:nvPr/>
        </p:nvSpPr>
        <p:spPr>
          <a:xfrm>
            <a:off x="441396" y="5545633"/>
            <a:ext cx="7731457" cy="369332"/>
          </a:xfrm>
          <a:prstGeom prst="rect">
            <a:avLst/>
          </a:prstGeom>
          <a:noFill/>
        </p:spPr>
        <p:txBody>
          <a:bodyPr wrap="square">
            <a:spAutoFit/>
          </a:bodyPr>
          <a:lstStyle/>
          <a:p>
            <a:r>
              <a:rPr lang="en-US" dirty="0"/>
              <a:t>https://</a:t>
            </a:r>
            <a:r>
              <a:rPr lang="en-US" dirty="0" err="1"/>
              <a:t>en.wikipedia.org</a:t>
            </a:r>
            <a:r>
              <a:rPr lang="en-US" dirty="0"/>
              <a:t>/wiki/CDC_6000_series#Central_processor</a:t>
            </a:r>
          </a:p>
        </p:txBody>
      </p:sp>
      <p:pic>
        <p:nvPicPr>
          <p:cNvPr id="7" name="Picture 6" descr="A picture of a Control Data CDC6500 console with two round green screens and a keyboard.  It is about five feet wide.  It was built in the 1970s.">
            <a:extLst>
              <a:ext uri="{FF2B5EF4-FFF2-40B4-BE49-F238E27FC236}">
                <a16:creationId xmlns:a16="http://schemas.microsoft.com/office/drawing/2014/main" id="{A624CB3D-8856-F440-96EC-347C211B8097}"/>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7088282" y="739041"/>
            <a:ext cx="4265518" cy="2379816"/>
          </a:xfrm>
          <a:prstGeom prst="rect">
            <a:avLst/>
          </a:prstGeom>
        </p:spPr>
      </p:pic>
      <p:pic>
        <p:nvPicPr>
          <p:cNvPr id="9" name="Picture 8" descr="A picture of a person from the Living Computer Musuem showing us some of the bays containing the computing logic for the CDC 6500.  There are four bays, each three feet wide by 1 foot deep and seven feet tall.">
            <a:extLst>
              <a:ext uri="{FF2B5EF4-FFF2-40B4-BE49-F238E27FC236}">
                <a16:creationId xmlns:a16="http://schemas.microsoft.com/office/drawing/2014/main" id="{BFC4ECE2-9687-5D21-4DC6-29E3308F251F}"/>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088282" y="3331125"/>
            <a:ext cx="4265518" cy="2399174"/>
          </a:xfrm>
          <a:prstGeom prst="rect">
            <a:avLst/>
          </a:prstGeom>
        </p:spPr>
      </p:pic>
    </p:spTree>
    <p:extLst>
      <p:ext uri="{BB962C8B-B14F-4D97-AF65-F5344CB8AC3E}">
        <p14:creationId xmlns:p14="http://schemas.microsoft.com/office/powerpoint/2010/main" val="88934404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23A765-3FEF-EA31-021F-31B1AF1844E8}"/>
              </a:ext>
            </a:extLst>
          </p:cNvPr>
          <p:cNvSpPr>
            <a:spLocks noGrp="1"/>
          </p:cNvSpPr>
          <p:nvPr>
            <p:ph type="title"/>
          </p:nvPr>
        </p:nvSpPr>
        <p:spPr/>
        <p:txBody>
          <a:bodyPr/>
          <a:lstStyle/>
          <a:p>
            <a:r>
              <a:rPr lang="en-US" dirty="0"/>
              <a:t>For now, we will build a simple CPU</a:t>
            </a:r>
          </a:p>
        </p:txBody>
      </p:sp>
      <p:sp>
        <p:nvSpPr>
          <p:cNvPr id="3" name="Content Placeholder 2">
            <a:extLst>
              <a:ext uri="{FF2B5EF4-FFF2-40B4-BE49-F238E27FC236}">
                <a16:creationId xmlns:a16="http://schemas.microsoft.com/office/drawing/2014/main" id="{781B6D2E-EC4A-EBE2-DEC1-D1575E4A8DAC}"/>
              </a:ext>
            </a:extLst>
          </p:cNvPr>
          <p:cNvSpPr>
            <a:spLocks noGrp="1"/>
          </p:cNvSpPr>
          <p:nvPr>
            <p:ph idx="1"/>
          </p:nvPr>
        </p:nvSpPr>
        <p:spPr/>
        <p:txBody>
          <a:bodyPr/>
          <a:lstStyle/>
          <a:p>
            <a:r>
              <a:rPr lang="en-US" dirty="0"/>
              <a:t>One 3-bit latch</a:t>
            </a:r>
          </a:p>
          <a:p>
            <a:r>
              <a:rPr lang="en-US" dirty="0"/>
              <a:t>Two machine language instructions</a:t>
            </a:r>
          </a:p>
          <a:p>
            <a:pPr lvl="1"/>
            <a:r>
              <a:rPr lang="en-US" dirty="0"/>
              <a:t>0 – Clear the latch</a:t>
            </a:r>
          </a:p>
          <a:p>
            <a:pPr lvl="1"/>
            <a:r>
              <a:rPr lang="en-US" dirty="0"/>
              <a:t>1 – Add 1 to the latch</a:t>
            </a:r>
          </a:p>
          <a:p>
            <a:r>
              <a:rPr lang="en-US" dirty="0"/>
              <a:t>It will have a 1 Hz clock and be capable of executing one instruction per second</a:t>
            </a:r>
          </a:p>
          <a:p>
            <a:r>
              <a:rPr lang="en-US" dirty="0"/>
              <a:t>We will build this CPU and run it in our emulator</a:t>
            </a:r>
          </a:p>
        </p:txBody>
      </p:sp>
    </p:spTree>
    <p:extLst>
      <p:ext uri="{BB962C8B-B14F-4D97-AF65-F5344CB8AC3E}">
        <p14:creationId xmlns:p14="http://schemas.microsoft.com/office/powerpoint/2010/main" val="367396133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7">
            <a:extLst>
              <a:ext uri="{FF2B5EF4-FFF2-40B4-BE49-F238E27FC236}">
                <a16:creationId xmlns:a16="http://schemas.microsoft.com/office/drawing/2014/main" id="{4737215F-6013-C1DD-55B0-C872F6C733B3}"/>
              </a:ext>
            </a:extLst>
          </p:cNvPr>
          <p:cNvSpPr>
            <a:spLocks noGrp="1"/>
          </p:cNvSpPr>
          <p:nvPr>
            <p:ph type="title"/>
          </p:nvPr>
        </p:nvSpPr>
        <p:spPr>
          <a:xfrm>
            <a:off x="630936" y="639520"/>
            <a:ext cx="3429000" cy="1719072"/>
          </a:xfrm>
        </p:spPr>
        <p:txBody>
          <a:bodyPr anchor="b">
            <a:normAutofit/>
          </a:bodyPr>
          <a:lstStyle/>
          <a:p>
            <a:r>
              <a:rPr lang="en-US" sz="5000"/>
              <a:t>Start with our counter</a:t>
            </a:r>
          </a:p>
        </p:txBody>
      </p:sp>
      <p:sp>
        <p:nvSpPr>
          <p:cNvPr id="16" name="sketch line">
            <a:extLst>
              <a:ext uri="{FF2B5EF4-FFF2-40B4-BE49-F238E27FC236}">
                <a16:creationId xmlns:a16="http://schemas.microsoft.com/office/drawing/2014/main" id="{CD8B4F24-440B-49E9-B85D-733523DC0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573756"/>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ontent Placeholder 8">
            <a:extLst>
              <a:ext uri="{FF2B5EF4-FFF2-40B4-BE49-F238E27FC236}">
                <a16:creationId xmlns:a16="http://schemas.microsoft.com/office/drawing/2014/main" id="{EF1C0EFA-15C6-68EF-35F9-7518A5F5607F}"/>
              </a:ext>
            </a:extLst>
          </p:cNvPr>
          <p:cNvSpPr>
            <a:spLocks noGrp="1"/>
          </p:cNvSpPr>
          <p:nvPr>
            <p:ph idx="1"/>
          </p:nvPr>
        </p:nvSpPr>
        <p:spPr>
          <a:xfrm>
            <a:off x="630936" y="2807208"/>
            <a:ext cx="3429000" cy="3410712"/>
          </a:xfrm>
        </p:spPr>
        <p:txBody>
          <a:bodyPr anchor="t">
            <a:normAutofit/>
          </a:bodyPr>
          <a:lstStyle/>
          <a:p>
            <a:r>
              <a:rPr lang="en-US" sz="2200" dirty="0"/>
              <a:t>A latch feeds its stored value into one operand of an adder (clock low)</a:t>
            </a:r>
          </a:p>
          <a:p>
            <a:r>
              <a:rPr lang="en-US" sz="2200" dirty="0"/>
              <a:t>We hard-code the other adder input to be 1</a:t>
            </a:r>
          </a:p>
          <a:p>
            <a:r>
              <a:rPr lang="en-US" sz="2200" dirty="0"/>
              <a:t>We have a clock to tell the latch when to copy its new input to its internal state (clock high)</a:t>
            </a:r>
          </a:p>
        </p:txBody>
      </p:sp>
      <p:pic>
        <p:nvPicPr>
          <p:cNvPr id="5" name="Picture 4" descr="This is an improved version of the counter circuit from the previous section.  There is a 3-bit latch, a 3-bit adder.  The input of the adder is the output of the latch.  The other input for the adder is that hard-coded value for 1.  There is a 1 click per second clock automatically triggering the latch to do a copy its input into its external state.  What is different in this circuit are three AND gates.  The three outptus of the adder are touted to each of the three and gates.  The output of the and gates is routed to the input of the latch.  The second input of the three and gates is connected to an input labelled “instruction”.  The instruction is currently zero, the stored value in the latch is zero and the output of the adder is 1 beause it is adding 0+1.  We will use this circuit for the next few slides.">
            <a:extLst>
              <a:ext uri="{FF2B5EF4-FFF2-40B4-BE49-F238E27FC236}">
                <a16:creationId xmlns:a16="http://schemas.microsoft.com/office/drawing/2014/main" id="{3B4B5D77-762D-0159-06C5-7A83AD39F1B5}"/>
              </a:ext>
            </a:extLst>
          </p:cNvPr>
          <p:cNvPicPr>
            <a:picLocks noChangeAspect="1"/>
          </p:cNvPicPr>
          <p:nvPr/>
        </p:nvPicPr>
        <p:blipFill>
          <a:blip r:embed="rId2"/>
          <a:stretch>
            <a:fillRect/>
          </a:stretch>
        </p:blipFill>
        <p:spPr>
          <a:xfrm>
            <a:off x="4654296" y="1375143"/>
            <a:ext cx="6903720" cy="4107713"/>
          </a:xfrm>
          <a:prstGeom prst="rect">
            <a:avLst/>
          </a:prstGeom>
        </p:spPr>
      </p:pic>
    </p:spTree>
    <p:extLst>
      <p:ext uri="{BB962C8B-B14F-4D97-AF65-F5344CB8AC3E}">
        <p14:creationId xmlns:p14="http://schemas.microsoft.com/office/powerpoint/2010/main" val="17021343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71FD0D8-B632-DC65-C4F0-4AC35E8F8312}"/>
            </a:ext>
          </a:extLst>
        </p:cNvPr>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7">
            <a:extLst>
              <a:ext uri="{FF2B5EF4-FFF2-40B4-BE49-F238E27FC236}">
                <a16:creationId xmlns:a16="http://schemas.microsoft.com/office/drawing/2014/main" id="{2E18711D-4829-22A8-4F88-10E0813B623C}"/>
              </a:ext>
            </a:extLst>
          </p:cNvPr>
          <p:cNvSpPr>
            <a:spLocks noGrp="1"/>
          </p:cNvSpPr>
          <p:nvPr>
            <p:ph type="title"/>
          </p:nvPr>
        </p:nvSpPr>
        <p:spPr>
          <a:xfrm>
            <a:off x="630936" y="639520"/>
            <a:ext cx="3429000" cy="1719072"/>
          </a:xfrm>
        </p:spPr>
        <p:txBody>
          <a:bodyPr anchor="b">
            <a:normAutofit/>
          </a:bodyPr>
          <a:lstStyle/>
          <a:p>
            <a:r>
              <a:rPr lang="en-US" sz="5400"/>
              <a:t>Add control logic</a:t>
            </a:r>
          </a:p>
        </p:txBody>
      </p:sp>
      <p:sp>
        <p:nvSpPr>
          <p:cNvPr id="16" name="sketch line">
            <a:extLst>
              <a:ext uri="{FF2B5EF4-FFF2-40B4-BE49-F238E27FC236}">
                <a16:creationId xmlns:a16="http://schemas.microsoft.com/office/drawing/2014/main" id="{6357EC4F-235E-4222-A36F-C7878ACE37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573756"/>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ontent Placeholder 8">
            <a:extLst>
              <a:ext uri="{FF2B5EF4-FFF2-40B4-BE49-F238E27FC236}">
                <a16:creationId xmlns:a16="http://schemas.microsoft.com/office/drawing/2014/main" id="{A3089D3A-092E-ABDB-897F-AA724312AEB3}"/>
              </a:ext>
            </a:extLst>
          </p:cNvPr>
          <p:cNvSpPr>
            <a:spLocks noGrp="1"/>
          </p:cNvSpPr>
          <p:nvPr>
            <p:ph idx="1"/>
          </p:nvPr>
        </p:nvSpPr>
        <p:spPr>
          <a:xfrm>
            <a:off x="630936" y="2807208"/>
            <a:ext cx="3429000" cy="3410712"/>
          </a:xfrm>
        </p:spPr>
        <p:txBody>
          <a:bodyPr anchor="t">
            <a:normAutofit lnSpcReduction="10000"/>
          </a:bodyPr>
          <a:lstStyle/>
          <a:p>
            <a:r>
              <a:rPr lang="en-US" sz="2200" dirty="0"/>
              <a:t>Have an instruction input</a:t>
            </a:r>
          </a:p>
          <a:p>
            <a:pPr lvl="1"/>
            <a:r>
              <a:rPr lang="en-US" sz="2200" dirty="0"/>
              <a:t>0 – Reset latch to zero</a:t>
            </a:r>
          </a:p>
          <a:p>
            <a:pPr lvl="1"/>
            <a:r>
              <a:rPr lang="en-US" sz="2200" dirty="0"/>
              <a:t>1 – Copy output of adder</a:t>
            </a:r>
          </a:p>
          <a:p>
            <a:r>
              <a:rPr lang="en-US" sz="2200" dirty="0"/>
              <a:t>The instruction is fed into three AND gates</a:t>
            </a:r>
          </a:p>
          <a:p>
            <a:r>
              <a:rPr lang="en-US" sz="2200" dirty="0"/>
              <a:t>The sum values also go into the AND gates</a:t>
            </a:r>
          </a:p>
          <a:p>
            <a:r>
              <a:rPr lang="en-US" sz="2200" dirty="0"/>
              <a:t>The output of the AND gates goes into the Latch</a:t>
            </a:r>
          </a:p>
        </p:txBody>
      </p:sp>
      <p:pic>
        <p:nvPicPr>
          <p:cNvPr id="5" name="Picture 4" descr="This is the same diagram highlighting the instruction input and AND gates and calling them “Control Logic” for this programmable CPU that we are building.">
            <a:extLst>
              <a:ext uri="{FF2B5EF4-FFF2-40B4-BE49-F238E27FC236}">
                <a16:creationId xmlns:a16="http://schemas.microsoft.com/office/drawing/2014/main" id="{D91BE9CB-F603-E701-69AD-615EC682BD9D}"/>
              </a:ext>
            </a:extLst>
          </p:cNvPr>
          <p:cNvPicPr>
            <a:picLocks noChangeAspect="1"/>
          </p:cNvPicPr>
          <p:nvPr/>
        </p:nvPicPr>
        <p:blipFill>
          <a:blip r:embed="rId2"/>
          <a:stretch>
            <a:fillRect/>
          </a:stretch>
        </p:blipFill>
        <p:spPr>
          <a:xfrm>
            <a:off x="4654296" y="1375143"/>
            <a:ext cx="6903720" cy="4107713"/>
          </a:xfrm>
          <a:prstGeom prst="rect">
            <a:avLst/>
          </a:prstGeom>
        </p:spPr>
      </p:pic>
      <p:sp>
        <p:nvSpPr>
          <p:cNvPr id="2" name="Rectangle 1">
            <a:extLst>
              <a:ext uri="{FF2B5EF4-FFF2-40B4-BE49-F238E27FC236}">
                <a16:creationId xmlns:a16="http://schemas.microsoft.com/office/drawing/2014/main" id="{3DC0943B-4CB5-28C5-C45F-DC25EDD36EFB}"/>
              </a:ext>
            </a:extLst>
          </p:cNvPr>
          <p:cNvSpPr/>
          <p:nvPr/>
        </p:nvSpPr>
        <p:spPr>
          <a:xfrm>
            <a:off x="4703214" y="1863969"/>
            <a:ext cx="2828117" cy="2672862"/>
          </a:xfrm>
          <a:prstGeom prst="rect">
            <a:avLst/>
          </a:prstGeom>
          <a:solidFill>
            <a:srgbClr val="4472C4">
              <a:alpha val="29412"/>
            </a:srgbClr>
          </a:solidFill>
        </p:spPr>
        <p:style>
          <a:lnRef idx="2">
            <a:schemeClr val="accent1">
              <a:shade val="15000"/>
            </a:schemeClr>
          </a:lnRef>
          <a:fillRef idx="1">
            <a:schemeClr val="accent1"/>
          </a:fillRef>
          <a:effectRef idx="0">
            <a:schemeClr val="accent1"/>
          </a:effectRef>
          <a:fontRef idx="minor">
            <a:schemeClr val="lt1"/>
          </a:fontRef>
        </p:style>
        <p:txBody>
          <a:bodyPr rtlCol="0" anchor="b"/>
          <a:lstStyle/>
          <a:p>
            <a:r>
              <a:rPr lang="en-US" sz="2400" dirty="0">
                <a:solidFill>
                  <a:schemeClr val="tx1"/>
                </a:solidFill>
              </a:rPr>
              <a:t>Control</a:t>
            </a:r>
          </a:p>
          <a:p>
            <a:r>
              <a:rPr lang="en-US" sz="2400" dirty="0">
                <a:solidFill>
                  <a:schemeClr val="tx1"/>
                </a:solidFill>
              </a:rPr>
              <a:t>Logic</a:t>
            </a:r>
          </a:p>
        </p:txBody>
      </p:sp>
    </p:spTree>
    <p:extLst>
      <p:ext uri="{BB962C8B-B14F-4D97-AF65-F5344CB8AC3E}">
        <p14:creationId xmlns:p14="http://schemas.microsoft.com/office/powerpoint/2010/main" val="81026139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B746DA-E4A5-8406-5103-949E4AC7CAA7}"/>
            </a:ext>
          </a:extLst>
        </p:cNvPr>
        <p:cNvGrpSpPr/>
        <p:nvPr/>
      </p:nvGrpSpPr>
      <p:grpSpPr>
        <a:xfrm>
          <a:off x="0" y="0"/>
          <a:ext cx="0" cy="0"/>
          <a:chOff x="0" y="0"/>
          <a:chExt cx="0" cy="0"/>
        </a:xfrm>
      </p:grpSpPr>
      <p:sp>
        <p:nvSpPr>
          <p:cNvPr id="8" name="Title 7">
            <a:extLst>
              <a:ext uri="{FF2B5EF4-FFF2-40B4-BE49-F238E27FC236}">
                <a16:creationId xmlns:a16="http://schemas.microsoft.com/office/drawing/2014/main" id="{9633B71F-7348-A35B-96DF-1B8DA65FE650}"/>
              </a:ext>
            </a:extLst>
          </p:cNvPr>
          <p:cNvSpPr>
            <a:spLocks noGrp="1"/>
          </p:cNvSpPr>
          <p:nvPr>
            <p:ph type="title"/>
          </p:nvPr>
        </p:nvSpPr>
        <p:spPr>
          <a:xfrm>
            <a:off x="630935" y="639520"/>
            <a:ext cx="3776941" cy="1719072"/>
          </a:xfrm>
        </p:spPr>
        <p:txBody>
          <a:bodyPr anchor="b">
            <a:normAutofit/>
          </a:bodyPr>
          <a:lstStyle/>
          <a:p>
            <a:r>
              <a:rPr lang="en-US" sz="5400" dirty="0"/>
              <a:t>Instruction 0</a:t>
            </a:r>
          </a:p>
        </p:txBody>
      </p:sp>
      <p:sp>
        <p:nvSpPr>
          <p:cNvPr id="9" name="Content Placeholder 8">
            <a:extLst>
              <a:ext uri="{FF2B5EF4-FFF2-40B4-BE49-F238E27FC236}">
                <a16:creationId xmlns:a16="http://schemas.microsoft.com/office/drawing/2014/main" id="{FAFD11B5-5066-08F1-DBA5-42940AEC8ECF}"/>
              </a:ext>
            </a:extLst>
          </p:cNvPr>
          <p:cNvSpPr>
            <a:spLocks noGrp="1"/>
          </p:cNvSpPr>
          <p:nvPr>
            <p:ph idx="1"/>
          </p:nvPr>
        </p:nvSpPr>
        <p:spPr>
          <a:xfrm>
            <a:off x="630936" y="2807208"/>
            <a:ext cx="3429000" cy="3410712"/>
          </a:xfrm>
        </p:spPr>
        <p:txBody>
          <a:bodyPr anchor="t">
            <a:normAutofit/>
          </a:bodyPr>
          <a:lstStyle/>
          <a:p>
            <a:r>
              <a:rPr lang="en-US" sz="2200" dirty="0"/>
              <a:t>When instruction is zero, the output of the three AND gates is zero and the latch stays zero (reset)</a:t>
            </a:r>
          </a:p>
        </p:txBody>
      </p:sp>
      <p:pic>
        <p:nvPicPr>
          <p:cNvPr id="5" name="Picture 4" descr="In this example, the instruction is zero, the latch is zero, and the adder is 0+1 or 1.">
            <a:extLst>
              <a:ext uri="{FF2B5EF4-FFF2-40B4-BE49-F238E27FC236}">
                <a16:creationId xmlns:a16="http://schemas.microsoft.com/office/drawing/2014/main" id="{210BA001-2770-FAC5-6460-C759E53B2E56}"/>
              </a:ext>
            </a:extLst>
          </p:cNvPr>
          <p:cNvPicPr>
            <a:picLocks noChangeAspect="1"/>
          </p:cNvPicPr>
          <p:nvPr/>
        </p:nvPicPr>
        <p:blipFill>
          <a:blip r:embed="rId2"/>
          <a:stretch>
            <a:fillRect/>
          </a:stretch>
        </p:blipFill>
        <p:spPr>
          <a:xfrm>
            <a:off x="4654296" y="1375143"/>
            <a:ext cx="6903720" cy="4107713"/>
          </a:xfrm>
          <a:prstGeom prst="rect">
            <a:avLst/>
          </a:prstGeom>
        </p:spPr>
      </p:pic>
    </p:spTree>
    <p:extLst>
      <p:ext uri="{BB962C8B-B14F-4D97-AF65-F5344CB8AC3E}">
        <p14:creationId xmlns:p14="http://schemas.microsoft.com/office/powerpoint/2010/main" val="24020985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8DDDD0-3A33-CCC7-1515-742820590F1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6F81CE9-B098-ABB8-1074-A9752184B4B1}"/>
              </a:ext>
            </a:extLst>
          </p:cNvPr>
          <p:cNvSpPr>
            <a:spLocks noGrp="1"/>
          </p:cNvSpPr>
          <p:nvPr>
            <p:ph type="title"/>
          </p:nvPr>
        </p:nvSpPr>
        <p:spPr/>
        <p:txBody>
          <a:bodyPr/>
          <a:lstStyle/>
          <a:p>
            <a:r>
              <a:rPr lang="en-US" dirty="0"/>
              <a:t>Delay</a:t>
            </a:r>
          </a:p>
        </p:txBody>
      </p:sp>
      <p:sp>
        <p:nvSpPr>
          <p:cNvPr id="26" name="Content Placeholder 25">
            <a:extLst>
              <a:ext uri="{FF2B5EF4-FFF2-40B4-BE49-F238E27FC236}">
                <a16:creationId xmlns:a16="http://schemas.microsoft.com/office/drawing/2014/main" id="{F1F72E9E-9E16-F99B-BE64-61E64A11B565}"/>
              </a:ext>
            </a:extLst>
          </p:cNvPr>
          <p:cNvSpPr>
            <a:spLocks noGrp="1"/>
          </p:cNvSpPr>
          <p:nvPr>
            <p:ph idx="1"/>
          </p:nvPr>
        </p:nvSpPr>
        <p:spPr>
          <a:xfrm>
            <a:off x="838200" y="1825625"/>
            <a:ext cx="9663114" cy="1203325"/>
          </a:xfrm>
        </p:spPr>
        <p:txBody>
          <a:bodyPr>
            <a:normAutofit/>
          </a:bodyPr>
          <a:lstStyle/>
          <a:p>
            <a:r>
              <a:rPr lang="en-US" dirty="0"/>
              <a:t>The "longer" a circuit is, the longer it takes for the outputs to "settle" to their final values</a:t>
            </a:r>
          </a:p>
        </p:txBody>
      </p:sp>
      <p:sp>
        <p:nvSpPr>
          <p:cNvPr id="3" name="TextBox 2">
            <a:extLst>
              <a:ext uri="{FF2B5EF4-FFF2-40B4-BE49-F238E27FC236}">
                <a16:creationId xmlns:a16="http://schemas.microsoft.com/office/drawing/2014/main" id="{C0A8596E-E85E-B0D7-E740-1E5F2C7DCAF9}"/>
              </a:ext>
            </a:extLst>
          </p:cNvPr>
          <p:cNvSpPr txBox="1"/>
          <p:nvPr/>
        </p:nvSpPr>
        <p:spPr>
          <a:xfrm>
            <a:off x="1323901" y="3829051"/>
            <a:ext cx="2526654" cy="769441"/>
          </a:xfrm>
          <a:prstGeom prst="rect">
            <a:avLst/>
          </a:prstGeom>
          <a:noFill/>
        </p:spPr>
        <p:txBody>
          <a:bodyPr wrap="none" rtlCol="0">
            <a:spAutoFit/>
          </a:bodyPr>
          <a:lstStyle/>
          <a:p>
            <a:r>
              <a:rPr lang="en-US" sz="4400" dirty="0"/>
              <a:t>Full Adder</a:t>
            </a:r>
          </a:p>
        </p:txBody>
      </p:sp>
      <p:pic>
        <p:nvPicPr>
          <p:cNvPr id="6" name="Picture 5" descr="This is a full adder laid out in the gates tool.  It has three XOR gates and two AND gates.  The point is that it has some “distance” from left to right - which translates to a slight delay form when the inputs are presented on the right to when you can reliably expect that the outputs are stable on the right outputs.">
            <a:extLst>
              <a:ext uri="{FF2B5EF4-FFF2-40B4-BE49-F238E27FC236}">
                <a16:creationId xmlns:a16="http://schemas.microsoft.com/office/drawing/2014/main" id="{CC1370CA-1DAE-5CBA-DF9E-D2CC463B8506}"/>
              </a:ext>
            </a:extLst>
          </p:cNvPr>
          <p:cNvPicPr>
            <a:picLocks noChangeAspect="1"/>
          </p:cNvPicPr>
          <p:nvPr/>
        </p:nvPicPr>
        <p:blipFill>
          <a:blip r:embed="rId3"/>
          <a:stretch>
            <a:fillRect/>
          </a:stretch>
        </p:blipFill>
        <p:spPr>
          <a:xfrm>
            <a:off x="5394960" y="2261418"/>
            <a:ext cx="5958840" cy="3264805"/>
          </a:xfrm>
          <a:prstGeom prst="rect">
            <a:avLst/>
          </a:prstGeom>
        </p:spPr>
      </p:pic>
    </p:spTree>
    <p:extLst>
      <p:ext uri="{BB962C8B-B14F-4D97-AF65-F5344CB8AC3E}">
        <p14:creationId xmlns:p14="http://schemas.microsoft.com/office/powerpoint/2010/main" val="51964935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BF1F56-F312-9F6C-2360-B931483F398D}"/>
            </a:ext>
          </a:extLst>
        </p:cNvPr>
        <p:cNvGrpSpPr/>
        <p:nvPr/>
      </p:nvGrpSpPr>
      <p:grpSpPr>
        <a:xfrm>
          <a:off x="0" y="0"/>
          <a:ext cx="0" cy="0"/>
          <a:chOff x="0" y="0"/>
          <a:chExt cx="0" cy="0"/>
        </a:xfrm>
      </p:grpSpPr>
      <p:pic>
        <p:nvPicPr>
          <p:cNvPr id="2" name="Picture 1" descr="When the instruction is 1, all three of the AND gates pass the output of the adder to the input of the latch which is copied each time the clock goes high (once per second).  So as long as the clock is high the value in the latch increments once per second.  Thefigure is whshowing the latch with 3 and the adder with 4.">
            <a:extLst>
              <a:ext uri="{FF2B5EF4-FFF2-40B4-BE49-F238E27FC236}">
                <a16:creationId xmlns:a16="http://schemas.microsoft.com/office/drawing/2014/main" id="{6DF12A1F-E3D1-3279-542F-19711ACD1572}"/>
              </a:ext>
            </a:extLst>
          </p:cNvPr>
          <p:cNvPicPr>
            <a:picLocks noChangeAspect="1"/>
          </p:cNvPicPr>
          <p:nvPr/>
        </p:nvPicPr>
        <p:blipFill>
          <a:blip r:embed="rId2"/>
          <a:stretch>
            <a:fillRect/>
          </a:stretch>
        </p:blipFill>
        <p:spPr>
          <a:xfrm>
            <a:off x="4658251" y="1465806"/>
            <a:ext cx="6740000" cy="3983800"/>
          </a:xfrm>
          <a:prstGeom prst="rect">
            <a:avLst/>
          </a:prstGeom>
        </p:spPr>
      </p:pic>
      <p:sp>
        <p:nvSpPr>
          <p:cNvPr id="8" name="Title 7">
            <a:extLst>
              <a:ext uri="{FF2B5EF4-FFF2-40B4-BE49-F238E27FC236}">
                <a16:creationId xmlns:a16="http://schemas.microsoft.com/office/drawing/2014/main" id="{B4E09283-A659-5429-E3FB-8474510AE479}"/>
              </a:ext>
            </a:extLst>
          </p:cNvPr>
          <p:cNvSpPr>
            <a:spLocks noGrp="1"/>
          </p:cNvSpPr>
          <p:nvPr>
            <p:ph type="title"/>
          </p:nvPr>
        </p:nvSpPr>
        <p:spPr>
          <a:xfrm>
            <a:off x="630935" y="639520"/>
            <a:ext cx="3776941" cy="1719072"/>
          </a:xfrm>
        </p:spPr>
        <p:txBody>
          <a:bodyPr anchor="b">
            <a:normAutofit/>
          </a:bodyPr>
          <a:lstStyle/>
          <a:p>
            <a:r>
              <a:rPr lang="en-US" sz="5400" dirty="0"/>
              <a:t>Instruction 1</a:t>
            </a:r>
          </a:p>
        </p:txBody>
      </p:sp>
      <p:sp>
        <p:nvSpPr>
          <p:cNvPr id="9" name="Content Placeholder 8">
            <a:extLst>
              <a:ext uri="{FF2B5EF4-FFF2-40B4-BE49-F238E27FC236}">
                <a16:creationId xmlns:a16="http://schemas.microsoft.com/office/drawing/2014/main" id="{A31D1E79-EE6A-04EC-DB66-FBD40863E1F3}"/>
              </a:ext>
            </a:extLst>
          </p:cNvPr>
          <p:cNvSpPr>
            <a:spLocks noGrp="1"/>
          </p:cNvSpPr>
          <p:nvPr>
            <p:ph idx="1"/>
          </p:nvPr>
        </p:nvSpPr>
        <p:spPr>
          <a:xfrm>
            <a:off x="630936" y="2807208"/>
            <a:ext cx="3429000" cy="3410712"/>
          </a:xfrm>
        </p:spPr>
        <p:txBody>
          <a:bodyPr anchor="t">
            <a:normAutofit/>
          </a:bodyPr>
          <a:lstStyle/>
          <a:p>
            <a:r>
              <a:rPr lang="en-US" sz="2200" dirty="0"/>
              <a:t>When instruction is one, the sum values are passed to the latch inputs</a:t>
            </a:r>
          </a:p>
          <a:p>
            <a:r>
              <a:rPr lang="en-US" sz="2200" dirty="0"/>
              <a:t>And each clock rise/fall adds 1 to the latch value</a:t>
            </a:r>
          </a:p>
        </p:txBody>
      </p:sp>
    </p:spTree>
    <p:extLst>
      <p:ext uri="{BB962C8B-B14F-4D97-AF65-F5344CB8AC3E}">
        <p14:creationId xmlns:p14="http://schemas.microsoft.com/office/powerpoint/2010/main" val="20044335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281014-3CBD-E683-BE8A-E818B4822612}"/>
            </a:ext>
          </a:extLst>
        </p:cNvPr>
        <p:cNvGrpSpPr/>
        <p:nvPr/>
      </p:nvGrpSpPr>
      <p:grpSpPr>
        <a:xfrm>
          <a:off x="0" y="0"/>
          <a:ext cx="0" cy="0"/>
          <a:chOff x="0" y="0"/>
          <a:chExt cx="0" cy="0"/>
        </a:xfrm>
      </p:grpSpPr>
      <p:pic>
        <p:nvPicPr>
          <p:cNvPr id="5" name="Picture 4" descr="This shows our simple two instruction CPU executing instruction zero, resetting the latch to zero.">
            <a:extLst>
              <a:ext uri="{FF2B5EF4-FFF2-40B4-BE49-F238E27FC236}">
                <a16:creationId xmlns:a16="http://schemas.microsoft.com/office/drawing/2014/main" id="{9FC79E58-6114-2614-03FE-B2C5ED350BA5}"/>
              </a:ext>
            </a:extLst>
          </p:cNvPr>
          <p:cNvPicPr>
            <a:picLocks noChangeAspect="1"/>
          </p:cNvPicPr>
          <p:nvPr/>
        </p:nvPicPr>
        <p:blipFill>
          <a:blip r:embed="rId2"/>
          <a:stretch>
            <a:fillRect/>
          </a:stretch>
        </p:blipFill>
        <p:spPr>
          <a:xfrm>
            <a:off x="479926" y="552055"/>
            <a:ext cx="6150295" cy="3662294"/>
          </a:xfrm>
          <a:prstGeom prst="rect">
            <a:avLst/>
          </a:prstGeom>
        </p:spPr>
      </p:pic>
      <p:pic>
        <p:nvPicPr>
          <p:cNvPr id="7" name="Picture 6" descr="This shows our simple two instruction CPU executing instruction one, incrementing the Lathc by one once per second (our clock rate).">
            <a:extLst>
              <a:ext uri="{FF2B5EF4-FFF2-40B4-BE49-F238E27FC236}">
                <a16:creationId xmlns:a16="http://schemas.microsoft.com/office/drawing/2014/main" id="{7A1A82FF-EBD1-8CA3-EA77-952142CC49C6}"/>
              </a:ext>
            </a:extLst>
          </p:cNvPr>
          <p:cNvPicPr>
            <a:picLocks noChangeAspect="1"/>
          </p:cNvPicPr>
          <p:nvPr/>
        </p:nvPicPr>
        <p:blipFill>
          <a:blip r:embed="rId3"/>
          <a:stretch>
            <a:fillRect/>
          </a:stretch>
        </p:blipFill>
        <p:spPr>
          <a:xfrm>
            <a:off x="5918662" y="2074141"/>
            <a:ext cx="6150295" cy="3635244"/>
          </a:xfrm>
          <a:prstGeom prst="rect">
            <a:avLst/>
          </a:prstGeom>
        </p:spPr>
      </p:pic>
    </p:spTree>
    <p:extLst>
      <p:ext uri="{BB962C8B-B14F-4D97-AF65-F5344CB8AC3E}">
        <p14:creationId xmlns:p14="http://schemas.microsoft.com/office/powerpoint/2010/main" val="414726077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0D8D5B-558C-8660-62FD-9F288E22A731}"/>
            </a:ext>
          </a:extLst>
        </p:cNvPr>
        <p:cNvGrpSpPr/>
        <p:nvPr/>
      </p:nvGrpSpPr>
      <p:grpSpPr>
        <a:xfrm>
          <a:off x="0" y="0"/>
          <a:ext cx="0" cy="0"/>
          <a:chOff x="0" y="0"/>
          <a:chExt cx="0" cy="0"/>
        </a:xfrm>
      </p:grpSpPr>
      <p:pic>
        <p:nvPicPr>
          <p:cNvPr id="2" name="Picture 1" descr="This is showing our two-instruction computer running instruction 1, with the latch set to 2 and adder showing 4.">
            <a:extLst>
              <a:ext uri="{FF2B5EF4-FFF2-40B4-BE49-F238E27FC236}">
                <a16:creationId xmlns:a16="http://schemas.microsoft.com/office/drawing/2014/main" id="{23EEF610-9DA5-7B2A-2C3C-7C3CD6C2C22A}"/>
              </a:ext>
            </a:extLst>
          </p:cNvPr>
          <p:cNvPicPr>
            <a:picLocks noChangeAspect="1"/>
          </p:cNvPicPr>
          <p:nvPr/>
        </p:nvPicPr>
        <p:blipFill>
          <a:blip r:embed="rId2"/>
          <a:stretch>
            <a:fillRect/>
          </a:stretch>
        </p:blipFill>
        <p:spPr>
          <a:xfrm>
            <a:off x="4658251" y="1465806"/>
            <a:ext cx="6740000" cy="3983800"/>
          </a:xfrm>
          <a:prstGeom prst="rect">
            <a:avLst/>
          </a:prstGeom>
        </p:spPr>
      </p:pic>
      <p:sp>
        <p:nvSpPr>
          <p:cNvPr id="8" name="Title 7">
            <a:extLst>
              <a:ext uri="{FF2B5EF4-FFF2-40B4-BE49-F238E27FC236}">
                <a16:creationId xmlns:a16="http://schemas.microsoft.com/office/drawing/2014/main" id="{054FD587-3791-B9AE-044D-DD9C9A1D8B28}"/>
              </a:ext>
            </a:extLst>
          </p:cNvPr>
          <p:cNvSpPr>
            <a:spLocks noGrp="1"/>
          </p:cNvSpPr>
          <p:nvPr>
            <p:ph type="title"/>
          </p:nvPr>
        </p:nvSpPr>
        <p:spPr>
          <a:xfrm>
            <a:off x="630935" y="639520"/>
            <a:ext cx="3776941" cy="1719072"/>
          </a:xfrm>
        </p:spPr>
        <p:txBody>
          <a:bodyPr anchor="b">
            <a:normAutofit/>
          </a:bodyPr>
          <a:lstStyle/>
          <a:p>
            <a:r>
              <a:rPr lang="en-US" sz="5400" dirty="0"/>
              <a:t>What is missing?</a:t>
            </a:r>
          </a:p>
        </p:txBody>
      </p:sp>
      <p:sp>
        <p:nvSpPr>
          <p:cNvPr id="9" name="Content Placeholder 8">
            <a:extLst>
              <a:ext uri="{FF2B5EF4-FFF2-40B4-BE49-F238E27FC236}">
                <a16:creationId xmlns:a16="http://schemas.microsoft.com/office/drawing/2014/main" id="{A0F99480-475F-8621-B833-B95069C5E540}"/>
              </a:ext>
            </a:extLst>
          </p:cNvPr>
          <p:cNvSpPr>
            <a:spLocks noGrp="1"/>
          </p:cNvSpPr>
          <p:nvPr>
            <p:ph idx="1"/>
          </p:nvPr>
        </p:nvSpPr>
        <p:spPr>
          <a:xfrm>
            <a:off x="630936" y="2807208"/>
            <a:ext cx="3429000" cy="3410712"/>
          </a:xfrm>
        </p:spPr>
        <p:txBody>
          <a:bodyPr anchor="t">
            <a:normAutofit fontScale="92500"/>
          </a:bodyPr>
          <a:lstStyle/>
          <a:p>
            <a:r>
              <a:rPr lang="en-US" sz="2200" dirty="0"/>
              <a:t>The instructions are not being read from memory.</a:t>
            </a:r>
          </a:p>
          <a:p>
            <a:r>
              <a:rPr lang="en-US" sz="2200" dirty="0"/>
              <a:t>It is like there is a switch on the front of the computer and it chooses between the two instructions</a:t>
            </a:r>
          </a:p>
          <a:p>
            <a:r>
              <a:rPr lang="en-US" sz="2200" dirty="0"/>
              <a:t>We want a flexible sequence of many instructions executed one after another (a.k.a. Software)</a:t>
            </a:r>
          </a:p>
        </p:txBody>
      </p:sp>
    </p:spTree>
    <p:extLst>
      <p:ext uri="{BB962C8B-B14F-4D97-AF65-F5344CB8AC3E}">
        <p14:creationId xmlns:p14="http://schemas.microsoft.com/office/powerpoint/2010/main" val="23373135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E12572B-83F7-92C7-46C8-1797C187959A}"/>
              </a:ext>
            </a:extLst>
          </p:cNvPr>
          <p:cNvSpPr>
            <a:spLocks noGrp="1"/>
          </p:cNvSpPr>
          <p:nvPr>
            <p:ph type="title"/>
          </p:nvPr>
        </p:nvSpPr>
        <p:spPr/>
        <p:txBody>
          <a:bodyPr/>
          <a:lstStyle/>
          <a:p>
            <a:r>
              <a:rPr lang="en-US" dirty="0"/>
              <a:t>Stored Sequences </a:t>
            </a:r>
            <a:r>
              <a:rPr lang="en-US"/>
              <a:t>of Instructions</a:t>
            </a:r>
            <a:endParaRPr lang="en-US" dirty="0"/>
          </a:p>
        </p:txBody>
      </p:sp>
      <p:sp>
        <p:nvSpPr>
          <p:cNvPr id="5" name="Text Placeholder 4">
            <a:extLst>
              <a:ext uri="{FF2B5EF4-FFF2-40B4-BE49-F238E27FC236}">
                <a16:creationId xmlns:a16="http://schemas.microsoft.com/office/drawing/2014/main" id="{B80FFE76-4408-4AB8-0FC1-14C16887B26C}"/>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82569052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735FFB-106F-A723-E28E-067A8255B551}"/>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816DB1C8-024E-43B7-8FE3-96419B201922}"/>
              </a:ext>
            </a:extLst>
          </p:cNvPr>
          <p:cNvSpPr/>
          <p:nvPr/>
        </p:nvSpPr>
        <p:spPr>
          <a:xfrm>
            <a:off x="6737680" y="1177880"/>
            <a:ext cx="4826644" cy="4004841"/>
          </a:xfrm>
          <a:prstGeom prst="rect">
            <a:avLst/>
          </a:prstGeom>
          <a:solidFill>
            <a:schemeClr val="accent1"/>
          </a:solidFill>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US" dirty="0"/>
              <a:t>CPU</a:t>
            </a:r>
          </a:p>
        </p:txBody>
      </p:sp>
      <p:sp>
        <p:nvSpPr>
          <p:cNvPr id="3" name="Rectangle 2">
            <a:extLst>
              <a:ext uri="{FF2B5EF4-FFF2-40B4-BE49-F238E27FC236}">
                <a16:creationId xmlns:a16="http://schemas.microsoft.com/office/drawing/2014/main" id="{013EE36F-D017-E862-9E78-BACBE4865EC0}"/>
              </a:ext>
            </a:extLst>
          </p:cNvPr>
          <p:cNvSpPr/>
          <p:nvPr/>
        </p:nvSpPr>
        <p:spPr>
          <a:xfrm>
            <a:off x="6925288" y="1667770"/>
            <a:ext cx="1805650" cy="1099595"/>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US" dirty="0"/>
              <a:t>ALU</a:t>
            </a:r>
          </a:p>
        </p:txBody>
      </p:sp>
      <p:sp>
        <p:nvSpPr>
          <p:cNvPr id="4" name="Rectangle 3">
            <a:extLst>
              <a:ext uri="{FF2B5EF4-FFF2-40B4-BE49-F238E27FC236}">
                <a16:creationId xmlns:a16="http://schemas.microsoft.com/office/drawing/2014/main" id="{7C00D2B8-A4BD-80AA-6E14-D5AA6D1C6B78}"/>
              </a:ext>
            </a:extLst>
          </p:cNvPr>
          <p:cNvSpPr/>
          <p:nvPr/>
        </p:nvSpPr>
        <p:spPr>
          <a:xfrm>
            <a:off x="9510303" y="1667769"/>
            <a:ext cx="1805650" cy="10995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US" dirty="0"/>
              <a:t>Registers</a:t>
            </a:r>
          </a:p>
        </p:txBody>
      </p:sp>
      <p:sp>
        <p:nvSpPr>
          <p:cNvPr id="5" name="Rectangle 4">
            <a:extLst>
              <a:ext uri="{FF2B5EF4-FFF2-40B4-BE49-F238E27FC236}">
                <a16:creationId xmlns:a16="http://schemas.microsoft.com/office/drawing/2014/main" id="{E5B99DBA-4F66-C655-00E9-14455EF9BEA6}"/>
              </a:ext>
            </a:extLst>
          </p:cNvPr>
          <p:cNvSpPr/>
          <p:nvPr/>
        </p:nvSpPr>
        <p:spPr>
          <a:xfrm>
            <a:off x="6925286" y="2991472"/>
            <a:ext cx="3806881" cy="686525"/>
          </a:xfrm>
          <a:prstGeom prst="rect">
            <a:avLst/>
          </a:prstGeom>
          <a:noFill/>
          <a:ln w="38100">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dirty="0"/>
          </a:p>
        </p:txBody>
      </p:sp>
      <p:sp>
        <p:nvSpPr>
          <p:cNvPr id="9" name="Rectangle 8">
            <a:extLst>
              <a:ext uri="{FF2B5EF4-FFF2-40B4-BE49-F238E27FC236}">
                <a16:creationId xmlns:a16="http://schemas.microsoft.com/office/drawing/2014/main" id="{A38611CC-B363-D55E-4195-B3D302BAE937}"/>
              </a:ext>
            </a:extLst>
          </p:cNvPr>
          <p:cNvSpPr/>
          <p:nvPr/>
        </p:nvSpPr>
        <p:spPr>
          <a:xfrm>
            <a:off x="6925287" y="4369916"/>
            <a:ext cx="4390665" cy="530204"/>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Cache / Memory</a:t>
            </a:r>
          </a:p>
        </p:txBody>
      </p:sp>
      <p:sp>
        <p:nvSpPr>
          <p:cNvPr id="10" name="Left-Right Arrow 9">
            <a:extLst>
              <a:ext uri="{FF2B5EF4-FFF2-40B4-BE49-F238E27FC236}">
                <a16:creationId xmlns:a16="http://schemas.microsoft.com/office/drawing/2014/main" id="{C34E2298-7CA1-3C11-B88C-DF035886F38D}"/>
              </a:ext>
            </a:extLst>
          </p:cNvPr>
          <p:cNvSpPr/>
          <p:nvPr/>
        </p:nvSpPr>
        <p:spPr>
          <a:xfrm>
            <a:off x="8842826" y="2136788"/>
            <a:ext cx="616352" cy="319086"/>
          </a:xfrm>
          <a:prstGeom prst="leftRightArrow">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Left-Right Arrow 11">
            <a:extLst>
              <a:ext uri="{FF2B5EF4-FFF2-40B4-BE49-F238E27FC236}">
                <a16:creationId xmlns:a16="http://schemas.microsoft.com/office/drawing/2014/main" id="{E03CC3A1-C991-E2D1-DDBA-44F325A31CED}"/>
              </a:ext>
            </a:extLst>
          </p:cNvPr>
          <p:cNvSpPr/>
          <p:nvPr/>
        </p:nvSpPr>
        <p:spPr>
          <a:xfrm rot="5400000">
            <a:off x="10377451" y="3335474"/>
            <a:ext cx="1414011" cy="462990"/>
          </a:xfrm>
          <a:prstGeom prst="leftRightArrow">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Down Arrow 12">
            <a:extLst>
              <a:ext uri="{FF2B5EF4-FFF2-40B4-BE49-F238E27FC236}">
                <a16:creationId xmlns:a16="http://schemas.microsoft.com/office/drawing/2014/main" id="{5BA2A1CF-7614-F6A8-69E3-F807FBBDA848}"/>
              </a:ext>
            </a:extLst>
          </p:cNvPr>
          <p:cNvSpPr/>
          <p:nvPr/>
        </p:nvSpPr>
        <p:spPr>
          <a:xfrm rot="10800000">
            <a:off x="8541725" y="3743771"/>
            <a:ext cx="462988" cy="530203"/>
          </a:xfrm>
          <a:prstGeom prst="downArrow">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8900782D-1C5E-1392-8564-2F8E7A11FADF}"/>
              </a:ext>
            </a:extLst>
          </p:cNvPr>
          <p:cNvSpPr txBox="1"/>
          <p:nvPr/>
        </p:nvSpPr>
        <p:spPr>
          <a:xfrm>
            <a:off x="7076727" y="3840904"/>
            <a:ext cx="1291379" cy="369332"/>
          </a:xfrm>
          <a:prstGeom prst="rect">
            <a:avLst/>
          </a:prstGeom>
          <a:noFill/>
        </p:spPr>
        <p:txBody>
          <a:bodyPr wrap="none" rtlCol="0">
            <a:spAutoFit/>
          </a:bodyPr>
          <a:lstStyle/>
          <a:p>
            <a:r>
              <a:rPr lang="en-US" dirty="0">
                <a:solidFill>
                  <a:schemeClr val="bg1"/>
                </a:solidFill>
              </a:rPr>
              <a:t>Instructions</a:t>
            </a:r>
          </a:p>
        </p:txBody>
      </p:sp>
      <p:sp>
        <p:nvSpPr>
          <p:cNvPr id="16" name="TextBox 15">
            <a:extLst>
              <a:ext uri="{FF2B5EF4-FFF2-40B4-BE49-F238E27FC236}">
                <a16:creationId xmlns:a16="http://schemas.microsoft.com/office/drawing/2014/main" id="{0200AF03-76BF-6440-6951-0A28CD5EDBF1}"/>
              </a:ext>
            </a:extLst>
          </p:cNvPr>
          <p:cNvSpPr txBox="1"/>
          <p:nvPr/>
        </p:nvSpPr>
        <p:spPr>
          <a:xfrm>
            <a:off x="8864187" y="1701682"/>
            <a:ext cx="620554" cy="369332"/>
          </a:xfrm>
          <a:prstGeom prst="rect">
            <a:avLst/>
          </a:prstGeom>
          <a:noFill/>
        </p:spPr>
        <p:txBody>
          <a:bodyPr wrap="none" rtlCol="0">
            <a:spAutoFit/>
          </a:bodyPr>
          <a:lstStyle/>
          <a:p>
            <a:r>
              <a:rPr lang="en-US" dirty="0">
                <a:solidFill>
                  <a:schemeClr val="bg1"/>
                </a:solidFill>
              </a:rPr>
              <a:t>Data</a:t>
            </a:r>
          </a:p>
        </p:txBody>
      </p:sp>
      <p:sp>
        <p:nvSpPr>
          <p:cNvPr id="25" name="Title 24">
            <a:extLst>
              <a:ext uri="{FF2B5EF4-FFF2-40B4-BE49-F238E27FC236}">
                <a16:creationId xmlns:a16="http://schemas.microsoft.com/office/drawing/2014/main" id="{F6341351-16C8-A611-C823-72C3F0CC9477}"/>
              </a:ext>
            </a:extLst>
          </p:cNvPr>
          <p:cNvSpPr>
            <a:spLocks noGrp="1"/>
          </p:cNvSpPr>
          <p:nvPr>
            <p:ph type="title"/>
          </p:nvPr>
        </p:nvSpPr>
        <p:spPr/>
        <p:txBody>
          <a:bodyPr>
            <a:normAutofit/>
          </a:bodyPr>
          <a:lstStyle/>
          <a:p>
            <a:r>
              <a:rPr lang="en-US" sz="3600" dirty="0"/>
              <a:t>Fetch-Decode-Execute-Cycle</a:t>
            </a:r>
          </a:p>
        </p:txBody>
      </p:sp>
      <p:sp>
        <p:nvSpPr>
          <p:cNvPr id="27" name="Content Placeholder 26">
            <a:extLst>
              <a:ext uri="{FF2B5EF4-FFF2-40B4-BE49-F238E27FC236}">
                <a16:creationId xmlns:a16="http://schemas.microsoft.com/office/drawing/2014/main" id="{CCBE6801-0242-BCB1-773B-CF7599763794}"/>
              </a:ext>
            </a:extLst>
          </p:cNvPr>
          <p:cNvSpPr>
            <a:spLocks noGrp="1"/>
          </p:cNvSpPr>
          <p:nvPr>
            <p:ph idx="1"/>
          </p:nvPr>
        </p:nvSpPr>
        <p:spPr>
          <a:xfrm>
            <a:off x="838200" y="1825625"/>
            <a:ext cx="4983388" cy="4351338"/>
          </a:xfrm>
        </p:spPr>
        <p:txBody>
          <a:bodyPr>
            <a:normAutofit fontScale="92500" lnSpcReduction="10000"/>
          </a:bodyPr>
          <a:lstStyle/>
          <a:p>
            <a:r>
              <a:rPr lang="en-US" dirty="0"/>
              <a:t>Program Counter (PC) Register – Address of the next machine code instruction</a:t>
            </a:r>
          </a:p>
          <a:p>
            <a:r>
              <a:rPr lang="en-US" dirty="0"/>
              <a:t>Current Instruction Register (CIR)</a:t>
            </a:r>
          </a:p>
          <a:p>
            <a:r>
              <a:rPr lang="en-US" dirty="0"/>
              <a:t>The decoder looks at the bits of the CIR and using gates activates the correct ALU Element and  register</a:t>
            </a:r>
          </a:p>
          <a:p>
            <a:r>
              <a:rPr lang="en-US" dirty="0"/>
              <a:t>The Clock tells the logic when to compute and when to copy results back to the register</a:t>
            </a:r>
          </a:p>
        </p:txBody>
      </p:sp>
      <p:sp>
        <p:nvSpPr>
          <p:cNvPr id="6" name="Rectangle 5">
            <a:extLst>
              <a:ext uri="{FF2B5EF4-FFF2-40B4-BE49-F238E27FC236}">
                <a16:creationId xmlns:a16="http://schemas.microsoft.com/office/drawing/2014/main" id="{0F4DC4E2-F199-7506-423B-B8E39509D59C}"/>
              </a:ext>
            </a:extLst>
          </p:cNvPr>
          <p:cNvSpPr/>
          <p:nvPr/>
        </p:nvSpPr>
        <p:spPr>
          <a:xfrm>
            <a:off x="7076727" y="2071014"/>
            <a:ext cx="671610" cy="239049"/>
          </a:xfrm>
          <a:prstGeom prst="rect">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B09BAF98-2B20-7F2D-7966-DAC1AB046179}"/>
              </a:ext>
            </a:extLst>
          </p:cNvPr>
          <p:cNvSpPr/>
          <p:nvPr/>
        </p:nvSpPr>
        <p:spPr>
          <a:xfrm>
            <a:off x="7211594" y="3180300"/>
            <a:ext cx="916483" cy="342402"/>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PC</a:t>
            </a:r>
          </a:p>
        </p:txBody>
      </p:sp>
      <p:sp>
        <p:nvSpPr>
          <p:cNvPr id="11" name="Rectangle 10">
            <a:extLst>
              <a:ext uri="{FF2B5EF4-FFF2-40B4-BE49-F238E27FC236}">
                <a16:creationId xmlns:a16="http://schemas.microsoft.com/office/drawing/2014/main" id="{940AE15B-80F6-30F0-52FA-BDF3D7D5225A}"/>
              </a:ext>
            </a:extLst>
          </p:cNvPr>
          <p:cNvSpPr/>
          <p:nvPr/>
        </p:nvSpPr>
        <p:spPr>
          <a:xfrm>
            <a:off x="8265343" y="3189520"/>
            <a:ext cx="916483" cy="342402"/>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CIR</a:t>
            </a:r>
          </a:p>
        </p:txBody>
      </p:sp>
      <p:sp>
        <p:nvSpPr>
          <p:cNvPr id="17" name="Rectangle 16">
            <a:extLst>
              <a:ext uri="{FF2B5EF4-FFF2-40B4-BE49-F238E27FC236}">
                <a16:creationId xmlns:a16="http://schemas.microsoft.com/office/drawing/2014/main" id="{333E7944-8BBF-A273-5761-A6B7DC2176BB}"/>
              </a:ext>
            </a:extLst>
          </p:cNvPr>
          <p:cNvSpPr/>
          <p:nvPr/>
        </p:nvSpPr>
        <p:spPr>
          <a:xfrm>
            <a:off x="9302620" y="3182287"/>
            <a:ext cx="1301969" cy="342402"/>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Decoder</a:t>
            </a:r>
          </a:p>
        </p:txBody>
      </p:sp>
      <p:sp>
        <p:nvSpPr>
          <p:cNvPr id="18" name="Rectangle 17">
            <a:extLst>
              <a:ext uri="{FF2B5EF4-FFF2-40B4-BE49-F238E27FC236}">
                <a16:creationId xmlns:a16="http://schemas.microsoft.com/office/drawing/2014/main" id="{542843E0-AFFF-8943-F404-EEC07C801ABD}"/>
              </a:ext>
            </a:extLst>
          </p:cNvPr>
          <p:cNvSpPr/>
          <p:nvPr/>
        </p:nvSpPr>
        <p:spPr>
          <a:xfrm>
            <a:off x="7076727" y="2403317"/>
            <a:ext cx="671610" cy="239049"/>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AA671869-BEC8-70DA-A638-44CF6EC10DA2}"/>
              </a:ext>
            </a:extLst>
          </p:cNvPr>
          <p:cNvSpPr/>
          <p:nvPr/>
        </p:nvSpPr>
        <p:spPr>
          <a:xfrm>
            <a:off x="7929538" y="2069313"/>
            <a:ext cx="671610" cy="239049"/>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0B115F5C-8849-0DDC-E432-EE70CF865A45}"/>
              </a:ext>
            </a:extLst>
          </p:cNvPr>
          <p:cNvSpPr/>
          <p:nvPr/>
        </p:nvSpPr>
        <p:spPr>
          <a:xfrm>
            <a:off x="7929538" y="2401616"/>
            <a:ext cx="671610" cy="239049"/>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30251BB-2453-F272-E007-E3DBE5873CC7}"/>
              </a:ext>
            </a:extLst>
          </p:cNvPr>
          <p:cNvSpPr/>
          <p:nvPr/>
        </p:nvSpPr>
        <p:spPr>
          <a:xfrm>
            <a:off x="9633567" y="2081768"/>
            <a:ext cx="671610" cy="239049"/>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55E046BE-F374-B04C-DF1F-205120877629}"/>
              </a:ext>
            </a:extLst>
          </p:cNvPr>
          <p:cNvSpPr/>
          <p:nvPr/>
        </p:nvSpPr>
        <p:spPr>
          <a:xfrm>
            <a:off x="9633567" y="2414071"/>
            <a:ext cx="671610" cy="239049"/>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6B2B6268-C236-A579-00DE-8B401B5296DA}"/>
              </a:ext>
            </a:extLst>
          </p:cNvPr>
          <p:cNvSpPr/>
          <p:nvPr/>
        </p:nvSpPr>
        <p:spPr>
          <a:xfrm>
            <a:off x="10486378" y="2080067"/>
            <a:ext cx="671610" cy="239049"/>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E8E6369E-5016-0A13-44A8-B45A0346D341}"/>
              </a:ext>
            </a:extLst>
          </p:cNvPr>
          <p:cNvSpPr/>
          <p:nvPr/>
        </p:nvSpPr>
        <p:spPr>
          <a:xfrm>
            <a:off x="10486378" y="2412370"/>
            <a:ext cx="671610" cy="239049"/>
          </a:xfrm>
          <a:prstGeom prst="rect">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5" name="Elbow Connector 34">
            <a:extLst>
              <a:ext uri="{FF2B5EF4-FFF2-40B4-BE49-F238E27FC236}">
                <a16:creationId xmlns:a16="http://schemas.microsoft.com/office/drawing/2014/main" id="{E31E9323-7CE6-6FB2-4F7F-5310C8E4EE45}"/>
              </a:ext>
            </a:extLst>
          </p:cNvPr>
          <p:cNvCxnSpPr>
            <a:stCxn id="17" idx="0"/>
            <a:endCxn id="6" idx="2"/>
          </p:cNvCxnSpPr>
          <p:nvPr/>
        </p:nvCxnSpPr>
        <p:spPr>
          <a:xfrm rot="16200000" flipV="1">
            <a:off x="8246957" y="1475638"/>
            <a:ext cx="872224" cy="2541073"/>
          </a:xfrm>
          <a:prstGeom prst="bentConnector3">
            <a:avLst>
              <a:gd name="adj1" fmla="val 38964"/>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8" name="Elbow Connector 37">
            <a:extLst>
              <a:ext uri="{FF2B5EF4-FFF2-40B4-BE49-F238E27FC236}">
                <a16:creationId xmlns:a16="http://schemas.microsoft.com/office/drawing/2014/main" id="{4B1AA9A0-8CE1-DA74-C04B-E907FD60D29A}"/>
              </a:ext>
            </a:extLst>
          </p:cNvPr>
          <p:cNvCxnSpPr>
            <a:stCxn id="17" idx="0"/>
            <a:endCxn id="24" idx="2"/>
          </p:cNvCxnSpPr>
          <p:nvPr/>
        </p:nvCxnSpPr>
        <p:spPr>
          <a:xfrm rot="5400000" flipH="1" flipV="1">
            <a:off x="10122460" y="2482564"/>
            <a:ext cx="530868" cy="868578"/>
          </a:xfrm>
          <a:prstGeom prst="bentConnector3">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515D3D7D-C856-C447-2922-A6641F27E954}"/>
              </a:ext>
            </a:extLst>
          </p:cNvPr>
          <p:cNvSpPr txBox="1"/>
          <p:nvPr/>
        </p:nvSpPr>
        <p:spPr>
          <a:xfrm>
            <a:off x="6907134" y="5397865"/>
            <a:ext cx="4657190" cy="369332"/>
          </a:xfrm>
          <a:prstGeom prst="rect">
            <a:avLst/>
          </a:prstGeom>
          <a:noFill/>
        </p:spPr>
        <p:txBody>
          <a:bodyPr wrap="square">
            <a:spAutoFit/>
          </a:bodyPr>
          <a:lstStyle/>
          <a:p>
            <a:pPr algn="ctr"/>
            <a:r>
              <a:rPr lang="en-US" dirty="0"/>
              <a:t>https://</a:t>
            </a:r>
            <a:r>
              <a:rPr lang="en-US" dirty="0" err="1"/>
              <a:t>en.wikipedia.org</a:t>
            </a:r>
            <a:r>
              <a:rPr lang="en-US" dirty="0"/>
              <a:t>/wiki/</a:t>
            </a:r>
            <a:r>
              <a:rPr lang="en-US" dirty="0" err="1"/>
              <a:t>Binary_decoder</a:t>
            </a:r>
            <a:endParaRPr lang="en-US" dirty="0"/>
          </a:p>
        </p:txBody>
      </p:sp>
    </p:spTree>
    <p:extLst>
      <p:ext uri="{BB962C8B-B14F-4D97-AF65-F5344CB8AC3E}">
        <p14:creationId xmlns:p14="http://schemas.microsoft.com/office/powerpoint/2010/main" val="31054899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821A56-2E99-BC5A-BF62-A7922A6A3F2A}"/>
              </a:ext>
            </a:extLst>
          </p:cNvPr>
          <p:cNvSpPr>
            <a:spLocks noGrp="1"/>
          </p:cNvSpPr>
          <p:nvPr>
            <p:ph type="title"/>
          </p:nvPr>
        </p:nvSpPr>
        <p:spPr/>
        <p:txBody>
          <a:bodyPr/>
          <a:lstStyle/>
          <a:p>
            <a:r>
              <a:rPr lang="en-US" dirty="0"/>
              <a:t>Machine Language Instructions</a:t>
            </a:r>
          </a:p>
        </p:txBody>
      </p:sp>
      <p:sp>
        <p:nvSpPr>
          <p:cNvPr id="3" name="Content Placeholder 2">
            <a:extLst>
              <a:ext uri="{FF2B5EF4-FFF2-40B4-BE49-F238E27FC236}">
                <a16:creationId xmlns:a16="http://schemas.microsoft.com/office/drawing/2014/main" id="{2FEB680D-EC8D-674D-842F-17273F10F654}"/>
              </a:ext>
            </a:extLst>
          </p:cNvPr>
          <p:cNvSpPr>
            <a:spLocks noGrp="1"/>
          </p:cNvSpPr>
          <p:nvPr>
            <p:ph idx="1"/>
          </p:nvPr>
        </p:nvSpPr>
        <p:spPr>
          <a:xfrm>
            <a:off x="838200" y="1825625"/>
            <a:ext cx="10515600" cy="1701625"/>
          </a:xfrm>
        </p:spPr>
        <p:txBody>
          <a:bodyPr>
            <a:normAutofit lnSpcReduction="10000"/>
          </a:bodyPr>
          <a:lstStyle/>
          <a:p>
            <a:r>
              <a:rPr lang="en-US" dirty="0"/>
              <a:t>As part of the documentation for a CPU, we are given the bit patterns of the machine code for each of its instructions</a:t>
            </a:r>
          </a:p>
          <a:p>
            <a:r>
              <a:rPr lang="en-US" dirty="0"/>
              <a:t>There is usually a symbolic language that translates to machine language (assembler)</a:t>
            </a:r>
          </a:p>
        </p:txBody>
      </p:sp>
      <p:graphicFrame>
        <p:nvGraphicFramePr>
          <p:cNvPr id="4" name="Table 3">
            <a:extLst>
              <a:ext uri="{FF2B5EF4-FFF2-40B4-BE49-F238E27FC236}">
                <a16:creationId xmlns:a16="http://schemas.microsoft.com/office/drawing/2014/main" id="{1C1DE602-DE8F-E3D3-CD55-D37D80C9FBAC}"/>
              </a:ext>
            </a:extLst>
          </p:cNvPr>
          <p:cNvGraphicFramePr>
            <a:graphicFrameLocks noGrp="1"/>
          </p:cNvGraphicFramePr>
          <p:nvPr>
            <p:extLst>
              <p:ext uri="{D42A27DB-BD31-4B8C-83A1-F6EECF244321}">
                <p14:modId xmlns:p14="http://schemas.microsoft.com/office/powerpoint/2010/main" val="1976706219"/>
              </p:ext>
            </p:extLst>
          </p:nvPr>
        </p:nvGraphicFramePr>
        <p:xfrm>
          <a:off x="2592805" y="3688248"/>
          <a:ext cx="7006389" cy="1828800"/>
        </p:xfrm>
        <a:graphic>
          <a:graphicData uri="http://schemas.openxmlformats.org/drawingml/2006/table">
            <a:tbl>
              <a:tblPr firstRow="1">
                <a:tableStyleId>{3C2FFA5D-87B4-456A-9821-1D502468CF0F}</a:tableStyleId>
              </a:tblPr>
              <a:tblGrid>
                <a:gridCol w="2335463">
                  <a:extLst>
                    <a:ext uri="{9D8B030D-6E8A-4147-A177-3AD203B41FA5}">
                      <a16:colId xmlns:a16="http://schemas.microsoft.com/office/drawing/2014/main" val="132621367"/>
                    </a:ext>
                  </a:extLst>
                </a:gridCol>
                <a:gridCol w="1387507">
                  <a:extLst>
                    <a:ext uri="{9D8B030D-6E8A-4147-A177-3AD203B41FA5}">
                      <a16:colId xmlns:a16="http://schemas.microsoft.com/office/drawing/2014/main" val="3886170662"/>
                    </a:ext>
                  </a:extLst>
                </a:gridCol>
                <a:gridCol w="3283419">
                  <a:extLst>
                    <a:ext uri="{9D8B030D-6E8A-4147-A177-3AD203B41FA5}">
                      <a16:colId xmlns:a16="http://schemas.microsoft.com/office/drawing/2014/main" val="1876595760"/>
                    </a:ext>
                  </a:extLst>
                </a:gridCol>
              </a:tblGrid>
              <a:tr h="0">
                <a:tc>
                  <a:txBody>
                    <a:bodyPr/>
                    <a:lstStyle/>
                    <a:p>
                      <a:r>
                        <a:rPr lang="en-US" dirty="0"/>
                        <a:t>Assembly Language</a:t>
                      </a:r>
                    </a:p>
                  </a:txBody>
                  <a:tcPr anchor="ctr"/>
                </a:tc>
                <a:tc>
                  <a:txBody>
                    <a:bodyPr/>
                    <a:lstStyle/>
                    <a:p>
                      <a:r>
                        <a:rPr lang="en-US"/>
                        <a:t>Binary</a:t>
                      </a:r>
                    </a:p>
                  </a:txBody>
                  <a:tcPr anchor="ctr"/>
                </a:tc>
                <a:tc>
                  <a:txBody>
                    <a:bodyPr/>
                    <a:lstStyle/>
                    <a:p>
                      <a:r>
                        <a:rPr lang="en-US" dirty="0"/>
                        <a:t>Description</a:t>
                      </a:r>
                    </a:p>
                  </a:txBody>
                  <a:tcPr anchor="ctr"/>
                </a:tc>
                <a:extLst>
                  <a:ext uri="{0D108BD9-81ED-4DB2-BD59-A6C34878D82A}">
                    <a16:rowId xmlns:a16="http://schemas.microsoft.com/office/drawing/2014/main" val="1723127634"/>
                  </a:ext>
                </a:extLst>
              </a:tr>
              <a:tr h="0">
                <a:tc>
                  <a:txBody>
                    <a:bodyPr/>
                    <a:lstStyle/>
                    <a:p>
                      <a:r>
                        <a:rPr lang="en-US"/>
                        <a:t>ZERO reg</a:t>
                      </a:r>
                    </a:p>
                  </a:txBody>
                  <a:tcPr anchor="ctr"/>
                </a:tc>
                <a:tc>
                  <a:txBody>
                    <a:bodyPr/>
                    <a:lstStyle/>
                    <a:p>
                      <a:r>
                        <a:rPr lang="en-US"/>
                        <a:t>01000rrr</a:t>
                      </a:r>
                    </a:p>
                  </a:txBody>
                  <a:tcPr anchor="ctr"/>
                </a:tc>
                <a:tc>
                  <a:txBody>
                    <a:bodyPr/>
                    <a:lstStyle/>
                    <a:p>
                      <a:r>
                        <a:rPr lang="en-US"/>
                        <a:t>Set register to zero</a:t>
                      </a:r>
                    </a:p>
                  </a:txBody>
                  <a:tcPr anchor="ctr"/>
                </a:tc>
                <a:extLst>
                  <a:ext uri="{0D108BD9-81ED-4DB2-BD59-A6C34878D82A}">
                    <a16:rowId xmlns:a16="http://schemas.microsoft.com/office/drawing/2014/main" val="600081166"/>
                  </a:ext>
                </a:extLst>
              </a:tr>
              <a:tr h="0">
                <a:tc>
                  <a:txBody>
                    <a:bodyPr/>
                    <a:lstStyle/>
                    <a:p>
                      <a:r>
                        <a:rPr lang="en-US"/>
                        <a:t>CMPZ reg</a:t>
                      </a:r>
                    </a:p>
                  </a:txBody>
                  <a:tcPr anchor="ctr"/>
                </a:tc>
                <a:tc>
                  <a:txBody>
                    <a:bodyPr/>
                    <a:lstStyle/>
                    <a:p>
                      <a:r>
                        <a:rPr lang="en-US"/>
                        <a:t>01001rrr</a:t>
                      </a:r>
                    </a:p>
                  </a:txBody>
                  <a:tcPr anchor="ctr"/>
                </a:tc>
                <a:tc>
                  <a:txBody>
                    <a:bodyPr/>
                    <a:lstStyle/>
                    <a:p>
                      <a:r>
                        <a:rPr lang="en-US" dirty="0"/>
                        <a:t>Compare register to zero</a:t>
                      </a:r>
                    </a:p>
                  </a:txBody>
                  <a:tcPr anchor="ctr"/>
                </a:tc>
                <a:extLst>
                  <a:ext uri="{0D108BD9-81ED-4DB2-BD59-A6C34878D82A}">
                    <a16:rowId xmlns:a16="http://schemas.microsoft.com/office/drawing/2014/main" val="2860919831"/>
                  </a:ext>
                </a:extLst>
              </a:tr>
              <a:tr h="0">
                <a:tc>
                  <a:txBody>
                    <a:bodyPr/>
                    <a:lstStyle/>
                    <a:p>
                      <a:r>
                        <a:rPr lang="en-US"/>
                        <a:t>INC reg</a:t>
                      </a:r>
                    </a:p>
                  </a:txBody>
                  <a:tcPr anchor="ctr"/>
                </a:tc>
                <a:tc>
                  <a:txBody>
                    <a:bodyPr/>
                    <a:lstStyle/>
                    <a:p>
                      <a:r>
                        <a:rPr lang="en-US"/>
                        <a:t>01010rrr</a:t>
                      </a:r>
                    </a:p>
                  </a:txBody>
                  <a:tcPr anchor="ctr"/>
                </a:tc>
                <a:tc>
                  <a:txBody>
                    <a:bodyPr/>
                    <a:lstStyle/>
                    <a:p>
                      <a:r>
                        <a:rPr lang="en-US"/>
                        <a:t>Increment register by 1</a:t>
                      </a:r>
                    </a:p>
                  </a:txBody>
                  <a:tcPr anchor="ctr"/>
                </a:tc>
                <a:extLst>
                  <a:ext uri="{0D108BD9-81ED-4DB2-BD59-A6C34878D82A}">
                    <a16:rowId xmlns:a16="http://schemas.microsoft.com/office/drawing/2014/main" val="809803723"/>
                  </a:ext>
                </a:extLst>
              </a:tr>
              <a:tr h="0">
                <a:tc>
                  <a:txBody>
                    <a:bodyPr/>
                    <a:lstStyle/>
                    <a:p>
                      <a:r>
                        <a:rPr lang="en-US"/>
                        <a:t>DEC reg</a:t>
                      </a:r>
                    </a:p>
                  </a:txBody>
                  <a:tcPr anchor="ctr"/>
                </a:tc>
                <a:tc>
                  <a:txBody>
                    <a:bodyPr/>
                    <a:lstStyle/>
                    <a:p>
                      <a:r>
                        <a:rPr lang="en-US"/>
                        <a:t>01011rrr</a:t>
                      </a:r>
                    </a:p>
                  </a:txBody>
                  <a:tcPr anchor="ctr"/>
                </a:tc>
                <a:tc>
                  <a:txBody>
                    <a:bodyPr/>
                    <a:lstStyle/>
                    <a:p>
                      <a:r>
                        <a:rPr lang="en-US" dirty="0"/>
                        <a:t>Decrement register by 1</a:t>
                      </a:r>
                    </a:p>
                  </a:txBody>
                  <a:tcPr anchor="ctr"/>
                </a:tc>
                <a:extLst>
                  <a:ext uri="{0D108BD9-81ED-4DB2-BD59-A6C34878D82A}">
                    <a16:rowId xmlns:a16="http://schemas.microsoft.com/office/drawing/2014/main" val="1087765961"/>
                  </a:ext>
                </a:extLst>
              </a:tr>
            </a:tbl>
          </a:graphicData>
        </a:graphic>
      </p:graphicFrame>
    </p:spTree>
    <p:extLst>
      <p:ext uri="{BB962C8B-B14F-4D97-AF65-F5344CB8AC3E}">
        <p14:creationId xmlns:p14="http://schemas.microsoft.com/office/powerpoint/2010/main" val="34770905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C8675B-6B47-AECB-0654-C8BD205CA48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67FDAF4-893A-5C8F-4DEA-6CFA89A28134}"/>
              </a:ext>
            </a:extLst>
          </p:cNvPr>
          <p:cNvSpPr>
            <a:spLocks noGrp="1"/>
          </p:cNvSpPr>
          <p:nvPr>
            <p:ph type="title"/>
          </p:nvPr>
        </p:nvSpPr>
        <p:spPr>
          <a:xfrm>
            <a:off x="838200" y="365125"/>
            <a:ext cx="5398827" cy="1325563"/>
          </a:xfrm>
        </p:spPr>
        <p:txBody>
          <a:bodyPr/>
          <a:lstStyle/>
          <a:p>
            <a:r>
              <a:rPr lang="en-US" dirty="0"/>
              <a:t>Foreshadowing..</a:t>
            </a:r>
          </a:p>
        </p:txBody>
      </p:sp>
      <p:sp>
        <p:nvSpPr>
          <p:cNvPr id="3" name="Content Placeholder 2">
            <a:extLst>
              <a:ext uri="{FF2B5EF4-FFF2-40B4-BE49-F238E27FC236}">
                <a16:creationId xmlns:a16="http://schemas.microsoft.com/office/drawing/2014/main" id="{E0D83C35-6813-474A-50F1-A4F58ACC3E80}"/>
              </a:ext>
            </a:extLst>
          </p:cNvPr>
          <p:cNvSpPr>
            <a:spLocks noGrp="1"/>
          </p:cNvSpPr>
          <p:nvPr>
            <p:ph idx="1"/>
          </p:nvPr>
        </p:nvSpPr>
        <p:spPr>
          <a:xfrm>
            <a:off x="838200" y="1902957"/>
            <a:ext cx="6040272" cy="3583443"/>
          </a:xfrm>
        </p:spPr>
        <p:txBody>
          <a:bodyPr>
            <a:normAutofit lnSpcReduction="10000"/>
          </a:bodyPr>
          <a:lstStyle/>
          <a:p>
            <a:r>
              <a:rPr lang="en-US" dirty="0"/>
              <a:t>Soon, we will design a simple CPU</a:t>
            </a:r>
          </a:p>
          <a:p>
            <a:pPr lvl="1"/>
            <a:r>
              <a:rPr lang="en-US" dirty="0"/>
              <a:t>CDC 8512 – Inspired by the Control Data Corporation 6500</a:t>
            </a:r>
          </a:p>
          <a:p>
            <a:r>
              <a:rPr lang="en-US" dirty="0"/>
              <a:t>It will have a complete architecture</a:t>
            </a:r>
          </a:p>
          <a:p>
            <a:r>
              <a:rPr lang="en-US" dirty="0"/>
              <a:t>It will have a completely defined machine language</a:t>
            </a:r>
          </a:p>
          <a:p>
            <a:r>
              <a:rPr lang="en-US" dirty="0"/>
              <a:t>We will write real programs in CDC 8512 machine code and run them in an emulator</a:t>
            </a:r>
          </a:p>
        </p:txBody>
      </p:sp>
      <p:sp>
        <p:nvSpPr>
          <p:cNvPr id="5" name="TextBox 4">
            <a:extLst>
              <a:ext uri="{FF2B5EF4-FFF2-40B4-BE49-F238E27FC236}">
                <a16:creationId xmlns:a16="http://schemas.microsoft.com/office/drawing/2014/main" id="{55883E69-CA88-6167-EB1B-00F7E3C09EBC}"/>
              </a:ext>
            </a:extLst>
          </p:cNvPr>
          <p:cNvSpPr txBox="1"/>
          <p:nvPr/>
        </p:nvSpPr>
        <p:spPr>
          <a:xfrm>
            <a:off x="441396" y="5545633"/>
            <a:ext cx="7731457" cy="369332"/>
          </a:xfrm>
          <a:prstGeom prst="rect">
            <a:avLst/>
          </a:prstGeom>
          <a:noFill/>
        </p:spPr>
        <p:txBody>
          <a:bodyPr wrap="square">
            <a:spAutoFit/>
          </a:bodyPr>
          <a:lstStyle/>
          <a:p>
            <a:r>
              <a:rPr lang="en-US" dirty="0"/>
              <a:t>https://</a:t>
            </a:r>
            <a:r>
              <a:rPr lang="en-US" dirty="0" err="1"/>
              <a:t>en.wikipedia.org</a:t>
            </a:r>
            <a:r>
              <a:rPr lang="en-US" dirty="0"/>
              <a:t>/wiki/CDC_6000_series#Central_processor</a:t>
            </a:r>
          </a:p>
        </p:txBody>
      </p:sp>
    </p:spTree>
    <p:extLst>
      <p:ext uri="{BB962C8B-B14F-4D97-AF65-F5344CB8AC3E}">
        <p14:creationId xmlns:p14="http://schemas.microsoft.com/office/powerpoint/2010/main" val="393470287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7BDFED6-6E33-4606-AFE2-886ADB1C01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descr="A picture of a Control Data CDC6500 console with two round green screens and a keyboard.  It is about five feet wide.  It was built in the 1970s.">
            <a:extLst>
              <a:ext uri="{FF2B5EF4-FFF2-40B4-BE49-F238E27FC236}">
                <a16:creationId xmlns:a16="http://schemas.microsoft.com/office/drawing/2014/main" id="{257B26E2-D773-366D-A9BA-3EF8328050DE}"/>
              </a:ext>
            </a:extLst>
          </p:cNvPr>
          <p:cNvPicPr>
            <a:picLocks noChangeAspect="1"/>
          </p:cNvPicPr>
          <p:nvPr/>
        </p:nvPicPr>
        <p:blipFill>
          <a:blip r:embed="rId2">
            <a:alphaModFix/>
          </a:blip>
          <a:srcRect t="4069" r="-1" b="9544"/>
          <a:stretch>
            <a:fillRect/>
          </a:stretch>
        </p:blipFill>
        <p:spPr>
          <a:xfrm>
            <a:off x="4547937" y="-5"/>
            <a:ext cx="7644062" cy="3681406"/>
          </a:xfrm>
          <a:prstGeom prst="rect">
            <a:avLst/>
          </a:prstGeom>
        </p:spPr>
      </p:pic>
      <p:pic>
        <p:nvPicPr>
          <p:cNvPr id="5" name="Picture 4" descr="A picture of a person from the Living Computer Musuem showing us some of the bays containing the computing logic for the CDC 6500.  There are four bays, each three feet wide by 1 foot deep and seven feet tall.">
            <a:extLst>
              <a:ext uri="{FF2B5EF4-FFF2-40B4-BE49-F238E27FC236}">
                <a16:creationId xmlns:a16="http://schemas.microsoft.com/office/drawing/2014/main" id="{6CE2932E-2171-FC46-9360-F16C4CA47969}"/>
              </a:ext>
            </a:extLst>
          </p:cNvPr>
          <p:cNvPicPr>
            <a:picLocks noChangeAspect="1"/>
          </p:cNvPicPr>
          <p:nvPr/>
        </p:nvPicPr>
        <p:blipFill>
          <a:blip r:embed="rId3" cstate="print">
            <a:extLst>
              <a:ext uri="{28A0092B-C50C-407E-A947-70E740481C1C}">
                <a14:useLocalDpi xmlns:a14="http://schemas.microsoft.com/office/drawing/2010/main"/>
              </a:ext>
            </a:extLst>
          </a:blip>
          <a:srcRect t="11034" r="-1" b="15087"/>
          <a:stretch>
            <a:fillRect/>
          </a:stretch>
        </p:blipFill>
        <p:spPr>
          <a:xfrm>
            <a:off x="4547938" y="3681409"/>
            <a:ext cx="7644062" cy="3176595"/>
          </a:xfrm>
          <a:prstGeom prst="rect">
            <a:avLst/>
          </a:prstGeom>
        </p:spPr>
      </p:pic>
      <p:sp>
        <p:nvSpPr>
          <p:cNvPr id="12" name="Rectangle 11">
            <a:extLst>
              <a:ext uri="{FF2B5EF4-FFF2-40B4-BE49-F238E27FC236}">
                <a16:creationId xmlns:a16="http://schemas.microsoft.com/office/drawing/2014/main" id="{890DEF05-784E-4B61-89E4-04C4ECF4E5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36000">
                <a:schemeClr val="tx1">
                  <a:lumMod val="95000"/>
                  <a:lumOff val="5000"/>
                </a:schemeClr>
              </a:gs>
              <a:gs pos="81000">
                <a:schemeClr val="tx1">
                  <a:lumMod val="95000"/>
                  <a:lumOff val="5000"/>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8A5134D-007F-B671-D928-1EAC93B2D60F}"/>
              </a:ext>
            </a:extLst>
          </p:cNvPr>
          <p:cNvSpPr>
            <a:spLocks noGrp="1"/>
          </p:cNvSpPr>
          <p:nvPr>
            <p:ph type="title"/>
          </p:nvPr>
        </p:nvSpPr>
        <p:spPr>
          <a:xfrm>
            <a:off x="838200" y="1115219"/>
            <a:ext cx="5395912" cy="2387600"/>
          </a:xfrm>
        </p:spPr>
        <p:txBody>
          <a:bodyPr vert="horz" lIns="91440" tIns="45720" rIns="91440" bIns="45720" rtlCol="0" anchor="b">
            <a:normAutofit/>
          </a:bodyPr>
          <a:lstStyle/>
          <a:p>
            <a:r>
              <a:rPr lang="en-US" sz="5000" kern="1200">
                <a:solidFill>
                  <a:schemeClr val="bg1"/>
                </a:solidFill>
                <a:latin typeface="+mj-lt"/>
                <a:ea typeface="+mj-ea"/>
                <a:cs typeface="+mj-cs"/>
              </a:rPr>
              <a:t>Enough foreshadowing …</a:t>
            </a:r>
          </a:p>
        </p:txBody>
      </p:sp>
      <p:cxnSp>
        <p:nvCxnSpPr>
          <p:cNvPr id="14" name="Straight Connector 13">
            <a:extLst>
              <a:ext uri="{FF2B5EF4-FFF2-40B4-BE49-F238E27FC236}">
                <a16:creationId xmlns:a16="http://schemas.microsoft.com/office/drawing/2014/main" id="{C41BAEC7-F7B0-4224-8B18-8F74B7D87F0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3681408"/>
            <a:ext cx="1135379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11667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D2EFD07-F694-345C-4B2F-4614FA7D9DCC}"/>
              </a:ext>
            </a:extLst>
          </p:cNvPr>
          <p:cNvSpPr>
            <a:spLocks noGrp="1"/>
          </p:cNvSpPr>
          <p:nvPr>
            <p:ph type="title"/>
          </p:nvPr>
        </p:nvSpPr>
        <p:spPr/>
        <p:txBody>
          <a:bodyPr/>
          <a:lstStyle/>
          <a:p>
            <a:r>
              <a:rPr lang="en-US" dirty="0"/>
              <a:t>Summary</a:t>
            </a:r>
          </a:p>
        </p:txBody>
      </p:sp>
      <p:sp>
        <p:nvSpPr>
          <p:cNvPr id="6" name="Content Placeholder 5">
            <a:extLst>
              <a:ext uri="{FF2B5EF4-FFF2-40B4-BE49-F238E27FC236}">
                <a16:creationId xmlns:a16="http://schemas.microsoft.com/office/drawing/2014/main" id="{9904836A-9389-B0FF-C342-D7DD46B32F59}"/>
              </a:ext>
            </a:extLst>
          </p:cNvPr>
          <p:cNvSpPr>
            <a:spLocks noGrp="1"/>
          </p:cNvSpPr>
          <p:nvPr>
            <p:ph idx="1"/>
          </p:nvPr>
        </p:nvSpPr>
        <p:spPr/>
        <p:txBody>
          <a:bodyPr/>
          <a:lstStyle/>
          <a:p>
            <a:r>
              <a:rPr lang="en-US"/>
              <a:t>We </a:t>
            </a:r>
            <a:r>
              <a:rPr lang="en-US" dirty="0"/>
              <a:t>introduced the notion of a clock to wait until computation is complete</a:t>
            </a:r>
          </a:p>
          <a:p>
            <a:r>
              <a:rPr lang="en-US" dirty="0"/>
              <a:t>We talked about how clock rate has improved over time</a:t>
            </a:r>
          </a:p>
          <a:p>
            <a:r>
              <a:rPr lang="en-US" dirty="0"/>
              <a:t>We learned about the internals of a CPU – registers, arithmetic logic unit, program counter, and decoder logic</a:t>
            </a:r>
          </a:p>
          <a:p>
            <a:r>
              <a:rPr lang="en-US" dirty="0"/>
              <a:t>Up next: Designing and implementing a CPU architecture and its machine language</a:t>
            </a:r>
          </a:p>
        </p:txBody>
      </p:sp>
    </p:spTree>
    <p:extLst>
      <p:ext uri="{BB962C8B-B14F-4D97-AF65-F5344CB8AC3E}">
        <p14:creationId xmlns:p14="http://schemas.microsoft.com/office/powerpoint/2010/main" val="269723851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4AE3D-C70D-220E-82A8-C1D64A900A0F}"/>
              </a:ext>
            </a:extLst>
          </p:cNvPr>
          <p:cNvSpPr>
            <a:spLocks noGrp="1"/>
          </p:cNvSpPr>
          <p:nvPr>
            <p:ph type="title"/>
          </p:nvPr>
        </p:nvSpPr>
        <p:spPr/>
        <p:txBody>
          <a:bodyPr/>
          <a:lstStyle/>
          <a:p>
            <a:r>
              <a:rPr lang="en-US" dirty="0"/>
              <a:t>Acknowledgements / Contributions</a:t>
            </a:r>
          </a:p>
        </p:txBody>
      </p:sp>
      <p:sp>
        <p:nvSpPr>
          <p:cNvPr id="7" name="TextBox 6">
            <a:extLst>
              <a:ext uri="{FF2B5EF4-FFF2-40B4-BE49-F238E27FC236}">
                <a16:creationId xmlns:a16="http://schemas.microsoft.com/office/drawing/2014/main" id="{D1725F2C-A6DC-4096-AD36-A6A5AF1FFD40}"/>
              </a:ext>
            </a:extLst>
          </p:cNvPr>
          <p:cNvSpPr txBox="1"/>
          <p:nvPr/>
        </p:nvSpPr>
        <p:spPr>
          <a:xfrm>
            <a:off x="838201" y="1502688"/>
            <a:ext cx="5055704" cy="2492990"/>
          </a:xfrm>
          <a:prstGeom prst="rect">
            <a:avLst/>
          </a:prstGeom>
          <a:noFill/>
        </p:spPr>
        <p:txBody>
          <a:bodyPr wrap="square" rtlCol="0">
            <a:spAutoFit/>
          </a:bodyPr>
          <a:lstStyle/>
          <a:p>
            <a:r>
              <a:rPr lang="en-US" sz="1200" dirty="0"/>
              <a:t>These slides are Copyright 2025-  Charles R. Severance (</a:t>
            </a:r>
            <a:r>
              <a:rPr lang="en-US" sz="1200" dirty="0" err="1"/>
              <a:t>online.dr-chuck.com</a:t>
            </a:r>
            <a:r>
              <a:rPr lang="en-US" sz="1200" dirty="0"/>
              <a:t>) as part of www.ca4e.com and made available under a Creative Commons Attribution 4.0 License.  Please maintain this last slide in all copies of the document to comply with the attribution requirements of the license.  If you make a change, feel free to add your name and organization to the list of contributors on this page as you republish the materials.</a:t>
            </a:r>
          </a:p>
          <a:p>
            <a:endParaRPr lang="en-US" sz="1200" dirty="0"/>
          </a:p>
          <a:p>
            <a:r>
              <a:rPr lang="en-US" sz="1200" dirty="0"/>
              <a:t>Initial Development: Charles Severance, University of Michigan School of Information</a:t>
            </a:r>
          </a:p>
          <a:p>
            <a:endParaRPr lang="en-US" sz="1200" dirty="0"/>
          </a:p>
          <a:p>
            <a:r>
              <a:rPr lang="en-US" sz="1200" b="1" dirty="0"/>
              <a:t>Insert new Contributors and Translators here including names and dates</a:t>
            </a:r>
          </a:p>
          <a:p>
            <a:endParaRPr lang="en-US" sz="1200" dirty="0"/>
          </a:p>
          <a:p>
            <a:endParaRPr lang="en-US" sz="1200" dirty="0"/>
          </a:p>
        </p:txBody>
      </p:sp>
      <p:sp>
        <p:nvSpPr>
          <p:cNvPr id="8" name="TextBox 7">
            <a:extLst>
              <a:ext uri="{FF2B5EF4-FFF2-40B4-BE49-F238E27FC236}">
                <a16:creationId xmlns:a16="http://schemas.microsoft.com/office/drawing/2014/main" id="{A5B0D5A1-502A-F6A1-76FD-6D954B37EE94}"/>
              </a:ext>
            </a:extLst>
          </p:cNvPr>
          <p:cNvSpPr txBox="1"/>
          <p:nvPr/>
        </p:nvSpPr>
        <p:spPr>
          <a:xfrm>
            <a:off x="6298097" y="1502688"/>
            <a:ext cx="5055704" cy="461665"/>
          </a:xfrm>
          <a:prstGeom prst="rect">
            <a:avLst/>
          </a:prstGeom>
          <a:noFill/>
        </p:spPr>
        <p:txBody>
          <a:bodyPr wrap="square" rtlCol="0">
            <a:spAutoFit/>
          </a:bodyPr>
          <a:lstStyle/>
          <a:p>
            <a:r>
              <a:rPr lang="en-US" sz="1200" b="1" dirty="0"/>
              <a:t>Continue new Contributors and Translators here</a:t>
            </a:r>
          </a:p>
          <a:p>
            <a:endParaRPr lang="en-US" sz="1200" dirty="0"/>
          </a:p>
        </p:txBody>
      </p:sp>
    </p:spTree>
    <p:extLst>
      <p:ext uri="{BB962C8B-B14F-4D97-AF65-F5344CB8AC3E}">
        <p14:creationId xmlns:p14="http://schemas.microsoft.com/office/powerpoint/2010/main" val="29638815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1" name="Group 220" descr="This is showing a four-bit adder made up if four full adder components">
            <a:extLst>
              <a:ext uri="{FF2B5EF4-FFF2-40B4-BE49-F238E27FC236}">
                <a16:creationId xmlns:a16="http://schemas.microsoft.com/office/drawing/2014/main" id="{FE203921-1C5A-5B7A-6D5A-65E225063FC2}"/>
              </a:ext>
            </a:extLst>
          </p:cNvPr>
          <p:cNvGrpSpPr/>
          <p:nvPr/>
        </p:nvGrpSpPr>
        <p:grpSpPr>
          <a:xfrm>
            <a:off x="920873" y="674962"/>
            <a:ext cx="5775437" cy="5812485"/>
            <a:chOff x="920873" y="674962"/>
            <a:chExt cx="5775437" cy="5812485"/>
          </a:xfrm>
        </p:grpSpPr>
        <p:grpSp>
          <p:nvGrpSpPr>
            <p:cNvPr id="28" name="Group 27">
              <a:extLst>
                <a:ext uri="{FF2B5EF4-FFF2-40B4-BE49-F238E27FC236}">
                  <a16:creationId xmlns:a16="http://schemas.microsoft.com/office/drawing/2014/main" id="{65D54791-1C69-71F3-8A1D-B05AF1FC5059}"/>
                </a:ext>
              </a:extLst>
            </p:cNvPr>
            <p:cNvGrpSpPr/>
            <p:nvPr/>
          </p:nvGrpSpPr>
          <p:grpSpPr>
            <a:xfrm>
              <a:off x="920873" y="674962"/>
              <a:ext cx="1200620" cy="1439588"/>
              <a:chOff x="920873" y="674962"/>
              <a:chExt cx="3794002" cy="4418478"/>
            </a:xfrm>
          </p:grpSpPr>
          <p:sp>
            <p:nvSpPr>
              <p:cNvPr id="9" name="Rectangle 8">
                <a:extLst>
                  <a:ext uri="{FF2B5EF4-FFF2-40B4-BE49-F238E27FC236}">
                    <a16:creationId xmlns:a16="http://schemas.microsoft.com/office/drawing/2014/main" id="{B1A22D74-3278-6871-5824-9E0211688C26}"/>
                  </a:ext>
                </a:extLst>
              </p:cNvPr>
              <p:cNvSpPr/>
              <p:nvPr/>
            </p:nvSpPr>
            <p:spPr>
              <a:xfrm>
                <a:off x="1333835" y="674962"/>
                <a:ext cx="2983622" cy="4418478"/>
              </a:xfrm>
              <a:prstGeom prst="rect">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b"/>
              <a:lstStyle/>
              <a:p>
                <a:pPr algn="ctr"/>
                <a:endParaRPr lang="en-US" sz="1600" b="1" dirty="0">
                  <a:solidFill>
                    <a:schemeClr val="tx1"/>
                  </a:solidFill>
                </a:endParaRPr>
              </a:p>
            </p:txBody>
          </p:sp>
          <p:sp>
            <p:nvSpPr>
              <p:cNvPr id="10" name="Oval 9">
                <a:extLst>
                  <a:ext uri="{FF2B5EF4-FFF2-40B4-BE49-F238E27FC236}">
                    <a16:creationId xmlns:a16="http://schemas.microsoft.com/office/drawing/2014/main" id="{D22E88F1-4259-CB71-0B48-E003E8D5EFEA}"/>
                  </a:ext>
                </a:extLst>
              </p:cNvPr>
              <p:cNvSpPr/>
              <p:nvPr/>
            </p:nvSpPr>
            <p:spPr>
              <a:xfrm>
                <a:off x="920873" y="2540212"/>
                <a:ext cx="349144" cy="349144"/>
              </a:xfrm>
              <a:prstGeom prst="ellips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b="1"/>
              </a:p>
            </p:txBody>
          </p:sp>
          <p:sp>
            <p:nvSpPr>
              <p:cNvPr id="11" name="Oval 10">
                <a:extLst>
                  <a:ext uri="{FF2B5EF4-FFF2-40B4-BE49-F238E27FC236}">
                    <a16:creationId xmlns:a16="http://schemas.microsoft.com/office/drawing/2014/main" id="{6B8C2FB3-5123-9806-1A84-E03419F98224}"/>
                  </a:ext>
                </a:extLst>
              </p:cNvPr>
              <p:cNvSpPr/>
              <p:nvPr/>
            </p:nvSpPr>
            <p:spPr>
              <a:xfrm>
                <a:off x="920876" y="3759438"/>
                <a:ext cx="349144" cy="349144"/>
              </a:xfrm>
              <a:prstGeom prst="ellips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b="1"/>
              </a:p>
            </p:txBody>
          </p:sp>
          <p:sp>
            <p:nvSpPr>
              <p:cNvPr id="12" name="Oval 11">
                <a:extLst>
                  <a:ext uri="{FF2B5EF4-FFF2-40B4-BE49-F238E27FC236}">
                    <a16:creationId xmlns:a16="http://schemas.microsoft.com/office/drawing/2014/main" id="{6669BDA7-C17A-8C27-A6CC-0C0DC161445E}"/>
                  </a:ext>
                </a:extLst>
              </p:cNvPr>
              <p:cNvSpPr/>
              <p:nvPr/>
            </p:nvSpPr>
            <p:spPr>
              <a:xfrm>
                <a:off x="4355152" y="1494859"/>
                <a:ext cx="349144" cy="349144"/>
              </a:xfrm>
              <a:prstGeom prst="ellips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b="1"/>
              </a:p>
            </p:txBody>
          </p:sp>
          <p:sp>
            <p:nvSpPr>
              <p:cNvPr id="13" name="Oval 12">
                <a:extLst>
                  <a:ext uri="{FF2B5EF4-FFF2-40B4-BE49-F238E27FC236}">
                    <a16:creationId xmlns:a16="http://schemas.microsoft.com/office/drawing/2014/main" id="{C2BAA895-939E-8C6B-89C0-50CF57F51E05}"/>
                  </a:ext>
                </a:extLst>
              </p:cNvPr>
              <p:cNvSpPr/>
              <p:nvPr/>
            </p:nvSpPr>
            <p:spPr>
              <a:xfrm>
                <a:off x="4365731" y="2540212"/>
                <a:ext cx="349144" cy="349144"/>
              </a:xfrm>
              <a:prstGeom prst="ellips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b="1"/>
              </a:p>
            </p:txBody>
          </p:sp>
          <p:sp>
            <p:nvSpPr>
              <p:cNvPr id="18" name="Oval 17">
                <a:extLst>
                  <a:ext uri="{FF2B5EF4-FFF2-40B4-BE49-F238E27FC236}">
                    <a16:creationId xmlns:a16="http://schemas.microsoft.com/office/drawing/2014/main" id="{71ED2775-F9F0-81CB-3CFC-3D54A4BC8D01}"/>
                  </a:ext>
                </a:extLst>
              </p:cNvPr>
              <p:cNvSpPr/>
              <p:nvPr/>
            </p:nvSpPr>
            <p:spPr>
              <a:xfrm>
                <a:off x="931456" y="1494859"/>
                <a:ext cx="349144" cy="349144"/>
              </a:xfrm>
              <a:prstGeom prst="ellips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b="1"/>
              </a:p>
            </p:txBody>
          </p:sp>
          <p:sp>
            <p:nvSpPr>
              <p:cNvPr id="23" name="TextBox 22">
                <a:extLst>
                  <a:ext uri="{FF2B5EF4-FFF2-40B4-BE49-F238E27FC236}">
                    <a16:creationId xmlns:a16="http://schemas.microsoft.com/office/drawing/2014/main" id="{7CA1977C-3652-9D9F-164F-9AF035F55521}"/>
                  </a:ext>
                </a:extLst>
              </p:cNvPr>
              <p:cNvSpPr txBox="1"/>
              <p:nvPr/>
            </p:nvSpPr>
            <p:spPr>
              <a:xfrm>
                <a:off x="1612106" y="1315490"/>
                <a:ext cx="956589" cy="938067"/>
              </a:xfrm>
              <a:prstGeom prst="rect">
                <a:avLst/>
              </a:prstGeom>
              <a:noFill/>
            </p:spPr>
            <p:txBody>
              <a:bodyPr wrap="none" rtlCol="0">
                <a:spAutoFit/>
              </a:bodyPr>
              <a:lstStyle/>
              <a:p>
                <a:r>
                  <a:rPr lang="en-US" b="1" dirty="0"/>
                  <a:t>CI</a:t>
                </a:r>
              </a:p>
            </p:txBody>
          </p:sp>
          <p:sp>
            <p:nvSpPr>
              <p:cNvPr id="24" name="TextBox 23">
                <a:extLst>
                  <a:ext uri="{FF2B5EF4-FFF2-40B4-BE49-F238E27FC236}">
                    <a16:creationId xmlns:a16="http://schemas.microsoft.com/office/drawing/2014/main" id="{8A745B75-5E48-6F05-0BBB-30E2FB1A938B}"/>
                  </a:ext>
                </a:extLst>
              </p:cNvPr>
              <p:cNvSpPr txBox="1"/>
              <p:nvPr/>
            </p:nvSpPr>
            <p:spPr>
              <a:xfrm>
                <a:off x="1612106" y="2360842"/>
                <a:ext cx="847600" cy="938067"/>
              </a:xfrm>
              <a:prstGeom prst="rect">
                <a:avLst/>
              </a:prstGeom>
              <a:noFill/>
            </p:spPr>
            <p:txBody>
              <a:bodyPr wrap="none" rtlCol="0">
                <a:spAutoFit/>
              </a:bodyPr>
              <a:lstStyle/>
              <a:p>
                <a:r>
                  <a:rPr lang="en-US" b="1" dirty="0"/>
                  <a:t>A</a:t>
                </a:r>
              </a:p>
            </p:txBody>
          </p:sp>
          <p:sp>
            <p:nvSpPr>
              <p:cNvPr id="25" name="TextBox 24">
                <a:extLst>
                  <a:ext uri="{FF2B5EF4-FFF2-40B4-BE49-F238E27FC236}">
                    <a16:creationId xmlns:a16="http://schemas.microsoft.com/office/drawing/2014/main" id="{848D12CA-CDF5-1EDD-677F-BBAB44DEE01E}"/>
                  </a:ext>
                </a:extLst>
              </p:cNvPr>
              <p:cNvSpPr txBox="1"/>
              <p:nvPr/>
            </p:nvSpPr>
            <p:spPr>
              <a:xfrm>
                <a:off x="1612106" y="3580068"/>
                <a:ext cx="822449" cy="938067"/>
              </a:xfrm>
              <a:prstGeom prst="rect">
                <a:avLst/>
              </a:prstGeom>
              <a:noFill/>
            </p:spPr>
            <p:txBody>
              <a:bodyPr wrap="none" rtlCol="0">
                <a:spAutoFit/>
              </a:bodyPr>
              <a:lstStyle/>
              <a:p>
                <a:r>
                  <a:rPr lang="en-US" b="1" dirty="0"/>
                  <a:t>B</a:t>
                </a:r>
              </a:p>
            </p:txBody>
          </p:sp>
          <p:sp>
            <p:nvSpPr>
              <p:cNvPr id="26" name="TextBox 25">
                <a:extLst>
                  <a:ext uri="{FF2B5EF4-FFF2-40B4-BE49-F238E27FC236}">
                    <a16:creationId xmlns:a16="http://schemas.microsoft.com/office/drawing/2014/main" id="{9D91898C-B2E0-90B2-65B1-103EFAF57EE8}"/>
                  </a:ext>
                </a:extLst>
              </p:cNvPr>
              <p:cNvSpPr txBox="1"/>
              <p:nvPr/>
            </p:nvSpPr>
            <p:spPr>
              <a:xfrm>
                <a:off x="3185075" y="1315490"/>
                <a:ext cx="767955" cy="938067"/>
              </a:xfrm>
              <a:prstGeom prst="rect">
                <a:avLst/>
              </a:prstGeom>
              <a:noFill/>
            </p:spPr>
            <p:txBody>
              <a:bodyPr wrap="none" rtlCol="0">
                <a:spAutoFit/>
              </a:bodyPr>
              <a:lstStyle/>
              <a:p>
                <a:pPr algn="r"/>
                <a:r>
                  <a:rPr lang="en-US" b="1" dirty="0"/>
                  <a:t>S</a:t>
                </a:r>
              </a:p>
            </p:txBody>
          </p:sp>
          <p:sp>
            <p:nvSpPr>
              <p:cNvPr id="27" name="TextBox 26">
                <a:extLst>
                  <a:ext uri="{FF2B5EF4-FFF2-40B4-BE49-F238E27FC236}">
                    <a16:creationId xmlns:a16="http://schemas.microsoft.com/office/drawing/2014/main" id="{F2EB2321-9CB4-DA6A-F396-2225084C2DDD}"/>
                  </a:ext>
                </a:extLst>
              </p:cNvPr>
              <p:cNvSpPr txBox="1"/>
              <p:nvPr/>
            </p:nvSpPr>
            <p:spPr>
              <a:xfrm>
                <a:off x="2754489" y="2360842"/>
                <a:ext cx="1198543" cy="938067"/>
              </a:xfrm>
              <a:prstGeom prst="rect">
                <a:avLst/>
              </a:prstGeom>
              <a:noFill/>
            </p:spPr>
            <p:txBody>
              <a:bodyPr wrap="none" rtlCol="0">
                <a:spAutoFit/>
              </a:bodyPr>
              <a:lstStyle/>
              <a:p>
                <a:pPr algn="r"/>
                <a:r>
                  <a:rPr lang="en-US" b="1" dirty="0"/>
                  <a:t>CO</a:t>
                </a:r>
              </a:p>
            </p:txBody>
          </p:sp>
        </p:grpSp>
        <p:grpSp>
          <p:nvGrpSpPr>
            <p:cNvPr id="29" name="Group 28">
              <a:extLst>
                <a:ext uri="{FF2B5EF4-FFF2-40B4-BE49-F238E27FC236}">
                  <a16:creationId xmlns:a16="http://schemas.microsoft.com/office/drawing/2014/main" id="{A60908B2-D871-1609-A86F-469C64B8F314}"/>
                </a:ext>
              </a:extLst>
            </p:cNvPr>
            <p:cNvGrpSpPr/>
            <p:nvPr/>
          </p:nvGrpSpPr>
          <p:grpSpPr>
            <a:xfrm>
              <a:off x="2445812" y="2356124"/>
              <a:ext cx="1200620" cy="1439588"/>
              <a:chOff x="920873" y="674962"/>
              <a:chExt cx="3794002" cy="4418478"/>
            </a:xfrm>
          </p:grpSpPr>
          <p:sp>
            <p:nvSpPr>
              <p:cNvPr id="30" name="Rectangle 29">
                <a:extLst>
                  <a:ext uri="{FF2B5EF4-FFF2-40B4-BE49-F238E27FC236}">
                    <a16:creationId xmlns:a16="http://schemas.microsoft.com/office/drawing/2014/main" id="{2EC58E7C-8562-AA35-4B9F-239071C12843}"/>
                  </a:ext>
                </a:extLst>
              </p:cNvPr>
              <p:cNvSpPr/>
              <p:nvPr/>
            </p:nvSpPr>
            <p:spPr>
              <a:xfrm>
                <a:off x="1333835" y="674962"/>
                <a:ext cx="2983622" cy="4418478"/>
              </a:xfrm>
              <a:prstGeom prst="rect">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b"/>
              <a:lstStyle/>
              <a:p>
                <a:pPr algn="ctr"/>
                <a:endParaRPr lang="en-US" sz="1600" b="1" dirty="0">
                  <a:solidFill>
                    <a:schemeClr val="tx1"/>
                  </a:solidFill>
                </a:endParaRPr>
              </a:p>
            </p:txBody>
          </p:sp>
          <p:sp>
            <p:nvSpPr>
              <p:cNvPr id="31" name="Oval 30">
                <a:extLst>
                  <a:ext uri="{FF2B5EF4-FFF2-40B4-BE49-F238E27FC236}">
                    <a16:creationId xmlns:a16="http://schemas.microsoft.com/office/drawing/2014/main" id="{FAC6BB95-46A2-E849-CD2D-DC869ABF97A4}"/>
                  </a:ext>
                </a:extLst>
              </p:cNvPr>
              <p:cNvSpPr/>
              <p:nvPr/>
            </p:nvSpPr>
            <p:spPr>
              <a:xfrm>
                <a:off x="920873" y="2540212"/>
                <a:ext cx="349144" cy="349144"/>
              </a:xfrm>
              <a:prstGeom prst="ellips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b="1"/>
              </a:p>
            </p:txBody>
          </p:sp>
          <p:sp>
            <p:nvSpPr>
              <p:cNvPr id="32" name="Oval 31">
                <a:extLst>
                  <a:ext uri="{FF2B5EF4-FFF2-40B4-BE49-F238E27FC236}">
                    <a16:creationId xmlns:a16="http://schemas.microsoft.com/office/drawing/2014/main" id="{62C682B9-BFCB-DECA-03F4-2E32738D8C62}"/>
                  </a:ext>
                </a:extLst>
              </p:cNvPr>
              <p:cNvSpPr/>
              <p:nvPr/>
            </p:nvSpPr>
            <p:spPr>
              <a:xfrm>
                <a:off x="920876" y="3759438"/>
                <a:ext cx="349144" cy="349144"/>
              </a:xfrm>
              <a:prstGeom prst="ellips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b="1"/>
              </a:p>
            </p:txBody>
          </p:sp>
          <p:sp>
            <p:nvSpPr>
              <p:cNvPr id="33" name="Oval 32">
                <a:extLst>
                  <a:ext uri="{FF2B5EF4-FFF2-40B4-BE49-F238E27FC236}">
                    <a16:creationId xmlns:a16="http://schemas.microsoft.com/office/drawing/2014/main" id="{20F8F774-0C6B-D03E-566B-93DB885D9A42}"/>
                  </a:ext>
                </a:extLst>
              </p:cNvPr>
              <p:cNvSpPr/>
              <p:nvPr/>
            </p:nvSpPr>
            <p:spPr>
              <a:xfrm>
                <a:off x="4355152" y="1494859"/>
                <a:ext cx="349144" cy="349144"/>
              </a:xfrm>
              <a:prstGeom prst="ellips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b="1"/>
              </a:p>
            </p:txBody>
          </p:sp>
          <p:sp>
            <p:nvSpPr>
              <p:cNvPr id="34" name="Oval 33">
                <a:extLst>
                  <a:ext uri="{FF2B5EF4-FFF2-40B4-BE49-F238E27FC236}">
                    <a16:creationId xmlns:a16="http://schemas.microsoft.com/office/drawing/2014/main" id="{1DBD03E9-2D23-AE45-AB76-0768F7ECBA9D}"/>
                  </a:ext>
                </a:extLst>
              </p:cNvPr>
              <p:cNvSpPr/>
              <p:nvPr/>
            </p:nvSpPr>
            <p:spPr>
              <a:xfrm>
                <a:off x="4365731" y="2540212"/>
                <a:ext cx="349144" cy="349144"/>
              </a:xfrm>
              <a:prstGeom prst="ellips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b="1"/>
              </a:p>
            </p:txBody>
          </p:sp>
          <p:sp>
            <p:nvSpPr>
              <p:cNvPr id="35" name="Oval 34">
                <a:extLst>
                  <a:ext uri="{FF2B5EF4-FFF2-40B4-BE49-F238E27FC236}">
                    <a16:creationId xmlns:a16="http://schemas.microsoft.com/office/drawing/2014/main" id="{AEE54C00-5F58-4CFC-9A08-BB48F08646D1}"/>
                  </a:ext>
                </a:extLst>
              </p:cNvPr>
              <p:cNvSpPr/>
              <p:nvPr/>
            </p:nvSpPr>
            <p:spPr>
              <a:xfrm>
                <a:off x="931456" y="1494859"/>
                <a:ext cx="349144" cy="349144"/>
              </a:xfrm>
              <a:prstGeom prst="ellips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b="1"/>
              </a:p>
            </p:txBody>
          </p:sp>
          <p:sp>
            <p:nvSpPr>
              <p:cNvPr id="36" name="TextBox 35">
                <a:extLst>
                  <a:ext uri="{FF2B5EF4-FFF2-40B4-BE49-F238E27FC236}">
                    <a16:creationId xmlns:a16="http://schemas.microsoft.com/office/drawing/2014/main" id="{60A0DF53-7274-E7BB-0263-510D109B67FC}"/>
                  </a:ext>
                </a:extLst>
              </p:cNvPr>
              <p:cNvSpPr txBox="1"/>
              <p:nvPr/>
            </p:nvSpPr>
            <p:spPr>
              <a:xfrm>
                <a:off x="1612106" y="1315490"/>
                <a:ext cx="956589" cy="938067"/>
              </a:xfrm>
              <a:prstGeom prst="rect">
                <a:avLst/>
              </a:prstGeom>
              <a:noFill/>
            </p:spPr>
            <p:txBody>
              <a:bodyPr wrap="none" rtlCol="0">
                <a:spAutoFit/>
              </a:bodyPr>
              <a:lstStyle/>
              <a:p>
                <a:r>
                  <a:rPr lang="en-US" b="1" dirty="0"/>
                  <a:t>CI</a:t>
                </a:r>
              </a:p>
            </p:txBody>
          </p:sp>
          <p:sp>
            <p:nvSpPr>
              <p:cNvPr id="37" name="TextBox 36">
                <a:extLst>
                  <a:ext uri="{FF2B5EF4-FFF2-40B4-BE49-F238E27FC236}">
                    <a16:creationId xmlns:a16="http://schemas.microsoft.com/office/drawing/2014/main" id="{D13C3B6A-7EC0-AA2C-18ED-71BF72E08FF7}"/>
                  </a:ext>
                </a:extLst>
              </p:cNvPr>
              <p:cNvSpPr txBox="1"/>
              <p:nvPr/>
            </p:nvSpPr>
            <p:spPr>
              <a:xfrm>
                <a:off x="1612106" y="2360842"/>
                <a:ext cx="847600" cy="938067"/>
              </a:xfrm>
              <a:prstGeom prst="rect">
                <a:avLst/>
              </a:prstGeom>
              <a:noFill/>
            </p:spPr>
            <p:txBody>
              <a:bodyPr wrap="none" rtlCol="0">
                <a:spAutoFit/>
              </a:bodyPr>
              <a:lstStyle/>
              <a:p>
                <a:r>
                  <a:rPr lang="en-US" b="1" dirty="0"/>
                  <a:t>A</a:t>
                </a:r>
              </a:p>
            </p:txBody>
          </p:sp>
          <p:sp>
            <p:nvSpPr>
              <p:cNvPr id="38" name="TextBox 37">
                <a:extLst>
                  <a:ext uri="{FF2B5EF4-FFF2-40B4-BE49-F238E27FC236}">
                    <a16:creationId xmlns:a16="http://schemas.microsoft.com/office/drawing/2014/main" id="{B8B94754-170E-224A-1A2E-4B827AD888C6}"/>
                  </a:ext>
                </a:extLst>
              </p:cNvPr>
              <p:cNvSpPr txBox="1"/>
              <p:nvPr/>
            </p:nvSpPr>
            <p:spPr>
              <a:xfrm>
                <a:off x="1612106" y="3580068"/>
                <a:ext cx="822449" cy="938067"/>
              </a:xfrm>
              <a:prstGeom prst="rect">
                <a:avLst/>
              </a:prstGeom>
              <a:noFill/>
            </p:spPr>
            <p:txBody>
              <a:bodyPr wrap="none" rtlCol="0">
                <a:spAutoFit/>
              </a:bodyPr>
              <a:lstStyle/>
              <a:p>
                <a:r>
                  <a:rPr lang="en-US" b="1" dirty="0"/>
                  <a:t>B</a:t>
                </a:r>
              </a:p>
            </p:txBody>
          </p:sp>
          <p:sp>
            <p:nvSpPr>
              <p:cNvPr id="39" name="TextBox 38">
                <a:extLst>
                  <a:ext uri="{FF2B5EF4-FFF2-40B4-BE49-F238E27FC236}">
                    <a16:creationId xmlns:a16="http://schemas.microsoft.com/office/drawing/2014/main" id="{A46C869F-3E1F-3757-7E3C-F75519A892A1}"/>
                  </a:ext>
                </a:extLst>
              </p:cNvPr>
              <p:cNvSpPr txBox="1"/>
              <p:nvPr/>
            </p:nvSpPr>
            <p:spPr>
              <a:xfrm>
                <a:off x="3185075" y="1315490"/>
                <a:ext cx="767955" cy="938067"/>
              </a:xfrm>
              <a:prstGeom prst="rect">
                <a:avLst/>
              </a:prstGeom>
              <a:noFill/>
            </p:spPr>
            <p:txBody>
              <a:bodyPr wrap="none" rtlCol="0">
                <a:spAutoFit/>
              </a:bodyPr>
              <a:lstStyle/>
              <a:p>
                <a:pPr algn="r"/>
                <a:r>
                  <a:rPr lang="en-US" b="1" dirty="0"/>
                  <a:t>S</a:t>
                </a:r>
              </a:p>
            </p:txBody>
          </p:sp>
          <p:sp>
            <p:nvSpPr>
              <p:cNvPr id="40" name="TextBox 39">
                <a:extLst>
                  <a:ext uri="{FF2B5EF4-FFF2-40B4-BE49-F238E27FC236}">
                    <a16:creationId xmlns:a16="http://schemas.microsoft.com/office/drawing/2014/main" id="{BA347B57-43DE-9F0F-15D7-C62C3DEBD7AC}"/>
                  </a:ext>
                </a:extLst>
              </p:cNvPr>
              <p:cNvSpPr txBox="1"/>
              <p:nvPr/>
            </p:nvSpPr>
            <p:spPr>
              <a:xfrm>
                <a:off x="2754489" y="2360842"/>
                <a:ext cx="1198543" cy="938067"/>
              </a:xfrm>
              <a:prstGeom prst="rect">
                <a:avLst/>
              </a:prstGeom>
              <a:noFill/>
            </p:spPr>
            <p:txBody>
              <a:bodyPr wrap="none" rtlCol="0">
                <a:spAutoFit/>
              </a:bodyPr>
              <a:lstStyle/>
              <a:p>
                <a:pPr algn="r"/>
                <a:r>
                  <a:rPr lang="en-US" b="1" dirty="0"/>
                  <a:t>CO</a:t>
                </a:r>
              </a:p>
            </p:txBody>
          </p:sp>
        </p:grpSp>
        <p:grpSp>
          <p:nvGrpSpPr>
            <p:cNvPr id="41" name="Group 40">
              <a:extLst>
                <a:ext uri="{FF2B5EF4-FFF2-40B4-BE49-F238E27FC236}">
                  <a16:creationId xmlns:a16="http://schemas.microsoft.com/office/drawing/2014/main" id="{82368BB9-4332-77A6-98E8-6DC73C940A4A}"/>
                </a:ext>
              </a:extLst>
            </p:cNvPr>
            <p:cNvGrpSpPr/>
            <p:nvPr/>
          </p:nvGrpSpPr>
          <p:grpSpPr>
            <a:xfrm>
              <a:off x="3970751" y="3795712"/>
              <a:ext cx="1200620" cy="1439588"/>
              <a:chOff x="920873" y="674962"/>
              <a:chExt cx="3794002" cy="4418478"/>
            </a:xfrm>
          </p:grpSpPr>
          <p:sp>
            <p:nvSpPr>
              <p:cNvPr id="42" name="Rectangle 41">
                <a:extLst>
                  <a:ext uri="{FF2B5EF4-FFF2-40B4-BE49-F238E27FC236}">
                    <a16:creationId xmlns:a16="http://schemas.microsoft.com/office/drawing/2014/main" id="{420885F8-8A9B-4F44-61F8-5E46315CCA74}"/>
                  </a:ext>
                </a:extLst>
              </p:cNvPr>
              <p:cNvSpPr/>
              <p:nvPr/>
            </p:nvSpPr>
            <p:spPr>
              <a:xfrm>
                <a:off x="1333835" y="674962"/>
                <a:ext cx="2983622" cy="4418478"/>
              </a:xfrm>
              <a:prstGeom prst="rect">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b"/>
              <a:lstStyle/>
              <a:p>
                <a:pPr algn="ctr"/>
                <a:endParaRPr lang="en-US" sz="1600" b="1" dirty="0">
                  <a:solidFill>
                    <a:schemeClr val="tx1"/>
                  </a:solidFill>
                </a:endParaRPr>
              </a:p>
            </p:txBody>
          </p:sp>
          <p:sp>
            <p:nvSpPr>
              <p:cNvPr id="43" name="Oval 42">
                <a:extLst>
                  <a:ext uri="{FF2B5EF4-FFF2-40B4-BE49-F238E27FC236}">
                    <a16:creationId xmlns:a16="http://schemas.microsoft.com/office/drawing/2014/main" id="{1635873B-6C3C-C376-E8A2-E0E2D725A228}"/>
                  </a:ext>
                </a:extLst>
              </p:cNvPr>
              <p:cNvSpPr/>
              <p:nvPr/>
            </p:nvSpPr>
            <p:spPr>
              <a:xfrm>
                <a:off x="920873" y="2540212"/>
                <a:ext cx="349144" cy="349144"/>
              </a:xfrm>
              <a:prstGeom prst="ellips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b="1"/>
              </a:p>
            </p:txBody>
          </p:sp>
          <p:sp>
            <p:nvSpPr>
              <p:cNvPr id="44" name="Oval 43">
                <a:extLst>
                  <a:ext uri="{FF2B5EF4-FFF2-40B4-BE49-F238E27FC236}">
                    <a16:creationId xmlns:a16="http://schemas.microsoft.com/office/drawing/2014/main" id="{016FBA17-EF16-54CC-2852-24EAB6698470}"/>
                  </a:ext>
                </a:extLst>
              </p:cNvPr>
              <p:cNvSpPr/>
              <p:nvPr/>
            </p:nvSpPr>
            <p:spPr>
              <a:xfrm>
                <a:off x="920876" y="3759438"/>
                <a:ext cx="349144" cy="349144"/>
              </a:xfrm>
              <a:prstGeom prst="ellips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b="1"/>
              </a:p>
            </p:txBody>
          </p:sp>
          <p:sp>
            <p:nvSpPr>
              <p:cNvPr id="45" name="Oval 44">
                <a:extLst>
                  <a:ext uri="{FF2B5EF4-FFF2-40B4-BE49-F238E27FC236}">
                    <a16:creationId xmlns:a16="http://schemas.microsoft.com/office/drawing/2014/main" id="{13716E4F-9E5E-5551-68C1-3A9D010CB950}"/>
                  </a:ext>
                </a:extLst>
              </p:cNvPr>
              <p:cNvSpPr/>
              <p:nvPr/>
            </p:nvSpPr>
            <p:spPr>
              <a:xfrm>
                <a:off x="4355152" y="1494859"/>
                <a:ext cx="349144" cy="349144"/>
              </a:xfrm>
              <a:prstGeom prst="ellips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b="1"/>
              </a:p>
            </p:txBody>
          </p:sp>
          <p:sp>
            <p:nvSpPr>
              <p:cNvPr id="46" name="Oval 45">
                <a:extLst>
                  <a:ext uri="{FF2B5EF4-FFF2-40B4-BE49-F238E27FC236}">
                    <a16:creationId xmlns:a16="http://schemas.microsoft.com/office/drawing/2014/main" id="{4510D9F2-A032-E0F6-077A-7838787B4871}"/>
                  </a:ext>
                </a:extLst>
              </p:cNvPr>
              <p:cNvSpPr/>
              <p:nvPr/>
            </p:nvSpPr>
            <p:spPr>
              <a:xfrm>
                <a:off x="4365731" y="2540212"/>
                <a:ext cx="349144" cy="349144"/>
              </a:xfrm>
              <a:prstGeom prst="ellips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b="1"/>
              </a:p>
            </p:txBody>
          </p:sp>
          <p:sp>
            <p:nvSpPr>
              <p:cNvPr id="47" name="Oval 46">
                <a:extLst>
                  <a:ext uri="{FF2B5EF4-FFF2-40B4-BE49-F238E27FC236}">
                    <a16:creationId xmlns:a16="http://schemas.microsoft.com/office/drawing/2014/main" id="{A5F8A477-76EF-E858-FA01-602FF084316C}"/>
                  </a:ext>
                </a:extLst>
              </p:cNvPr>
              <p:cNvSpPr/>
              <p:nvPr/>
            </p:nvSpPr>
            <p:spPr>
              <a:xfrm>
                <a:off x="931456" y="1494859"/>
                <a:ext cx="349144" cy="349144"/>
              </a:xfrm>
              <a:prstGeom prst="ellips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b="1"/>
              </a:p>
            </p:txBody>
          </p:sp>
          <p:sp>
            <p:nvSpPr>
              <p:cNvPr id="48" name="TextBox 47">
                <a:extLst>
                  <a:ext uri="{FF2B5EF4-FFF2-40B4-BE49-F238E27FC236}">
                    <a16:creationId xmlns:a16="http://schemas.microsoft.com/office/drawing/2014/main" id="{A1A11F55-DD9F-16E9-C9FB-54D299826548}"/>
                  </a:ext>
                </a:extLst>
              </p:cNvPr>
              <p:cNvSpPr txBox="1"/>
              <p:nvPr/>
            </p:nvSpPr>
            <p:spPr>
              <a:xfrm>
                <a:off x="1612106" y="1315490"/>
                <a:ext cx="956589" cy="938067"/>
              </a:xfrm>
              <a:prstGeom prst="rect">
                <a:avLst/>
              </a:prstGeom>
              <a:noFill/>
            </p:spPr>
            <p:txBody>
              <a:bodyPr wrap="none" rtlCol="0">
                <a:spAutoFit/>
              </a:bodyPr>
              <a:lstStyle/>
              <a:p>
                <a:r>
                  <a:rPr lang="en-US" b="1" dirty="0"/>
                  <a:t>CI</a:t>
                </a:r>
              </a:p>
            </p:txBody>
          </p:sp>
          <p:sp>
            <p:nvSpPr>
              <p:cNvPr id="49" name="TextBox 48">
                <a:extLst>
                  <a:ext uri="{FF2B5EF4-FFF2-40B4-BE49-F238E27FC236}">
                    <a16:creationId xmlns:a16="http://schemas.microsoft.com/office/drawing/2014/main" id="{860C6999-C52D-FD0D-1844-2FDA23D8E43E}"/>
                  </a:ext>
                </a:extLst>
              </p:cNvPr>
              <p:cNvSpPr txBox="1"/>
              <p:nvPr/>
            </p:nvSpPr>
            <p:spPr>
              <a:xfrm>
                <a:off x="1612106" y="2360842"/>
                <a:ext cx="847600" cy="938067"/>
              </a:xfrm>
              <a:prstGeom prst="rect">
                <a:avLst/>
              </a:prstGeom>
              <a:noFill/>
            </p:spPr>
            <p:txBody>
              <a:bodyPr wrap="none" rtlCol="0">
                <a:spAutoFit/>
              </a:bodyPr>
              <a:lstStyle/>
              <a:p>
                <a:r>
                  <a:rPr lang="en-US" b="1" dirty="0"/>
                  <a:t>A</a:t>
                </a:r>
              </a:p>
            </p:txBody>
          </p:sp>
          <p:sp>
            <p:nvSpPr>
              <p:cNvPr id="50" name="TextBox 49">
                <a:extLst>
                  <a:ext uri="{FF2B5EF4-FFF2-40B4-BE49-F238E27FC236}">
                    <a16:creationId xmlns:a16="http://schemas.microsoft.com/office/drawing/2014/main" id="{9111139B-D478-1E1E-960D-E8F05744FD0A}"/>
                  </a:ext>
                </a:extLst>
              </p:cNvPr>
              <p:cNvSpPr txBox="1"/>
              <p:nvPr/>
            </p:nvSpPr>
            <p:spPr>
              <a:xfrm>
                <a:off x="1612106" y="3580068"/>
                <a:ext cx="822449" cy="938067"/>
              </a:xfrm>
              <a:prstGeom prst="rect">
                <a:avLst/>
              </a:prstGeom>
              <a:noFill/>
            </p:spPr>
            <p:txBody>
              <a:bodyPr wrap="none" rtlCol="0">
                <a:spAutoFit/>
              </a:bodyPr>
              <a:lstStyle/>
              <a:p>
                <a:r>
                  <a:rPr lang="en-US" b="1" dirty="0"/>
                  <a:t>B</a:t>
                </a:r>
              </a:p>
            </p:txBody>
          </p:sp>
          <p:sp>
            <p:nvSpPr>
              <p:cNvPr id="51" name="TextBox 50">
                <a:extLst>
                  <a:ext uri="{FF2B5EF4-FFF2-40B4-BE49-F238E27FC236}">
                    <a16:creationId xmlns:a16="http://schemas.microsoft.com/office/drawing/2014/main" id="{C240224C-017C-6855-8B06-3C7271665B47}"/>
                  </a:ext>
                </a:extLst>
              </p:cNvPr>
              <p:cNvSpPr txBox="1"/>
              <p:nvPr/>
            </p:nvSpPr>
            <p:spPr>
              <a:xfrm>
                <a:off x="3185075" y="1315490"/>
                <a:ext cx="767955" cy="938067"/>
              </a:xfrm>
              <a:prstGeom prst="rect">
                <a:avLst/>
              </a:prstGeom>
              <a:noFill/>
            </p:spPr>
            <p:txBody>
              <a:bodyPr wrap="none" rtlCol="0">
                <a:spAutoFit/>
              </a:bodyPr>
              <a:lstStyle/>
              <a:p>
                <a:pPr algn="r"/>
                <a:r>
                  <a:rPr lang="en-US" b="1" dirty="0"/>
                  <a:t>S</a:t>
                </a:r>
              </a:p>
            </p:txBody>
          </p:sp>
          <p:sp>
            <p:nvSpPr>
              <p:cNvPr id="52" name="TextBox 51">
                <a:extLst>
                  <a:ext uri="{FF2B5EF4-FFF2-40B4-BE49-F238E27FC236}">
                    <a16:creationId xmlns:a16="http://schemas.microsoft.com/office/drawing/2014/main" id="{B595E9AD-FDF8-EB21-8798-557AB84A15E9}"/>
                  </a:ext>
                </a:extLst>
              </p:cNvPr>
              <p:cNvSpPr txBox="1"/>
              <p:nvPr/>
            </p:nvSpPr>
            <p:spPr>
              <a:xfrm>
                <a:off x="2754489" y="2360842"/>
                <a:ext cx="1198543" cy="938067"/>
              </a:xfrm>
              <a:prstGeom prst="rect">
                <a:avLst/>
              </a:prstGeom>
              <a:noFill/>
            </p:spPr>
            <p:txBody>
              <a:bodyPr wrap="none" rtlCol="0">
                <a:spAutoFit/>
              </a:bodyPr>
              <a:lstStyle/>
              <a:p>
                <a:pPr algn="r"/>
                <a:r>
                  <a:rPr lang="en-US" b="1" dirty="0"/>
                  <a:t>CO</a:t>
                </a:r>
              </a:p>
            </p:txBody>
          </p:sp>
        </p:grpSp>
        <p:grpSp>
          <p:nvGrpSpPr>
            <p:cNvPr id="53" name="Group 52">
              <a:extLst>
                <a:ext uri="{FF2B5EF4-FFF2-40B4-BE49-F238E27FC236}">
                  <a16:creationId xmlns:a16="http://schemas.microsoft.com/office/drawing/2014/main" id="{BE587CC2-810D-7A27-2F87-2E8DA78D9D0A}"/>
                </a:ext>
              </a:extLst>
            </p:cNvPr>
            <p:cNvGrpSpPr/>
            <p:nvPr/>
          </p:nvGrpSpPr>
          <p:grpSpPr>
            <a:xfrm>
              <a:off x="5495690" y="5047859"/>
              <a:ext cx="1200620" cy="1439588"/>
              <a:chOff x="920873" y="674962"/>
              <a:chExt cx="3794002" cy="4418478"/>
            </a:xfrm>
          </p:grpSpPr>
          <p:sp>
            <p:nvSpPr>
              <p:cNvPr id="54" name="Rectangle 53">
                <a:extLst>
                  <a:ext uri="{FF2B5EF4-FFF2-40B4-BE49-F238E27FC236}">
                    <a16:creationId xmlns:a16="http://schemas.microsoft.com/office/drawing/2014/main" id="{44890C78-A462-2A07-1A4C-B5863E02C827}"/>
                  </a:ext>
                </a:extLst>
              </p:cNvPr>
              <p:cNvSpPr/>
              <p:nvPr/>
            </p:nvSpPr>
            <p:spPr>
              <a:xfrm>
                <a:off x="1333835" y="674962"/>
                <a:ext cx="2983622" cy="4418478"/>
              </a:xfrm>
              <a:prstGeom prst="rect">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b"/>
              <a:lstStyle/>
              <a:p>
                <a:pPr algn="ctr"/>
                <a:endParaRPr lang="en-US" sz="1600" b="1" dirty="0">
                  <a:solidFill>
                    <a:schemeClr val="tx1"/>
                  </a:solidFill>
                </a:endParaRPr>
              </a:p>
            </p:txBody>
          </p:sp>
          <p:sp>
            <p:nvSpPr>
              <p:cNvPr id="55" name="Oval 54">
                <a:extLst>
                  <a:ext uri="{FF2B5EF4-FFF2-40B4-BE49-F238E27FC236}">
                    <a16:creationId xmlns:a16="http://schemas.microsoft.com/office/drawing/2014/main" id="{A4C5CE07-68AD-F1D5-CBBC-345A320D594C}"/>
                  </a:ext>
                </a:extLst>
              </p:cNvPr>
              <p:cNvSpPr/>
              <p:nvPr/>
            </p:nvSpPr>
            <p:spPr>
              <a:xfrm>
                <a:off x="920873" y="2540212"/>
                <a:ext cx="349144" cy="349144"/>
              </a:xfrm>
              <a:prstGeom prst="ellips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b="1"/>
              </a:p>
            </p:txBody>
          </p:sp>
          <p:sp>
            <p:nvSpPr>
              <p:cNvPr id="56" name="Oval 55">
                <a:extLst>
                  <a:ext uri="{FF2B5EF4-FFF2-40B4-BE49-F238E27FC236}">
                    <a16:creationId xmlns:a16="http://schemas.microsoft.com/office/drawing/2014/main" id="{2E71EEA2-3521-15E7-7F87-F331F4604853}"/>
                  </a:ext>
                </a:extLst>
              </p:cNvPr>
              <p:cNvSpPr/>
              <p:nvPr/>
            </p:nvSpPr>
            <p:spPr>
              <a:xfrm>
                <a:off x="920876" y="3759438"/>
                <a:ext cx="349144" cy="349144"/>
              </a:xfrm>
              <a:prstGeom prst="ellips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b="1"/>
              </a:p>
            </p:txBody>
          </p:sp>
          <p:sp>
            <p:nvSpPr>
              <p:cNvPr id="57" name="Oval 56">
                <a:extLst>
                  <a:ext uri="{FF2B5EF4-FFF2-40B4-BE49-F238E27FC236}">
                    <a16:creationId xmlns:a16="http://schemas.microsoft.com/office/drawing/2014/main" id="{5785CAC1-A7B6-3FDA-740A-174FD7A2A23F}"/>
                  </a:ext>
                </a:extLst>
              </p:cNvPr>
              <p:cNvSpPr/>
              <p:nvPr/>
            </p:nvSpPr>
            <p:spPr>
              <a:xfrm>
                <a:off x="4355152" y="1494859"/>
                <a:ext cx="349144" cy="349144"/>
              </a:xfrm>
              <a:prstGeom prst="ellips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b="1"/>
              </a:p>
            </p:txBody>
          </p:sp>
          <p:sp>
            <p:nvSpPr>
              <p:cNvPr id="58" name="Oval 57">
                <a:extLst>
                  <a:ext uri="{FF2B5EF4-FFF2-40B4-BE49-F238E27FC236}">
                    <a16:creationId xmlns:a16="http://schemas.microsoft.com/office/drawing/2014/main" id="{9182506F-C7FF-2675-6822-66C2650FCF60}"/>
                  </a:ext>
                </a:extLst>
              </p:cNvPr>
              <p:cNvSpPr/>
              <p:nvPr/>
            </p:nvSpPr>
            <p:spPr>
              <a:xfrm>
                <a:off x="4365731" y="2540212"/>
                <a:ext cx="349144" cy="349144"/>
              </a:xfrm>
              <a:prstGeom prst="ellips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b="1"/>
              </a:p>
            </p:txBody>
          </p:sp>
          <p:sp>
            <p:nvSpPr>
              <p:cNvPr id="59" name="Oval 58">
                <a:extLst>
                  <a:ext uri="{FF2B5EF4-FFF2-40B4-BE49-F238E27FC236}">
                    <a16:creationId xmlns:a16="http://schemas.microsoft.com/office/drawing/2014/main" id="{7B79EDCA-52D0-C960-5AF4-42F05614A399}"/>
                  </a:ext>
                </a:extLst>
              </p:cNvPr>
              <p:cNvSpPr/>
              <p:nvPr/>
            </p:nvSpPr>
            <p:spPr>
              <a:xfrm>
                <a:off x="931456" y="1494859"/>
                <a:ext cx="349144" cy="349144"/>
              </a:xfrm>
              <a:prstGeom prst="ellips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b="1"/>
              </a:p>
            </p:txBody>
          </p:sp>
          <p:sp>
            <p:nvSpPr>
              <p:cNvPr id="60" name="TextBox 59">
                <a:extLst>
                  <a:ext uri="{FF2B5EF4-FFF2-40B4-BE49-F238E27FC236}">
                    <a16:creationId xmlns:a16="http://schemas.microsoft.com/office/drawing/2014/main" id="{F6A7C50F-EF0A-67B0-FEE7-25BB4918862D}"/>
                  </a:ext>
                </a:extLst>
              </p:cNvPr>
              <p:cNvSpPr txBox="1"/>
              <p:nvPr/>
            </p:nvSpPr>
            <p:spPr>
              <a:xfrm>
                <a:off x="1612106" y="1315490"/>
                <a:ext cx="956589" cy="938067"/>
              </a:xfrm>
              <a:prstGeom prst="rect">
                <a:avLst/>
              </a:prstGeom>
              <a:noFill/>
            </p:spPr>
            <p:txBody>
              <a:bodyPr wrap="none" rtlCol="0">
                <a:spAutoFit/>
              </a:bodyPr>
              <a:lstStyle/>
              <a:p>
                <a:r>
                  <a:rPr lang="en-US" b="1" dirty="0"/>
                  <a:t>CI</a:t>
                </a:r>
              </a:p>
            </p:txBody>
          </p:sp>
          <p:sp>
            <p:nvSpPr>
              <p:cNvPr id="61" name="TextBox 60">
                <a:extLst>
                  <a:ext uri="{FF2B5EF4-FFF2-40B4-BE49-F238E27FC236}">
                    <a16:creationId xmlns:a16="http://schemas.microsoft.com/office/drawing/2014/main" id="{BC90E8AA-5415-0962-0BFE-CEB79B683D3F}"/>
                  </a:ext>
                </a:extLst>
              </p:cNvPr>
              <p:cNvSpPr txBox="1"/>
              <p:nvPr/>
            </p:nvSpPr>
            <p:spPr>
              <a:xfrm>
                <a:off x="1612106" y="2360842"/>
                <a:ext cx="847600" cy="938067"/>
              </a:xfrm>
              <a:prstGeom prst="rect">
                <a:avLst/>
              </a:prstGeom>
              <a:noFill/>
            </p:spPr>
            <p:txBody>
              <a:bodyPr wrap="none" rtlCol="0">
                <a:spAutoFit/>
              </a:bodyPr>
              <a:lstStyle/>
              <a:p>
                <a:r>
                  <a:rPr lang="en-US" b="1" dirty="0"/>
                  <a:t>A</a:t>
                </a:r>
              </a:p>
            </p:txBody>
          </p:sp>
          <p:sp>
            <p:nvSpPr>
              <p:cNvPr id="62" name="TextBox 61">
                <a:extLst>
                  <a:ext uri="{FF2B5EF4-FFF2-40B4-BE49-F238E27FC236}">
                    <a16:creationId xmlns:a16="http://schemas.microsoft.com/office/drawing/2014/main" id="{3C169FF5-66BD-5C2D-9B51-A23DE010C5BC}"/>
                  </a:ext>
                </a:extLst>
              </p:cNvPr>
              <p:cNvSpPr txBox="1"/>
              <p:nvPr/>
            </p:nvSpPr>
            <p:spPr>
              <a:xfrm>
                <a:off x="1612106" y="3580068"/>
                <a:ext cx="822449" cy="938067"/>
              </a:xfrm>
              <a:prstGeom prst="rect">
                <a:avLst/>
              </a:prstGeom>
              <a:noFill/>
            </p:spPr>
            <p:txBody>
              <a:bodyPr wrap="none" rtlCol="0">
                <a:spAutoFit/>
              </a:bodyPr>
              <a:lstStyle/>
              <a:p>
                <a:r>
                  <a:rPr lang="en-US" b="1" dirty="0"/>
                  <a:t>B</a:t>
                </a:r>
              </a:p>
            </p:txBody>
          </p:sp>
          <p:sp>
            <p:nvSpPr>
              <p:cNvPr id="63" name="TextBox 62">
                <a:extLst>
                  <a:ext uri="{FF2B5EF4-FFF2-40B4-BE49-F238E27FC236}">
                    <a16:creationId xmlns:a16="http://schemas.microsoft.com/office/drawing/2014/main" id="{657BB5C4-CEB2-9487-15F5-EB41A739E8C8}"/>
                  </a:ext>
                </a:extLst>
              </p:cNvPr>
              <p:cNvSpPr txBox="1"/>
              <p:nvPr/>
            </p:nvSpPr>
            <p:spPr>
              <a:xfrm>
                <a:off x="3185075" y="1315490"/>
                <a:ext cx="767955" cy="938067"/>
              </a:xfrm>
              <a:prstGeom prst="rect">
                <a:avLst/>
              </a:prstGeom>
              <a:noFill/>
            </p:spPr>
            <p:txBody>
              <a:bodyPr wrap="none" rtlCol="0">
                <a:spAutoFit/>
              </a:bodyPr>
              <a:lstStyle/>
              <a:p>
                <a:pPr algn="r"/>
                <a:r>
                  <a:rPr lang="en-US" b="1" dirty="0"/>
                  <a:t>S</a:t>
                </a:r>
              </a:p>
            </p:txBody>
          </p:sp>
          <p:sp>
            <p:nvSpPr>
              <p:cNvPr id="64" name="TextBox 63">
                <a:extLst>
                  <a:ext uri="{FF2B5EF4-FFF2-40B4-BE49-F238E27FC236}">
                    <a16:creationId xmlns:a16="http://schemas.microsoft.com/office/drawing/2014/main" id="{AB33B787-F486-365A-0CC3-D56ABB52AB06}"/>
                  </a:ext>
                </a:extLst>
              </p:cNvPr>
              <p:cNvSpPr txBox="1"/>
              <p:nvPr/>
            </p:nvSpPr>
            <p:spPr>
              <a:xfrm>
                <a:off x="2754489" y="2360842"/>
                <a:ext cx="1198543" cy="938067"/>
              </a:xfrm>
              <a:prstGeom prst="rect">
                <a:avLst/>
              </a:prstGeom>
              <a:noFill/>
            </p:spPr>
            <p:txBody>
              <a:bodyPr wrap="none" rtlCol="0">
                <a:spAutoFit/>
              </a:bodyPr>
              <a:lstStyle/>
              <a:p>
                <a:pPr algn="r"/>
                <a:r>
                  <a:rPr lang="en-US" b="1" dirty="0"/>
                  <a:t>CO</a:t>
                </a:r>
              </a:p>
            </p:txBody>
          </p:sp>
        </p:grpSp>
        <p:cxnSp>
          <p:nvCxnSpPr>
            <p:cNvPr id="69" name="Straight Connector 68">
              <a:extLst>
                <a:ext uri="{FF2B5EF4-FFF2-40B4-BE49-F238E27FC236}">
                  <a16:creationId xmlns:a16="http://schemas.microsoft.com/office/drawing/2014/main" id="{863F9ED7-0419-6809-8D25-26B37DFF6224}"/>
                </a:ext>
              </a:extLst>
            </p:cNvPr>
            <p:cNvCxnSpPr>
              <a:cxnSpLocks/>
              <a:stCxn id="13" idx="4"/>
              <a:endCxn id="35" idx="5"/>
            </p:cNvCxnSpPr>
            <p:nvPr/>
          </p:nvCxnSpPr>
          <p:spPr>
            <a:xfrm>
              <a:off x="2066250" y="1396436"/>
              <a:ext cx="477218" cy="132391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0A7D3035-3E02-FF54-5915-AECFA7E456C1}"/>
                </a:ext>
              </a:extLst>
            </p:cNvPr>
            <p:cNvCxnSpPr>
              <a:cxnSpLocks/>
              <a:stCxn id="34" idx="0"/>
              <a:endCxn id="47" idx="1"/>
            </p:cNvCxnSpPr>
            <p:nvPr/>
          </p:nvCxnSpPr>
          <p:spPr>
            <a:xfrm>
              <a:off x="3591189" y="2963843"/>
              <a:ext cx="399091" cy="111565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0629A40C-E284-DDCD-9369-729879865D01}"/>
                </a:ext>
              </a:extLst>
            </p:cNvPr>
            <p:cNvCxnSpPr>
              <a:cxnSpLocks/>
              <a:stCxn id="46" idx="6"/>
              <a:endCxn id="59" idx="0"/>
            </p:cNvCxnSpPr>
            <p:nvPr/>
          </p:nvCxnSpPr>
          <p:spPr>
            <a:xfrm>
              <a:off x="5171371" y="4460309"/>
              <a:ext cx="382912" cy="85468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22" name="Group 221" descr="This is a 32 bit addres made up of 32 very tiny full adders.  The key takeaway is how they are laid out left to right - which leads to more delay from inputs to outputs because of the distance and number of gates that the final output travels.">
            <a:extLst>
              <a:ext uri="{FF2B5EF4-FFF2-40B4-BE49-F238E27FC236}">
                <a16:creationId xmlns:a16="http://schemas.microsoft.com/office/drawing/2014/main" id="{5C3AB8EB-B3F6-5F51-52E9-DD484903C3EA}"/>
              </a:ext>
            </a:extLst>
          </p:cNvPr>
          <p:cNvGrpSpPr/>
          <p:nvPr/>
        </p:nvGrpSpPr>
        <p:grpSpPr>
          <a:xfrm>
            <a:off x="4892890" y="361793"/>
            <a:ext cx="6767750" cy="5938213"/>
            <a:chOff x="5495690" y="550294"/>
            <a:chExt cx="6767750" cy="5938213"/>
          </a:xfrm>
        </p:grpSpPr>
        <p:grpSp>
          <p:nvGrpSpPr>
            <p:cNvPr id="139" name="Group 138">
              <a:extLst>
                <a:ext uri="{FF2B5EF4-FFF2-40B4-BE49-F238E27FC236}">
                  <a16:creationId xmlns:a16="http://schemas.microsoft.com/office/drawing/2014/main" id="{2CB80CD0-EB4D-74CC-B590-8702EB8B683F}"/>
                </a:ext>
              </a:extLst>
            </p:cNvPr>
            <p:cNvGrpSpPr/>
            <p:nvPr/>
          </p:nvGrpSpPr>
          <p:grpSpPr>
            <a:xfrm>
              <a:off x="5495690" y="550294"/>
              <a:ext cx="677449" cy="666718"/>
              <a:chOff x="6398947" y="629100"/>
              <a:chExt cx="5437469" cy="5351335"/>
            </a:xfrm>
          </p:grpSpPr>
          <p:sp>
            <p:nvSpPr>
              <p:cNvPr id="81" name="Rectangle 80">
                <a:extLst>
                  <a:ext uri="{FF2B5EF4-FFF2-40B4-BE49-F238E27FC236}">
                    <a16:creationId xmlns:a16="http://schemas.microsoft.com/office/drawing/2014/main" id="{9A397719-206C-DB15-1C30-EF068996DB3F}"/>
                  </a:ext>
                </a:extLst>
              </p:cNvPr>
              <p:cNvSpPr/>
              <p:nvPr/>
            </p:nvSpPr>
            <p:spPr>
              <a:xfrm>
                <a:off x="6398947" y="629100"/>
                <a:ext cx="785735" cy="1198014"/>
              </a:xfrm>
              <a:prstGeom prst="rect">
                <a:avLst/>
              </a:prstGeom>
              <a:noFill/>
              <a:ln w="19050"/>
            </p:spPr>
            <p:style>
              <a:lnRef idx="2">
                <a:schemeClr val="accent1">
                  <a:shade val="15000"/>
                </a:schemeClr>
              </a:lnRef>
              <a:fillRef idx="1">
                <a:schemeClr val="accent1"/>
              </a:fillRef>
              <a:effectRef idx="0">
                <a:schemeClr val="accent1"/>
              </a:effectRef>
              <a:fontRef idx="minor">
                <a:schemeClr val="lt1"/>
              </a:fontRef>
            </p:style>
            <p:txBody>
              <a:bodyPr rtlCol="0" anchor="b"/>
              <a:lstStyle/>
              <a:p>
                <a:pPr algn="ctr"/>
                <a:endParaRPr lang="en-US" sz="1600" b="1" dirty="0">
                  <a:solidFill>
                    <a:schemeClr val="tx1"/>
                  </a:solidFill>
                </a:endParaRPr>
              </a:p>
            </p:txBody>
          </p:sp>
          <p:sp>
            <p:nvSpPr>
              <p:cNvPr id="94" name="Rectangle 93">
                <a:extLst>
                  <a:ext uri="{FF2B5EF4-FFF2-40B4-BE49-F238E27FC236}">
                    <a16:creationId xmlns:a16="http://schemas.microsoft.com/office/drawing/2014/main" id="{1C8726CB-AC40-AA0E-7CB8-E8A027485A9B}"/>
                  </a:ext>
                </a:extLst>
              </p:cNvPr>
              <p:cNvSpPr/>
              <p:nvPr/>
            </p:nvSpPr>
            <p:spPr>
              <a:xfrm>
                <a:off x="7802376" y="1864779"/>
                <a:ext cx="785735" cy="1198014"/>
              </a:xfrm>
              <a:prstGeom prst="rect">
                <a:avLst/>
              </a:prstGeom>
              <a:noFill/>
              <a:ln w="19050"/>
            </p:spPr>
            <p:style>
              <a:lnRef idx="2">
                <a:schemeClr val="accent1">
                  <a:shade val="15000"/>
                </a:schemeClr>
              </a:lnRef>
              <a:fillRef idx="1">
                <a:schemeClr val="accent1"/>
              </a:fillRef>
              <a:effectRef idx="0">
                <a:schemeClr val="accent1"/>
              </a:effectRef>
              <a:fontRef idx="minor">
                <a:schemeClr val="lt1"/>
              </a:fontRef>
            </p:style>
            <p:txBody>
              <a:bodyPr rtlCol="0" anchor="b"/>
              <a:lstStyle/>
              <a:p>
                <a:pPr algn="ctr"/>
                <a:endParaRPr lang="en-US" sz="1600" b="1" dirty="0">
                  <a:solidFill>
                    <a:schemeClr val="tx1"/>
                  </a:solidFill>
                </a:endParaRPr>
              </a:p>
            </p:txBody>
          </p:sp>
          <p:cxnSp>
            <p:nvCxnSpPr>
              <p:cNvPr id="100" name="Straight Connector 99">
                <a:extLst>
                  <a:ext uri="{FF2B5EF4-FFF2-40B4-BE49-F238E27FC236}">
                    <a16:creationId xmlns:a16="http://schemas.microsoft.com/office/drawing/2014/main" id="{6B6FD8A8-99DD-5797-2B33-7FAF1AD24315}"/>
                  </a:ext>
                </a:extLst>
              </p:cNvPr>
              <p:cNvCxnSpPr>
                <a:cxnSpLocks/>
                <a:stCxn id="81" idx="3"/>
                <a:endCxn id="94" idx="1"/>
              </p:cNvCxnSpPr>
              <p:nvPr/>
            </p:nvCxnSpPr>
            <p:spPr>
              <a:xfrm>
                <a:off x="7184682" y="1228107"/>
                <a:ext cx="617694" cy="123567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13" name="Rectangle 112">
                <a:extLst>
                  <a:ext uri="{FF2B5EF4-FFF2-40B4-BE49-F238E27FC236}">
                    <a16:creationId xmlns:a16="http://schemas.microsoft.com/office/drawing/2014/main" id="{B99354F2-C87D-D265-9779-8EABCFD788AA}"/>
                  </a:ext>
                </a:extLst>
              </p:cNvPr>
              <p:cNvSpPr/>
              <p:nvPr/>
            </p:nvSpPr>
            <p:spPr>
              <a:xfrm>
                <a:off x="9163648" y="3047224"/>
                <a:ext cx="785735" cy="1198014"/>
              </a:xfrm>
              <a:prstGeom prst="rect">
                <a:avLst/>
              </a:prstGeom>
              <a:noFill/>
              <a:ln w="19050"/>
            </p:spPr>
            <p:style>
              <a:lnRef idx="2">
                <a:schemeClr val="accent1">
                  <a:shade val="15000"/>
                </a:schemeClr>
              </a:lnRef>
              <a:fillRef idx="1">
                <a:schemeClr val="accent1"/>
              </a:fillRef>
              <a:effectRef idx="0">
                <a:schemeClr val="accent1"/>
              </a:effectRef>
              <a:fontRef idx="minor">
                <a:schemeClr val="lt1"/>
              </a:fontRef>
            </p:style>
            <p:txBody>
              <a:bodyPr rtlCol="0" anchor="b"/>
              <a:lstStyle/>
              <a:p>
                <a:pPr algn="ctr"/>
                <a:endParaRPr lang="en-US" sz="1600" b="1" dirty="0">
                  <a:solidFill>
                    <a:schemeClr val="tx1"/>
                  </a:solidFill>
                </a:endParaRPr>
              </a:p>
            </p:txBody>
          </p:sp>
          <p:cxnSp>
            <p:nvCxnSpPr>
              <p:cNvPr id="119" name="Straight Connector 118">
                <a:extLst>
                  <a:ext uri="{FF2B5EF4-FFF2-40B4-BE49-F238E27FC236}">
                    <a16:creationId xmlns:a16="http://schemas.microsoft.com/office/drawing/2014/main" id="{73462223-5399-9A18-053D-B5E353C17721}"/>
                  </a:ext>
                </a:extLst>
              </p:cNvPr>
              <p:cNvCxnSpPr>
                <a:cxnSpLocks/>
                <a:stCxn id="94" idx="3"/>
                <a:endCxn id="113" idx="1"/>
              </p:cNvCxnSpPr>
              <p:nvPr/>
            </p:nvCxnSpPr>
            <p:spPr>
              <a:xfrm>
                <a:off x="8588111" y="2463786"/>
                <a:ext cx="575537" cy="118244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21" name="Rectangle 120">
                <a:extLst>
                  <a:ext uri="{FF2B5EF4-FFF2-40B4-BE49-F238E27FC236}">
                    <a16:creationId xmlns:a16="http://schemas.microsoft.com/office/drawing/2014/main" id="{B60ABF24-A5F4-60A4-357E-DAAFE967C168}"/>
                  </a:ext>
                </a:extLst>
              </p:cNvPr>
              <p:cNvSpPr/>
              <p:nvPr/>
            </p:nvSpPr>
            <p:spPr>
              <a:xfrm>
                <a:off x="10494032" y="4214326"/>
                <a:ext cx="785735" cy="1198014"/>
              </a:xfrm>
              <a:prstGeom prst="rect">
                <a:avLst/>
              </a:prstGeom>
              <a:noFill/>
              <a:ln w="19050"/>
            </p:spPr>
            <p:style>
              <a:lnRef idx="2">
                <a:schemeClr val="accent1">
                  <a:shade val="15000"/>
                </a:schemeClr>
              </a:lnRef>
              <a:fillRef idx="1">
                <a:schemeClr val="accent1"/>
              </a:fillRef>
              <a:effectRef idx="0">
                <a:schemeClr val="accent1"/>
              </a:effectRef>
              <a:fontRef idx="minor">
                <a:schemeClr val="lt1"/>
              </a:fontRef>
            </p:style>
            <p:txBody>
              <a:bodyPr rtlCol="0" anchor="b"/>
              <a:lstStyle/>
              <a:p>
                <a:pPr algn="ctr"/>
                <a:endParaRPr lang="en-US" sz="1600" b="1" dirty="0">
                  <a:solidFill>
                    <a:schemeClr val="tx1"/>
                  </a:solidFill>
                </a:endParaRPr>
              </a:p>
            </p:txBody>
          </p:sp>
          <p:cxnSp>
            <p:nvCxnSpPr>
              <p:cNvPr id="127" name="Straight Connector 126">
                <a:extLst>
                  <a:ext uri="{FF2B5EF4-FFF2-40B4-BE49-F238E27FC236}">
                    <a16:creationId xmlns:a16="http://schemas.microsoft.com/office/drawing/2014/main" id="{C0963A63-56F6-8BC6-59B2-4E25D5BF0174}"/>
                  </a:ext>
                </a:extLst>
              </p:cNvPr>
              <p:cNvCxnSpPr>
                <a:cxnSpLocks/>
                <a:stCxn id="113" idx="3"/>
                <a:endCxn id="121" idx="1"/>
              </p:cNvCxnSpPr>
              <p:nvPr/>
            </p:nvCxnSpPr>
            <p:spPr>
              <a:xfrm>
                <a:off x="9949383" y="3646231"/>
                <a:ext cx="544649" cy="116710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id="{A96003D3-FA05-4FFF-606C-1D57D314BDB2}"/>
                  </a:ext>
                </a:extLst>
              </p:cNvPr>
              <p:cNvCxnSpPr>
                <a:cxnSpLocks/>
                <a:stCxn id="121" idx="3"/>
              </p:cNvCxnSpPr>
              <p:nvPr/>
            </p:nvCxnSpPr>
            <p:spPr>
              <a:xfrm>
                <a:off x="11279767" y="4813333"/>
                <a:ext cx="556649" cy="116710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40" name="Group 139">
              <a:extLst>
                <a:ext uri="{FF2B5EF4-FFF2-40B4-BE49-F238E27FC236}">
                  <a16:creationId xmlns:a16="http://schemas.microsoft.com/office/drawing/2014/main" id="{038A258B-CA83-4D02-7344-124643EAC8E7}"/>
                </a:ext>
              </a:extLst>
            </p:cNvPr>
            <p:cNvGrpSpPr/>
            <p:nvPr/>
          </p:nvGrpSpPr>
          <p:grpSpPr>
            <a:xfrm>
              <a:off x="6173139" y="1141243"/>
              <a:ext cx="677449" cy="666718"/>
              <a:chOff x="6398947" y="629100"/>
              <a:chExt cx="5437469" cy="5351335"/>
            </a:xfrm>
          </p:grpSpPr>
          <p:sp>
            <p:nvSpPr>
              <p:cNvPr id="141" name="Rectangle 140">
                <a:extLst>
                  <a:ext uri="{FF2B5EF4-FFF2-40B4-BE49-F238E27FC236}">
                    <a16:creationId xmlns:a16="http://schemas.microsoft.com/office/drawing/2014/main" id="{6EB9FF44-691D-FB55-7344-A0D4DD4CC5C8}"/>
                  </a:ext>
                </a:extLst>
              </p:cNvPr>
              <p:cNvSpPr/>
              <p:nvPr/>
            </p:nvSpPr>
            <p:spPr>
              <a:xfrm>
                <a:off x="6398947" y="629100"/>
                <a:ext cx="785735" cy="1198014"/>
              </a:xfrm>
              <a:prstGeom prst="rect">
                <a:avLst/>
              </a:prstGeom>
              <a:noFill/>
              <a:ln w="19050"/>
            </p:spPr>
            <p:style>
              <a:lnRef idx="2">
                <a:schemeClr val="accent1">
                  <a:shade val="15000"/>
                </a:schemeClr>
              </a:lnRef>
              <a:fillRef idx="1">
                <a:schemeClr val="accent1"/>
              </a:fillRef>
              <a:effectRef idx="0">
                <a:schemeClr val="accent1"/>
              </a:effectRef>
              <a:fontRef idx="minor">
                <a:schemeClr val="lt1"/>
              </a:fontRef>
            </p:style>
            <p:txBody>
              <a:bodyPr rtlCol="0" anchor="b"/>
              <a:lstStyle/>
              <a:p>
                <a:pPr algn="ctr"/>
                <a:endParaRPr lang="en-US" sz="1600" b="1" dirty="0">
                  <a:solidFill>
                    <a:schemeClr val="tx1"/>
                  </a:solidFill>
                </a:endParaRPr>
              </a:p>
            </p:txBody>
          </p:sp>
          <p:sp>
            <p:nvSpPr>
              <p:cNvPr id="142" name="Rectangle 141">
                <a:extLst>
                  <a:ext uri="{FF2B5EF4-FFF2-40B4-BE49-F238E27FC236}">
                    <a16:creationId xmlns:a16="http://schemas.microsoft.com/office/drawing/2014/main" id="{C09FF9F5-D303-A3C9-9538-069872E587C4}"/>
                  </a:ext>
                </a:extLst>
              </p:cNvPr>
              <p:cNvSpPr/>
              <p:nvPr/>
            </p:nvSpPr>
            <p:spPr>
              <a:xfrm>
                <a:off x="7802376" y="1864779"/>
                <a:ext cx="785735" cy="1198014"/>
              </a:xfrm>
              <a:prstGeom prst="rect">
                <a:avLst/>
              </a:prstGeom>
              <a:noFill/>
              <a:ln w="19050"/>
            </p:spPr>
            <p:style>
              <a:lnRef idx="2">
                <a:schemeClr val="accent1">
                  <a:shade val="15000"/>
                </a:schemeClr>
              </a:lnRef>
              <a:fillRef idx="1">
                <a:schemeClr val="accent1"/>
              </a:fillRef>
              <a:effectRef idx="0">
                <a:schemeClr val="accent1"/>
              </a:effectRef>
              <a:fontRef idx="minor">
                <a:schemeClr val="lt1"/>
              </a:fontRef>
            </p:style>
            <p:txBody>
              <a:bodyPr rtlCol="0" anchor="b"/>
              <a:lstStyle/>
              <a:p>
                <a:pPr algn="ctr"/>
                <a:endParaRPr lang="en-US" sz="1600" b="1" dirty="0">
                  <a:solidFill>
                    <a:schemeClr val="tx1"/>
                  </a:solidFill>
                </a:endParaRPr>
              </a:p>
            </p:txBody>
          </p:sp>
          <p:cxnSp>
            <p:nvCxnSpPr>
              <p:cNvPr id="143" name="Straight Connector 142">
                <a:extLst>
                  <a:ext uri="{FF2B5EF4-FFF2-40B4-BE49-F238E27FC236}">
                    <a16:creationId xmlns:a16="http://schemas.microsoft.com/office/drawing/2014/main" id="{0EBACE16-6D92-BC4E-E60A-09BFAF9CB807}"/>
                  </a:ext>
                </a:extLst>
              </p:cNvPr>
              <p:cNvCxnSpPr>
                <a:cxnSpLocks/>
                <a:stCxn id="141" idx="3"/>
                <a:endCxn id="142" idx="1"/>
              </p:cNvCxnSpPr>
              <p:nvPr/>
            </p:nvCxnSpPr>
            <p:spPr>
              <a:xfrm>
                <a:off x="7184682" y="1228107"/>
                <a:ext cx="617694" cy="123567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44" name="Rectangle 143">
                <a:extLst>
                  <a:ext uri="{FF2B5EF4-FFF2-40B4-BE49-F238E27FC236}">
                    <a16:creationId xmlns:a16="http://schemas.microsoft.com/office/drawing/2014/main" id="{5A69283D-868F-E662-9789-4782517E92DC}"/>
                  </a:ext>
                </a:extLst>
              </p:cNvPr>
              <p:cNvSpPr/>
              <p:nvPr/>
            </p:nvSpPr>
            <p:spPr>
              <a:xfrm>
                <a:off x="9163648" y="3047224"/>
                <a:ext cx="785735" cy="1198014"/>
              </a:xfrm>
              <a:prstGeom prst="rect">
                <a:avLst/>
              </a:prstGeom>
              <a:noFill/>
              <a:ln w="19050"/>
            </p:spPr>
            <p:style>
              <a:lnRef idx="2">
                <a:schemeClr val="accent1">
                  <a:shade val="15000"/>
                </a:schemeClr>
              </a:lnRef>
              <a:fillRef idx="1">
                <a:schemeClr val="accent1"/>
              </a:fillRef>
              <a:effectRef idx="0">
                <a:schemeClr val="accent1"/>
              </a:effectRef>
              <a:fontRef idx="minor">
                <a:schemeClr val="lt1"/>
              </a:fontRef>
            </p:style>
            <p:txBody>
              <a:bodyPr rtlCol="0" anchor="b"/>
              <a:lstStyle/>
              <a:p>
                <a:pPr algn="ctr"/>
                <a:endParaRPr lang="en-US" sz="1600" b="1" dirty="0">
                  <a:solidFill>
                    <a:schemeClr val="tx1"/>
                  </a:solidFill>
                </a:endParaRPr>
              </a:p>
            </p:txBody>
          </p:sp>
          <p:cxnSp>
            <p:nvCxnSpPr>
              <p:cNvPr id="145" name="Straight Connector 144">
                <a:extLst>
                  <a:ext uri="{FF2B5EF4-FFF2-40B4-BE49-F238E27FC236}">
                    <a16:creationId xmlns:a16="http://schemas.microsoft.com/office/drawing/2014/main" id="{60CBA011-54BB-8B01-B169-4E9295EB636E}"/>
                  </a:ext>
                </a:extLst>
              </p:cNvPr>
              <p:cNvCxnSpPr>
                <a:cxnSpLocks/>
                <a:stCxn id="142" idx="3"/>
                <a:endCxn id="144" idx="1"/>
              </p:cNvCxnSpPr>
              <p:nvPr/>
            </p:nvCxnSpPr>
            <p:spPr>
              <a:xfrm>
                <a:off x="8588111" y="2463786"/>
                <a:ext cx="575537" cy="118244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46" name="Rectangle 145">
                <a:extLst>
                  <a:ext uri="{FF2B5EF4-FFF2-40B4-BE49-F238E27FC236}">
                    <a16:creationId xmlns:a16="http://schemas.microsoft.com/office/drawing/2014/main" id="{EB4CE48D-7FFF-615F-53E3-71F42500BDE6}"/>
                  </a:ext>
                </a:extLst>
              </p:cNvPr>
              <p:cNvSpPr/>
              <p:nvPr/>
            </p:nvSpPr>
            <p:spPr>
              <a:xfrm>
                <a:off x="10494032" y="4214326"/>
                <a:ext cx="785735" cy="1198014"/>
              </a:xfrm>
              <a:prstGeom prst="rect">
                <a:avLst/>
              </a:prstGeom>
              <a:noFill/>
              <a:ln w="19050"/>
            </p:spPr>
            <p:style>
              <a:lnRef idx="2">
                <a:schemeClr val="accent1">
                  <a:shade val="15000"/>
                </a:schemeClr>
              </a:lnRef>
              <a:fillRef idx="1">
                <a:schemeClr val="accent1"/>
              </a:fillRef>
              <a:effectRef idx="0">
                <a:schemeClr val="accent1"/>
              </a:effectRef>
              <a:fontRef idx="minor">
                <a:schemeClr val="lt1"/>
              </a:fontRef>
            </p:style>
            <p:txBody>
              <a:bodyPr rtlCol="0" anchor="b"/>
              <a:lstStyle/>
              <a:p>
                <a:pPr algn="ctr"/>
                <a:endParaRPr lang="en-US" sz="1600" b="1" dirty="0">
                  <a:solidFill>
                    <a:schemeClr val="tx1"/>
                  </a:solidFill>
                </a:endParaRPr>
              </a:p>
            </p:txBody>
          </p:sp>
          <p:cxnSp>
            <p:nvCxnSpPr>
              <p:cNvPr id="147" name="Straight Connector 146">
                <a:extLst>
                  <a:ext uri="{FF2B5EF4-FFF2-40B4-BE49-F238E27FC236}">
                    <a16:creationId xmlns:a16="http://schemas.microsoft.com/office/drawing/2014/main" id="{D689C447-560F-44FC-65CD-467B8AB61720}"/>
                  </a:ext>
                </a:extLst>
              </p:cNvPr>
              <p:cNvCxnSpPr>
                <a:cxnSpLocks/>
                <a:stCxn id="144" idx="3"/>
                <a:endCxn id="146" idx="1"/>
              </p:cNvCxnSpPr>
              <p:nvPr/>
            </p:nvCxnSpPr>
            <p:spPr>
              <a:xfrm>
                <a:off x="9949383" y="3646231"/>
                <a:ext cx="544649" cy="116710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8" name="Straight Connector 147">
                <a:extLst>
                  <a:ext uri="{FF2B5EF4-FFF2-40B4-BE49-F238E27FC236}">
                    <a16:creationId xmlns:a16="http://schemas.microsoft.com/office/drawing/2014/main" id="{0FD60EFD-9A06-A0DF-CF53-CA6A71A424AE}"/>
                  </a:ext>
                </a:extLst>
              </p:cNvPr>
              <p:cNvCxnSpPr>
                <a:cxnSpLocks/>
                <a:stCxn id="146" idx="3"/>
              </p:cNvCxnSpPr>
              <p:nvPr/>
            </p:nvCxnSpPr>
            <p:spPr>
              <a:xfrm>
                <a:off x="11279767" y="4813333"/>
                <a:ext cx="556649" cy="116710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49" name="Group 148">
              <a:extLst>
                <a:ext uri="{FF2B5EF4-FFF2-40B4-BE49-F238E27FC236}">
                  <a16:creationId xmlns:a16="http://schemas.microsoft.com/office/drawing/2014/main" id="{5A2F0B15-1BFD-DD27-65B7-CF6953185769}"/>
                </a:ext>
              </a:extLst>
            </p:cNvPr>
            <p:cNvGrpSpPr/>
            <p:nvPr/>
          </p:nvGrpSpPr>
          <p:grpSpPr>
            <a:xfrm>
              <a:off x="6859312" y="1731752"/>
              <a:ext cx="677449" cy="666718"/>
              <a:chOff x="6398947" y="629100"/>
              <a:chExt cx="5437469" cy="5351335"/>
            </a:xfrm>
          </p:grpSpPr>
          <p:sp>
            <p:nvSpPr>
              <p:cNvPr id="150" name="Rectangle 149">
                <a:extLst>
                  <a:ext uri="{FF2B5EF4-FFF2-40B4-BE49-F238E27FC236}">
                    <a16:creationId xmlns:a16="http://schemas.microsoft.com/office/drawing/2014/main" id="{79F4332F-4735-2E8A-89C5-82BA803CDD85}"/>
                  </a:ext>
                </a:extLst>
              </p:cNvPr>
              <p:cNvSpPr/>
              <p:nvPr/>
            </p:nvSpPr>
            <p:spPr>
              <a:xfrm>
                <a:off x="6398947" y="629100"/>
                <a:ext cx="785735" cy="1198014"/>
              </a:xfrm>
              <a:prstGeom prst="rect">
                <a:avLst/>
              </a:prstGeom>
              <a:noFill/>
              <a:ln w="19050"/>
            </p:spPr>
            <p:style>
              <a:lnRef idx="2">
                <a:schemeClr val="accent1">
                  <a:shade val="15000"/>
                </a:schemeClr>
              </a:lnRef>
              <a:fillRef idx="1">
                <a:schemeClr val="accent1"/>
              </a:fillRef>
              <a:effectRef idx="0">
                <a:schemeClr val="accent1"/>
              </a:effectRef>
              <a:fontRef idx="minor">
                <a:schemeClr val="lt1"/>
              </a:fontRef>
            </p:style>
            <p:txBody>
              <a:bodyPr rtlCol="0" anchor="b"/>
              <a:lstStyle/>
              <a:p>
                <a:pPr algn="ctr"/>
                <a:endParaRPr lang="en-US" sz="1600" b="1" dirty="0">
                  <a:solidFill>
                    <a:schemeClr val="tx1"/>
                  </a:solidFill>
                </a:endParaRPr>
              </a:p>
            </p:txBody>
          </p:sp>
          <p:sp>
            <p:nvSpPr>
              <p:cNvPr id="151" name="Rectangle 150">
                <a:extLst>
                  <a:ext uri="{FF2B5EF4-FFF2-40B4-BE49-F238E27FC236}">
                    <a16:creationId xmlns:a16="http://schemas.microsoft.com/office/drawing/2014/main" id="{27A4B4CD-5FC6-2B93-EC5A-E6B6BF2A614F}"/>
                  </a:ext>
                </a:extLst>
              </p:cNvPr>
              <p:cNvSpPr/>
              <p:nvPr/>
            </p:nvSpPr>
            <p:spPr>
              <a:xfrm>
                <a:off x="7802376" y="1864779"/>
                <a:ext cx="785735" cy="1198014"/>
              </a:xfrm>
              <a:prstGeom prst="rect">
                <a:avLst/>
              </a:prstGeom>
              <a:noFill/>
              <a:ln w="19050"/>
            </p:spPr>
            <p:style>
              <a:lnRef idx="2">
                <a:schemeClr val="accent1">
                  <a:shade val="15000"/>
                </a:schemeClr>
              </a:lnRef>
              <a:fillRef idx="1">
                <a:schemeClr val="accent1"/>
              </a:fillRef>
              <a:effectRef idx="0">
                <a:schemeClr val="accent1"/>
              </a:effectRef>
              <a:fontRef idx="minor">
                <a:schemeClr val="lt1"/>
              </a:fontRef>
            </p:style>
            <p:txBody>
              <a:bodyPr rtlCol="0" anchor="b"/>
              <a:lstStyle/>
              <a:p>
                <a:pPr algn="ctr"/>
                <a:endParaRPr lang="en-US" sz="1600" b="1" dirty="0">
                  <a:solidFill>
                    <a:schemeClr val="tx1"/>
                  </a:solidFill>
                </a:endParaRPr>
              </a:p>
            </p:txBody>
          </p:sp>
          <p:cxnSp>
            <p:nvCxnSpPr>
              <p:cNvPr id="152" name="Straight Connector 151">
                <a:extLst>
                  <a:ext uri="{FF2B5EF4-FFF2-40B4-BE49-F238E27FC236}">
                    <a16:creationId xmlns:a16="http://schemas.microsoft.com/office/drawing/2014/main" id="{93DC7833-1872-D5D3-7F41-4BCA9C9AEED3}"/>
                  </a:ext>
                </a:extLst>
              </p:cNvPr>
              <p:cNvCxnSpPr>
                <a:cxnSpLocks/>
                <a:stCxn id="150" idx="3"/>
                <a:endCxn id="151" idx="1"/>
              </p:cNvCxnSpPr>
              <p:nvPr/>
            </p:nvCxnSpPr>
            <p:spPr>
              <a:xfrm>
                <a:off x="7184682" y="1228107"/>
                <a:ext cx="617694" cy="123567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53" name="Rectangle 152">
                <a:extLst>
                  <a:ext uri="{FF2B5EF4-FFF2-40B4-BE49-F238E27FC236}">
                    <a16:creationId xmlns:a16="http://schemas.microsoft.com/office/drawing/2014/main" id="{73AEB042-6840-CC2B-C3AB-FD6A5086DB44}"/>
                  </a:ext>
                </a:extLst>
              </p:cNvPr>
              <p:cNvSpPr/>
              <p:nvPr/>
            </p:nvSpPr>
            <p:spPr>
              <a:xfrm>
                <a:off x="9163648" y="3047224"/>
                <a:ext cx="785735" cy="1198014"/>
              </a:xfrm>
              <a:prstGeom prst="rect">
                <a:avLst/>
              </a:prstGeom>
              <a:noFill/>
              <a:ln w="19050"/>
            </p:spPr>
            <p:style>
              <a:lnRef idx="2">
                <a:schemeClr val="accent1">
                  <a:shade val="15000"/>
                </a:schemeClr>
              </a:lnRef>
              <a:fillRef idx="1">
                <a:schemeClr val="accent1"/>
              </a:fillRef>
              <a:effectRef idx="0">
                <a:schemeClr val="accent1"/>
              </a:effectRef>
              <a:fontRef idx="minor">
                <a:schemeClr val="lt1"/>
              </a:fontRef>
            </p:style>
            <p:txBody>
              <a:bodyPr rtlCol="0" anchor="b"/>
              <a:lstStyle/>
              <a:p>
                <a:pPr algn="ctr"/>
                <a:endParaRPr lang="en-US" sz="1600" b="1" dirty="0">
                  <a:solidFill>
                    <a:schemeClr val="tx1"/>
                  </a:solidFill>
                </a:endParaRPr>
              </a:p>
            </p:txBody>
          </p:sp>
          <p:cxnSp>
            <p:nvCxnSpPr>
              <p:cNvPr id="154" name="Straight Connector 153">
                <a:extLst>
                  <a:ext uri="{FF2B5EF4-FFF2-40B4-BE49-F238E27FC236}">
                    <a16:creationId xmlns:a16="http://schemas.microsoft.com/office/drawing/2014/main" id="{1F592677-ADB3-3092-F4BC-B3A0FFA73BE4}"/>
                  </a:ext>
                </a:extLst>
              </p:cNvPr>
              <p:cNvCxnSpPr>
                <a:cxnSpLocks/>
                <a:stCxn id="151" idx="3"/>
                <a:endCxn id="153" idx="1"/>
              </p:cNvCxnSpPr>
              <p:nvPr/>
            </p:nvCxnSpPr>
            <p:spPr>
              <a:xfrm>
                <a:off x="8588111" y="2463786"/>
                <a:ext cx="575537" cy="118244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55" name="Rectangle 154">
                <a:extLst>
                  <a:ext uri="{FF2B5EF4-FFF2-40B4-BE49-F238E27FC236}">
                    <a16:creationId xmlns:a16="http://schemas.microsoft.com/office/drawing/2014/main" id="{E0B971F6-D770-5E2D-A90C-F808697CED9A}"/>
                  </a:ext>
                </a:extLst>
              </p:cNvPr>
              <p:cNvSpPr/>
              <p:nvPr/>
            </p:nvSpPr>
            <p:spPr>
              <a:xfrm>
                <a:off x="10494032" y="4214326"/>
                <a:ext cx="785735" cy="1198014"/>
              </a:xfrm>
              <a:prstGeom prst="rect">
                <a:avLst/>
              </a:prstGeom>
              <a:noFill/>
              <a:ln w="19050"/>
            </p:spPr>
            <p:style>
              <a:lnRef idx="2">
                <a:schemeClr val="accent1">
                  <a:shade val="15000"/>
                </a:schemeClr>
              </a:lnRef>
              <a:fillRef idx="1">
                <a:schemeClr val="accent1"/>
              </a:fillRef>
              <a:effectRef idx="0">
                <a:schemeClr val="accent1"/>
              </a:effectRef>
              <a:fontRef idx="minor">
                <a:schemeClr val="lt1"/>
              </a:fontRef>
            </p:style>
            <p:txBody>
              <a:bodyPr rtlCol="0" anchor="b"/>
              <a:lstStyle/>
              <a:p>
                <a:pPr algn="ctr"/>
                <a:endParaRPr lang="en-US" sz="1600" b="1" dirty="0">
                  <a:solidFill>
                    <a:schemeClr val="tx1"/>
                  </a:solidFill>
                </a:endParaRPr>
              </a:p>
            </p:txBody>
          </p:sp>
          <p:cxnSp>
            <p:nvCxnSpPr>
              <p:cNvPr id="156" name="Straight Connector 155">
                <a:extLst>
                  <a:ext uri="{FF2B5EF4-FFF2-40B4-BE49-F238E27FC236}">
                    <a16:creationId xmlns:a16="http://schemas.microsoft.com/office/drawing/2014/main" id="{AC9F08F0-DE9F-50E5-FC90-B534D9DF3901}"/>
                  </a:ext>
                </a:extLst>
              </p:cNvPr>
              <p:cNvCxnSpPr>
                <a:cxnSpLocks/>
                <a:stCxn id="153" idx="3"/>
                <a:endCxn id="155" idx="1"/>
              </p:cNvCxnSpPr>
              <p:nvPr/>
            </p:nvCxnSpPr>
            <p:spPr>
              <a:xfrm>
                <a:off x="9949383" y="3646231"/>
                <a:ext cx="544649" cy="116710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7" name="Straight Connector 156">
                <a:extLst>
                  <a:ext uri="{FF2B5EF4-FFF2-40B4-BE49-F238E27FC236}">
                    <a16:creationId xmlns:a16="http://schemas.microsoft.com/office/drawing/2014/main" id="{4B195420-5F06-4A42-7EFD-264CB1A0CD7E}"/>
                  </a:ext>
                </a:extLst>
              </p:cNvPr>
              <p:cNvCxnSpPr>
                <a:cxnSpLocks/>
                <a:stCxn id="155" idx="3"/>
              </p:cNvCxnSpPr>
              <p:nvPr/>
            </p:nvCxnSpPr>
            <p:spPr>
              <a:xfrm>
                <a:off x="11279767" y="4813333"/>
                <a:ext cx="556649" cy="116710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58" name="Group 157">
              <a:extLst>
                <a:ext uri="{FF2B5EF4-FFF2-40B4-BE49-F238E27FC236}">
                  <a16:creationId xmlns:a16="http://schemas.microsoft.com/office/drawing/2014/main" id="{F44AFA76-408C-A028-8247-DAD4C10371FB}"/>
                </a:ext>
              </a:extLst>
            </p:cNvPr>
            <p:cNvGrpSpPr/>
            <p:nvPr/>
          </p:nvGrpSpPr>
          <p:grpSpPr>
            <a:xfrm>
              <a:off x="7536761" y="2322701"/>
              <a:ext cx="677449" cy="666718"/>
              <a:chOff x="6398947" y="629100"/>
              <a:chExt cx="5437469" cy="5351335"/>
            </a:xfrm>
          </p:grpSpPr>
          <p:sp>
            <p:nvSpPr>
              <p:cNvPr id="159" name="Rectangle 158">
                <a:extLst>
                  <a:ext uri="{FF2B5EF4-FFF2-40B4-BE49-F238E27FC236}">
                    <a16:creationId xmlns:a16="http://schemas.microsoft.com/office/drawing/2014/main" id="{5308F3C0-5A72-0456-9778-B9A7A6265977}"/>
                  </a:ext>
                </a:extLst>
              </p:cNvPr>
              <p:cNvSpPr/>
              <p:nvPr/>
            </p:nvSpPr>
            <p:spPr>
              <a:xfrm>
                <a:off x="6398947" y="629100"/>
                <a:ext cx="785735" cy="1198014"/>
              </a:xfrm>
              <a:prstGeom prst="rect">
                <a:avLst/>
              </a:prstGeom>
              <a:noFill/>
              <a:ln w="19050"/>
            </p:spPr>
            <p:style>
              <a:lnRef idx="2">
                <a:schemeClr val="accent1">
                  <a:shade val="15000"/>
                </a:schemeClr>
              </a:lnRef>
              <a:fillRef idx="1">
                <a:schemeClr val="accent1"/>
              </a:fillRef>
              <a:effectRef idx="0">
                <a:schemeClr val="accent1"/>
              </a:effectRef>
              <a:fontRef idx="minor">
                <a:schemeClr val="lt1"/>
              </a:fontRef>
            </p:style>
            <p:txBody>
              <a:bodyPr rtlCol="0" anchor="b"/>
              <a:lstStyle/>
              <a:p>
                <a:pPr algn="ctr"/>
                <a:endParaRPr lang="en-US" sz="1600" b="1" dirty="0">
                  <a:solidFill>
                    <a:schemeClr val="tx1"/>
                  </a:solidFill>
                </a:endParaRPr>
              </a:p>
            </p:txBody>
          </p:sp>
          <p:sp>
            <p:nvSpPr>
              <p:cNvPr id="160" name="Rectangle 159">
                <a:extLst>
                  <a:ext uri="{FF2B5EF4-FFF2-40B4-BE49-F238E27FC236}">
                    <a16:creationId xmlns:a16="http://schemas.microsoft.com/office/drawing/2014/main" id="{8624C612-F34D-7FBF-E4F3-217507DDB017}"/>
                  </a:ext>
                </a:extLst>
              </p:cNvPr>
              <p:cNvSpPr/>
              <p:nvPr/>
            </p:nvSpPr>
            <p:spPr>
              <a:xfrm>
                <a:off x="7802376" y="1864779"/>
                <a:ext cx="785735" cy="1198014"/>
              </a:xfrm>
              <a:prstGeom prst="rect">
                <a:avLst/>
              </a:prstGeom>
              <a:noFill/>
              <a:ln w="19050"/>
            </p:spPr>
            <p:style>
              <a:lnRef idx="2">
                <a:schemeClr val="accent1">
                  <a:shade val="15000"/>
                </a:schemeClr>
              </a:lnRef>
              <a:fillRef idx="1">
                <a:schemeClr val="accent1"/>
              </a:fillRef>
              <a:effectRef idx="0">
                <a:schemeClr val="accent1"/>
              </a:effectRef>
              <a:fontRef idx="minor">
                <a:schemeClr val="lt1"/>
              </a:fontRef>
            </p:style>
            <p:txBody>
              <a:bodyPr rtlCol="0" anchor="b"/>
              <a:lstStyle/>
              <a:p>
                <a:pPr algn="ctr"/>
                <a:endParaRPr lang="en-US" sz="1600" b="1" dirty="0">
                  <a:solidFill>
                    <a:schemeClr val="tx1"/>
                  </a:solidFill>
                </a:endParaRPr>
              </a:p>
            </p:txBody>
          </p:sp>
          <p:cxnSp>
            <p:nvCxnSpPr>
              <p:cNvPr id="161" name="Straight Connector 160">
                <a:extLst>
                  <a:ext uri="{FF2B5EF4-FFF2-40B4-BE49-F238E27FC236}">
                    <a16:creationId xmlns:a16="http://schemas.microsoft.com/office/drawing/2014/main" id="{6F3637F5-48D4-B965-0052-A44E012A43E8}"/>
                  </a:ext>
                </a:extLst>
              </p:cNvPr>
              <p:cNvCxnSpPr>
                <a:cxnSpLocks/>
                <a:stCxn id="159" idx="3"/>
                <a:endCxn id="160" idx="1"/>
              </p:cNvCxnSpPr>
              <p:nvPr/>
            </p:nvCxnSpPr>
            <p:spPr>
              <a:xfrm>
                <a:off x="7184682" y="1228107"/>
                <a:ext cx="617694" cy="123567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62" name="Rectangle 161">
                <a:extLst>
                  <a:ext uri="{FF2B5EF4-FFF2-40B4-BE49-F238E27FC236}">
                    <a16:creationId xmlns:a16="http://schemas.microsoft.com/office/drawing/2014/main" id="{5CF45440-B803-A8F4-37FE-0C4C7C1E00D6}"/>
                  </a:ext>
                </a:extLst>
              </p:cNvPr>
              <p:cNvSpPr/>
              <p:nvPr/>
            </p:nvSpPr>
            <p:spPr>
              <a:xfrm>
                <a:off x="9163648" y="3047224"/>
                <a:ext cx="785735" cy="1198014"/>
              </a:xfrm>
              <a:prstGeom prst="rect">
                <a:avLst/>
              </a:prstGeom>
              <a:noFill/>
              <a:ln w="19050"/>
            </p:spPr>
            <p:style>
              <a:lnRef idx="2">
                <a:schemeClr val="accent1">
                  <a:shade val="15000"/>
                </a:schemeClr>
              </a:lnRef>
              <a:fillRef idx="1">
                <a:schemeClr val="accent1"/>
              </a:fillRef>
              <a:effectRef idx="0">
                <a:schemeClr val="accent1"/>
              </a:effectRef>
              <a:fontRef idx="minor">
                <a:schemeClr val="lt1"/>
              </a:fontRef>
            </p:style>
            <p:txBody>
              <a:bodyPr rtlCol="0" anchor="b"/>
              <a:lstStyle/>
              <a:p>
                <a:pPr algn="ctr"/>
                <a:endParaRPr lang="en-US" sz="1600" b="1" dirty="0">
                  <a:solidFill>
                    <a:schemeClr val="tx1"/>
                  </a:solidFill>
                </a:endParaRPr>
              </a:p>
            </p:txBody>
          </p:sp>
          <p:cxnSp>
            <p:nvCxnSpPr>
              <p:cNvPr id="163" name="Straight Connector 162">
                <a:extLst>
                  <a:ext uri="{FF2B5EF4-FFF2-40B4-BE49-F238E27FC236}">
                    <a16:creationId xmlns:a16="http://schemas.microsoft.com/office/drawing/2014/main" id="{19D134D0-FF5D-EFC2-42FF-9BC0EAFD0073}"/>
                  </a:ext>
                </a:extLst>
              </p:cNvPr>
              <p:cNvCxnSpPr>
                <a:cxnSpLocks/>
                <a:stCxn id="160" idx="3"/>
                <a:endCxn id="162" idx="1"/>
              </p:cNvCxnSpPr>
              <p:nvPr/>
            </p:nvCxnSpPr>
            <p:spPr>
              <a:xfrm>
                <a:off x="8588111" y="2463786"/>
                <a:ext cx="575537" cy="118244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64" name="Rectangle 163">
                <a:extLst>
                  <a:ext uri="{FF2B5EF4-FFF2-40B4-BE49-F238E27FC236}">
                    <a16:creationId xmlns:a16="http://schemas.microsoft.com/office/drawing/2014/main" id="{E82DE7D6-3AE5-FF26-76FE-9889D7FCB262}"/>
                  </a:ext>
                </a:extLst>
              </p:cNvPr>
              <p:cNvSpPr/>
              <p:nvPr/>
            </p:nvSpPr>
            <p:spPr>
              <a:xfrm>
                <a:off x="10494032" y="4214326"/>
                <a:ext cx="785735" cy="1198014"/>
              </a:xfrm>
              <a:prstGeom prst="rect">
                <a:avLst/>
              </a:prstGeom>
              <a:noFill/>
              <a:ln w="19050"/>
            </p:spPr>
            <p:style>
              <a:lnRef idx="2">
                <a:schemeClr val="accent1">
                  <a:shade val="15000"/>
                </a:schemeClr>
              </a:lnRef>
              <a:fillRef idx="1">
                <a:schemeClr val="accent1"/>
              </a:fillRef>
              <a:effectRef idx="0">
                <a:schemeClr val="accent1"/>
              </a:effectRef>
              <a:fontRef idx="minor">
                <a:schemeClr val="lt1"/>
              </a:fontRef>
            </p:style>
            <p:txBody>
              <a:bodyPr rtlCol="0" anchor="b"/>
              <a:lstStyle/>
              <a:p>
                <a:pPr algn="ctr"/>
                <a:endParaRPr lang="en-US" sz="1600" b="1" dirty="0">
                  <a:solidFill>
                    <a:schemeClr val="tx1"/>
                  </a:solidFill>
                </a:endParaRPr>
              </a:p>
            </p:txBody>
          </p:sp>
          <p:cxnSp>
            <p:nvCxnSpPr>
              <p:cNvPr id="165" name="Straight Connector 164">
                <a:extLst>
                  <a:ext uri="{FF2B5EF4-FFF2-40B4-BE49-F238E27FC236}">
                    <a16:creationId xmlns:a16="http://schemas.microsoft.com/office/drawing/2014/main" id="{773439D4-824F-C2F5-EF48-3FE7100D43F6}"/>
                  </a:ext>
                </a:extLst>
              </p:cNvPr>
              <p:cNvCxnSpPr>
                <a:cxnSpLocks/>
                <a:stCxn id="162" idx="3"/>
                <a:endCxn id="164" idx="1"/>
              </p:cNvCxnSpPr>
              <p:nvPr/>
            </p:nvCxnSpPr>
            <p:spPr>
              <a:xfrm>
                <a:off x="9949383" y="3646231"/>
                <a:ext cx="544649" cy="116710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a:extLst>
                  <a:ext uri="{FF2B5EF4-FFF2-40B4-BE49-F238E27FC236}">
                    <a16:creationId xmlns:a16="http://schemas.microsoft.com/office/drawing/2014/main" id="{F216333B-B13D-BFD0-25BB-0825777EEEE6}"/>
                  </a:ext>
                </a:extLst>
              </p:cNvPr>
              <p:cNvCxnSpPr>
                <a:cxnSpLocks/>
                <a:stCxn id="164" idx="3"/>
              </p:cNvCxnSpPr>
              <p:nvPr/>
            </p:nvCxnSpPr>
            <p:spPr>
              <a:xfrm>
                <a:off x="11279767" y="4813333"/>
                <a:ext cx="556649" cy="116710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67" name="Group 166">
              <a:extLst>
                <a:ext uri="{FF2B5EF4-FFF2-40B4-BE49-F238E27FC236}">
                  <a16:creationId xmlns:a16="http://schemas.microsoft.com/office/drawing/2014/main" id="{6FF2DF76-ACDF-01B5-7969-BB1429E64B5A}"/>
                </a:ext>
              </a:extLst>
            </p:cNvPr>
            <p:cNvGrpSpPr/>
            <p:nvPr/>
          </p:nvGrpSpPr>
          <p:grpSpPr>
            <a:xfrm>
              <a:off x="8201722" y="2883530"/>
              <a:ext cx="677449" cy="666718"/>
              <a:chOff x="6398947" y="629100"/>
              <a:chExt cx="5437469" cy="5351335"/>
            </a:xfrm>
          </p:grpSpPr>
          <p:sp>
            <p:nvSpPr>
              <p:cNvPr id="168" name="Rectangle 167">
                <a:extLst>
                  <a:ext uri="{FF2B5EF4-FFF2-40B4-BE49-F238E27FC236}">
                    <a16:creationId xmlns:a16="http://schemas.microsoft.com/office/drawing/2014/main" id="{96101C57-2A98-89F7-E27C-B3EE8DD88ECF}"/>
                  </a:ext>
                </a:extLst>
              </p:cNvPr>
              <p:cNvSpPr/>
              <p:nvPr/>
            </p:nvSpPr>
            <p:spPr>
              <a:xfrm>
                <a:off x="6398947" y="629100"/>
                <a:ext cx="785735" cy="1198014"/>
              </a:xfrm>
              <a:prstGeom prst="rect">
                <a:avLst/>
              </a:prstGeom>
              <a:noFill/>
              <a:ln w="19050"/>
            </p:spPr>
            <p:style>
              <a:lnRef idx="2">
                <a:schemeClr val="accent1">
                  <a:shade val="15000"/>
                </a:schemeClr>
              </a:lnRef>
              <a:fillRef idx="1">
                <a:schemeClr val="accent1"/>
              </a:fillRef>
              <a:effectRef idx="0">
                <a:schemeClr val="accent1"/>
              </a:effectRef>
              <a:fontRef idx="minor">
                <a:schemeClr val="lt1"/>
              </a:fontRef>
            </p:style>
            <p:txBody>
              <a:bodyPr rtlCol="0" anchor="b"/>
              <a:lstStyle/>
              <a:p>
                <a:pPr algn="ctr"/>
                <a:endParaRPr lang="en-US" sz="1600" b="1" dirty="0">
                  <a:solidFill>
                    <a:schemeClr val="tx1"/>
                  </a:solidFill>
                </a:endParaRPr>
              </a:p>
            </p:txBody>
          </p:sp>
          <p:sp>
            <p:nvSpPr>
              <p:cNvPr id="169" name="Rectangle 168">
                <a:extLst>
                  <a:ext uri="{FF2B5EF4-FFF2-40B4-BE49-F238E27FC236}">
                    <a16:creationId xmlns:a16="http://schemas.microsoft.com/office/drawing/2014/main" id="{C5DF259D-F192-DC09-8B11-965609EF1CF9}"/>
                  </a:ext>
                </a:extLst>
              </p:cNvPr>
              <p:cNvSpPr/>
              <p:nvPr/>
            </p:nvSpPr>
            <p:spPr>
              <a:xfrm>
                <a:off x="7802376" y="1864779"/>
                <a:ext cx="785735" cy="1198014"/>
              </a:xfrm>
              <a:prstGeom prst="rect">
                <a:avLst/>
              </a:prstGeom>
              <a:noFill/>
              <a:ln w="19050"/>
            </p:spPr>
            <p:style>
              <a:lnRef idx="2">
                <a:schemeClr val="accent1">
                  <a:shade val="15000"/>
                </a:schemeClr>
              </a:lnRef>
              <a:fillRef idx="1">
                <a:schemeClr val="accent1"/>
              </a:fillRef>
              <a:effectRef idx="0">
                <a:schemeClr val="accent1"/>
              </a:effectRef>
              <a:fontRef idx="minor">
                <a:schemeClr val="lt1"/>
              </a:fontRef>
            </p:style>
            <p:txBody>
              <a:bodyPr rtlCol="0" anchor="b"/>
              <a:lstStyle/>
              <a:p>
                <a:pPr algn="ctr"/>
                <a:endParaRPr lang="en-US" sz="1600" b="1" dirty="0">
                  <a:solidFill>
                    <a:schemeClr val="tx1"/>
                  </a:solidFill>
                </a:endParaRPr>
              </a:p>
            </p:txBody>
          </p:sp>
          <p:cxnSp>
            <p:nvCxnSpPr>
              <p:cNvPr id="170" name="Straight Connector 169">
                <a:extLst>
                  <a:ext uri="{FF2B5EF4-FFF2-40B4-BE49-F238E27FC236}">
                    <a16:creationId xmlns:a16="http://schemas.microsoft.com/office/drawing/2014/main" id="{74E7A001-04E7-CA5B-786F-7199EE5CABDE}"/>
                  </a:ext>
                </a:extLst>
              </p:cNvPr>
              <p:cNvCxnSpPr>
                <a:cxnSpLocks/>
                <a:stCxn id="168" idx="3"/>
                <a:endCxn id="169" idx="1"/>
              </p:cNvCxnSpPr>
              <p:nvPr/>
            </p:nvCxnSpPr>
            <p:spPr>
              <a:xfrm>
                <a:off x="7184682" y="1228107"/>
                <a:ext cx="617694" cy="123567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71" name="Rectangle 170">
                <a:extLst>
                  <a:ext uri="{FF2B5EF4-FFF2-40B4-BE49-F238E27FC236}">
                    <a16:creationId xmlns:a16="http://schemas.microsoft.com/office/drawing/2014/main" id="{1C9ED1C9-5440-77BB-F201-555D6FD6F475}"/>
                  </a:ext>
                </a:extLst>
              </p:cNvPr>
              <p:cNvSpPr/>
              <p:nvPr/>
            </p:nvSpPr>
            <p:spPr>
              <a:xfrm>
                <a:off x="9163648" y="3047224"/>
                <a:ext cx="785735" cy="1198014"/>
              </a:xfrm>
              <a:prstGeom prst="rect">
                <a:avLst/>
              </a:prstGeom>
              <a:noFill/>
              <a:ln w="19050"/>
            </p:spPr>
            <p:style>
              <a:lnRef idx="2">
                <a:schemeClr val="accent1">
                  <a:shade val="15000"/>
                </a:schemeClr>
              </a:lnRef>
              <a:fillRef idx="1">
                <a:schemeClr val="accent1"/>
              </a:fillRef>
              <a:effectRef idx="0">
                <a:schemeClr val="accent1"/>
              </a:effectRef>
              <a:fontRef idx="minor">
                <a:schemeClr val="lt1"/>
              </a:fontRef>
            </p:style>
            <p:txBody>
              <a:bodyPr rtlCol="0" anchor="b"/>
              <a:lstStyle/>
              <a:p>
                <a:pPr algn="ctr"/>
                <a:endParaRPr lang="en-US" sz="1600" b="1" dirty="0">
                  <a:solidFill>
                    <a:schemeClr val="tx1"/>
                  </a:solidFill>
                </a:endParaRPr>
              </a:p>
            </p:txBody>
          </p:sp>
          <p:cxnSp>
            <p:nvCxnSpPr>
              <p:cNvPr id="172" name="Straight Connector 171">
                <a:extLst>
                  <a:ext uri="{FF2B5EF4-FFF2-40B4-BE49-F238E27FC236}">
                    <a16:creationId xmlns:a16="http://schemas.microsoft.com/office/drawing/2014/main" id="{82A794EC-7DDE-DCA9-4ACC-82F93C8F7267}"/>
                  </a:ext>
                </a:extLst>
              </p:cNvPr>
              <p:cNvCxnSpPr>
                <a:cxnSpLocks/>
                <a:stCxn id="169" idx="3"/>
                <a:endCxn id="171" idx="1"/>
              </p:cNvCxnSpPr>
              <p:nvPr/>
            </p:nvCxnSpPr>
            <p:spPr>
              <a:xfrm>
                <a:off x="8588111" y="2463786"/>
                <a:ext cx="575537" cy="118244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73" name="Rectangle 172">
                <a:extLst>
                  <a:ext uri="{FF2B5EF4-FFF2-40B4-BE49-F238E27FC236}">
                    <a16:creationId xmlns:a16="http://schemas.microsoft.com/office/drawing/2014/main" id="{99EE71BE-F243-34EC-8A5E-5784285D57C8}"/>
                  </a:ext>
                </a:extLst>
              </p:cNvPr>
              <p:cNvSpPr/>
              <p:nvPr/>
            </p:nvSpPr>
            <p:spPr>
              <a:xfrm>
                <a:off x="10494032" y="4214326"/>
                <a:ext cx="785735" cy="1198014"/>
              </a:xfrm>
              <a:prstGeom prst="rect">
                <a:avLst/>
              </a:prstGeom>
              <a:noFill/>
              <a:ln w="19050"/>
            </p:spPr>
            <p:style>
              <a:lnRef idx="2">
                <a:schemeClr val="accent1">
                  <a:shade val="15000"/>
                </a:schemeClr>
              </a:lnRef>
              <a:fillRef idx="1">
                <a:schemeClr val="accent1"/>
              </a:fillRef>
              <a:effectRef idx="0">
                <a:schemeClr val="accent1"/>
              </a:effectRef>
              <a:fontRef idx="minor">
                <a:schemeClr val="lt1"/>
              </a:fontRef>
            </p:style>
            <p:txBody>
              <a:bodyPr rtlCol="0" anchor="b"/>
              <a:lstStyle/>
              <a:p>
                <a:pPr algn="ctr"/>
                <a:endParaRPr lang="en-US" sz="1600" b="1" dirty="0">
                  <a:solidFill>
                    <a:schemeClr val="tx1"/>
                  </a:solidFill>
                </a:endParaRPr>
              </a:p>
            </p:txBody>
          </p:sp>
          <p:cxnSp>
            <p:nvCxnSpPr>
              <p:cNvPr id="174" name="Straight Connector 173">
                <a:extLst>
                  <a:ext uri="{FF2B5EF4-FFF2-40B4-BE49-F238E27FC236}">
                    <a16:creationId xmlns:a16="http://schemas.microsoft.com/office/drawing/2014/main" id="{428315C9-0A16-D942-42CE-A62F4581DBDD}"/>
                  </a:ext>
                </a:extLst>
              </p:cNvPr>
              <p:cNvCxnSpPr>
                <a:cxnSpLocks/>
                <a:stCxn id="171" idx="3"/>
                <a:endCxn id="173" idx="1"/>
              </p:cNvCxnSpPr>
              <p:nvPr/>
            </p:nvCxnSpPr>
            <p:spPr>
              <a:xfrm>
                <a:off x="9949383" y="3646231"/>
                <a:ext cx="544649" cy="116710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5" name="Straight Connector 174">
                <a:extLst>
                  <a:ext uri="{FF2B5EF4-FFF2-40B4-BE49-F238E27FC236}">
                    <a16:creationId xmlns:a16="http://schemas.microsoft.com/office/drawing/2014/main" id="{5F5749A9-82E2-C1B3-8E25-87FA6C43CA0D}"/>
                  </a:ext>
                </a:extLst>
              </p:cNvPr>
              <p:cNvCxnSpPr>
                <a:cxnSpLocks/>
                <a:stCxn id="173" idx="3"/>
              </p:cNvCxnSpPr>
              <p:nvPr/>
            </p:nvCxnSpPr>
            <p:spPr>
              <a:xfrm>
                <a:off x="11279767" y="4813333"/>
                <a:ext cx="556649" cy="116710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76" name="Group 175">
              <a:extLst>
                <a:ext uri="{FF2B5EF4-FFF2-40B4-BE49-F238E27FC236}">
                  <a16:creationId xmlns:a16="http://schemas.microsoft.com/office/drawing/2014/main" id="{CAA532BA-3233-2245-9490-9693F4EF7548}"/>
                </a:ext>
              </a:extLst>
            </p:cNvPr>
            <p:cNvGrpSpPr/>
            <p:nvPr/>
          </p:nvGrpSpPr>
          <p:grpSpPr>
            <a:xfrm>
              <a:off x="8879959" y="3488553"/>
              <a:ext cx="677449" cy="666718"/>
              <a:chOff x="6398947" y="629100"/>
              <a:chExt cx="5437469" cy="5351335"/>
            </a:xfrm>
          </p:grpSpPr>
          <p:sp>
            <p:nvSpPr>
              <p:cNvPr id="177" name="Rectangle 176">
                <a:extLst>
                  <a:ext uri="{FF2B5EF4-FFF2-40B4-BE49-F238E27FC236}">
                    <a16:creationId xmlns:a16="http://schemas.microsoft.com/office/drawing/2014/main" id="{15ADC156-5519-75E8-2145-31DF308F0DF0}"/>
                  </a:ext>
                </a:extLst>
              </p:cNvPr>
              <p:cNvSpPr/>
              <p:nvPr/>
            </p:nvSpPr>
            <p:spPr>
              <a:xfrm>
                <a:off x="6398947" y="629100"/>
                <a:ext cx="785735" cy="1198014"/>
              </a:xfrm>
              <a:prstGeom prst="rect">
                <a:avLst/>
              </a:prstGeom>
              <a:noFill/>
              <a:ln w="19050"/>
            </p:spPr>
            <p:style>
              <a:lnRef idx="2">
                <a:schemeClr val="accent1">
                  <a:shade val="15000"/>
                </a:schemeClr>
              </a:lnRef>
              <a:fillRef idx="1">
                <a:schemeClr val="accent1"/>
              </a:fillRef>
              <a:effectRef idx="0">
                <a:schemeClr val="accent1"/>
              </a:effectRef>
              <a:fontRef idx="minor">
                <a:schemeClr val="lt1"/>
              </a:fontRef>
            </p:style>
            <p:txBody>
              <a:bodyPr rtlCol="0" anchor="b"/>
              <a:lstStyle/>
              <a:p>
                <a:pPr algn="ctr"/>
                <a:endParaRPr lang="en-US" sz="1600" b="1" dirty="0">
                  <a:solidFill>
                    <a:schemeClr val="tx1"/>
                  </a:solidFill>
                </a:endParaRPr>
              </a:p>
            </p:txBody>
          </p:sp>
          <p:sp>
            <p:nvSpPr>
              <p:cNvPr id="178" name="Rectangle 177">
                <a:extLst>
                  <a:ext uri="{FF2B5EF4-FFF2-40B4-BE49-F238E27FC236}">
                    <a16:creationId xmlns:a16="http://schemas.microsoft.com/office/drawing/2014/main" id="{F55A6F5A-709B-624C-93FC-A04B74A6E458}"/>
                  </a:ext>
                </a:extLst>
              </p:cNvPr>
              <p:cNvSpPr/>
              <p:nvPr/>
            </p:nvSpPr>
            <p:spPr>
              <a:xfrm>
                <a:off x="7802376" y="1864779"/>
                <a:ext cx="785735" cy="1198014"/>
              </a:xfrm>
              <a:prstGeom prst="rect">
                <a:avLst/>
              </a:prstGeom>
              <a:noFill/>
              <a:ln w="19050"/>
            </p:spPr>
            <p:style>
              <a:lnRef idx="2">
                <a:schemeClr val="accent1">
                  <a:shade val="15000"/>
                </a:schemeClr>
              </a:lnRef>
              <a:fillRef idx="1">
                <a:schemeClr val="accent1"/>
              </a:fillRef>
              <a:effectRef idx="0">
                <a:schemeClr val="accent1"/>
              </a:effectRef>
              <a:fontRef idx="minor">
                <a:schemeClr val="lt1"/>
              </a:fontRef>
            </p:style>
            <p:txBody>
              <a:bodyPr rtlCol="0" anchor="b"/>
              <a:lstStyle/>
              <a:p>
                <a:pPr algn="ctr"/>
                <a:endParaRPr lang="en-US" sz="1600" b="1" dirty="0">
                  <a:solidFill>
                    <a:schemeClr val="tx1"/>
                  </a:solidFill>
                </a:endParaRPr>
              </a:p>
            </p:txBody>
          </p:sp>
          <p:cxnSp>
            <p:nvCxnSpPr>
              <p:cNvPr id="179" name="Straight Connector 178">
                <a:extLst>
                  <a:ext uri="{FF2B5EF4-FFF2-40B4-BE49-F238E27FC236}">
                    <a16:creationId xmlns:a16="http://schemas.microsoft.com/office/drawing/2014/main" id="{12F1DAF0-44D8-73C5-F4C9-867DCD6DB7FA}"/>
                  </a:ext>
                </a:extLst>
              </p:cNvPr>
              <p:cNvCxnSpPr>
                <a:cxnSpLocks/>
                <a:stCxn id="177" idx="3"/>
                <a:endCxn id="178" idx="1"/>
              </p:cNvCxnSpPr>
              <p:nvPr/>
            </p:nvCxnSpPr>
            <p:spPr>
              <a:xfrm>
                <a:off x="7184682" y="1228107"/>
                <a:ext cx="617694" cy="123567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80" name="Rectangle 179">
                <a:extLst>
                  <a:ext uri="{FF2B5EF4-FFF2-40B4-BE49-F238E27FC236}">
                    <a16:creationId xmlns:a16="http://schemas.microsoft.com/office/drawing/2014/main" id="{BB7298D9-7307-FC57-3A7C-342003EDCC31}"/>
                  </a:ext>
                </a:extLst>
              </p:cNvPr>
              <p:cNvSpPr/>
              <p:nvPr/>
            </p:nvSpPr>
            <p:spPr>
              <a:xfrm>
                <a:off x="9163648" y="3047224"/>
                <a:ext cx="785735" cy="1198014"/>
              </a:xfrm>
              <a:prstGeom prst="rect">
                <a:avLst/>
              </a:prstGeom>
              <a:noFill/>
              <a:ln w="19050"/>
            </p:spPr>
            <p:style>
              <a:lnRef idx="2">
                <a:schemeClr val="accent1">
                  <a:shade val="15000"/>
                </a:schemeClr>
              </a:lnRef>
              <a:fillRef idx="1">
                <a:schemeClr val="accent1"/>
              </a:fillRef>
              <a:effectRef idx="0">
                <a:schemeClr val="accent1"/>
              </a:effectRef>
              <a:fontRef idx="minor">
                <a:schemeClr val="lt1"/>
              </a:fontRef>
            </p:style>
            <p:txBody>
              <a:bodyPr rtlCol="0" anchor="b"/>
              <a:lstStyle/>
              <a:p>
                <a:pPr algn="ctr"/>
                <a:endParaRPr lang="en-US" sz="1600" b="1" dirty="0">
                  <a:solidFill>
                    <a:schemeClr val="tx1"/>
                  </a:solidFill>
                </a:endParaRPr>
              </a:p>
            </p:txBody>
          </p:sp>
          <p:cxnSp>
            <p:nvCxnSpPr>
              <p:cNvPr id="181" name="Straight Connector 180">
                <a:extLst>
                  <a:ext uri="{FF2B5EF4-FFF2-40B4-BE49-F238E27FC236}">
                    <a16:creationId xmlns:a16="http://schemas.microsoft.com/office/drawing/2014/main" id="{1DB804BE-9553-9C86-3F88-D47DE7652E4E}"/>
                  </a:ext>
                </a:extLst>
              </p:cNvPr>
              <p:cNvCxnSpPr>
                <a:cxnSpLocks/>
                <a:stCxn id="178" idx="3"/>
                <a:endCxn id="180" idx="1"/>
              </p:cNvCxnSpPr>
              <p:nvPr/>
            </p:nvCxnSpPr>
            <p:spPr>
              <a:xfrm>
                <a:off x="8588111" y="2463786"/>
                <a:ext cx="575537" cy="118244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82" name="Rectangle 181">
                <a:extLst>
                  <a:ext uri="{FF2B5EF4-FFF2-40B4-BE49-F238E27FC236}">
                    <a16:creationId xmlns:a16="http://schemas.microsoft.com/office/drawing/2014/main" id="{2A201B14-E6DB-B3B0-9178-20A3C075C00E}"/>
                  </a:ext>
                </a:extLst>
              </p:cNvPr>
              <p:cNvSpPr/>
              <p:nvPr/>
            </p:nvSpPr>
            <p:spPr>
              <a:xfrm>
                <a:off x="10494032" y="4214326"/>
                <a:ext cx="785735" cy="1198014"/>
              </a:xfrm>
              <a:prstGeom prst="rect">
                <a:avLst/>
              </a:prstGeom>
              <a:noFill/>
              <a:ln w="19050"/>
            </p:spPr>
            <p:style>
              <a:lnRef idx="2">
                <a:schemeClr val="accent1">
                  <a:shade val="15000"/>
                </a:schemeClr>
              </a:lnRef>
              <a:fillRef idx="1">
                <a:schemeClr val="accent1"/>
              </a:fillRef>
              <a:effectRef idx="0">
                <a:schemeClr val="accent1"/>
              </a:effectRef>
              <a:fontRef idx="minor">
                <a:schemeClr val="lt1"/>
              </a:fontRef>
            </p:style>
            <p:txBody>
              <a:bodyPr rtlCol="0" anchor="b"/>
              <a:lstStyle/>
              <a:p>
                <a:pPr algn="ctr"/>
                <a:endParaRPr lang="en-US" sz="1600" b="1" dirty="0">
                  <a:solidFill>
                    <a:schemeClr val="tx1"/>
                  </a:solidFill>
                </a:endParaRPr>
              </a:p>
            </p:txBody>
          </p:sp>
          <p:cxnSp>
            <p:nvCxnSpPr>
              <p:cNvPr id="183" name="Straight Connector 182">
                <a:extLst>
                  <a:ext uri="{FF2B5EF4-FFF2-40B4-BE49-F238E27FC236}">
                    <a16:creationId xmlns:a16="http://schemas.microsoft.com/office/drawing/2014/main" id="{CB1D21A5-8982-6890-9BE3-E308575BF5E7}"/>
                  </a:ext>
                </a:extLst>
              </p:cNvPr>
              <p:cNvCxnSpPr>
                <a:cxnSpLocks/>
                <a:stCxn id="180" idx="3"/>
                <a:endCxn id="182" idx="1"/>
              </p:cNvCxnSpPr>
              <p:nvPr/>
            </p:nvCxnSpPr>
            <p:spPr>
              <a:xfrm>
                <a:off x="9949383" y="3646231"/>
                <a:ext cx="544649" cy="116710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a:extLst>
                  <a:ext uri="{FF2B5EF4-FFF2-40B4-BE49-F238E27FC236}">
                    <a16:creationId xmlns:a16="http://schemas.microsoft.com/office/drawing/2014/main" id="{C1821FC8-5323-9D0F-F66B-1D28D374B99C}"/>
                  </a:ext>
                </a:extLst>
              </p:cNvPr>
              <p:cNvCxnSpPr>
                <a:cxnSpLocks/>
                <a:stCxn id="182" idx="3"/>
              </p:cNvCxnSpPr>
              <p:nvPr/>
            </p:nvCxnSpPr>
            <p:spPr>
              <a:xfrm>
                <a:off x="11279767" y="4813333"/>
                <a:ext cx="556649" cy="116710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85" name="Group 184">
              <a:extLst>
                <a:ext uri="{FF2B5EF4-FFF2-40B4-BE49-F238E27FC236}">
                  <a16:creationId xmlns:a16="http://schemas.microsoft.com/office/drawing/2014/main" id="{CF68D319-EEA2-DAA1-846E-FD4B0FAA0895}"/>
                </a:ext>
              </a:extLst>
            </p:cNvPr>
            <p:cNvGrpSpPr/>
            <p:nvPr/>
          </p:nvGrpSpPr>
          <p:grpSpPr>
            <a:xfrm>
              <a:off x="9557408" y="4079502"/>
              <a:ext cx="677449" cy="666718"/>
              <a:chOff x="6398947" y="629100"/>
              <a:chExt cx="5437469" cy="5351335"/>
            </a:xfrm>
          </p:grpSpPr>
          <p:sp>
            <p:nvSpPr>
              <p:cNvPr id="186" name="Rectangle 185">
                <a:extLst>
                  <a:ext uri="{FF2B5EF4-FFF2-40B4-BE49-F238E27FC236}">
                    <a16:creationId xmlns:a16="http://schemas.microsoft.com/office/drawing/2014/main" id="{75448D03-118C-9803-38BC-BFC59795D650}"/>
                  </a:ext>
                </a:extLst>
              </p:cNvPr>
              <p:cNvSpPr/>
              <p:nvPr/>
            </p:nvSpPr>
            <p:spPr>
              <a:xfrm>
                <a:off x="6398947" y="629100"/>
                <a:ext cx="785735" cy="1198014"/>
              </a:xfrm>
              <a:prstGeom prst="rect">
                <a:avLst/>
              </a:prstGeom>
              <a:noFill/>
              <a:ln w="19050"/>
            </p:spPr>
            <p:style>
              <a:lnRef idx="2">
                <a:schemeClr val="accent1">
                  <a:shade val="15000"/>
                </a:schemeClr>
              </a:lnRef>
              <a:fillRef idx="1">
                <a:schemeClr val="accent1"/>
              </a:fillRef>
              <a:effectRef idx="0">
                <a:schemeClr val="accent1"/>
              </a:effectRef>
              <a:fontRef idx="minor">
                <a:schemeClr val="lt1"/>
              </a:fontRef>
            </p:style>
            <p:txBody>
              <a:bodyPr rtlCol="0" anchor="b"/>
              <a:lstStyle/>
              <a:p>
                <a:pPr algn="ctr"/>
                <a:endParaRPr lang="en-US" sz="1600" b="1" dirty="0">
                  <a:solidFill>
                    <a:schemeClr val="tx1"/>
                  </a:solidFill>
                </a:endParaRPr>
              </a:p>
            </p:txBody>
          </p:sp>
          <p:sp>
            <p:nvSpPr>
              <p:cNvPr id="187" name="Rectangle 186">
                <a:extLst>
                  <a:ext uri="{FF2B5EF4-FFF2-40B4-BE49-F238E27FC236}">
                    <a16:creationId xmlns:a16="http://schemas.microsoft.com/office/drawing/2014/main" id="{FD2536AA-2868-3276-EFF4-72E6394C327C}"/>
                  </a:ext>
                </a:extLst>
              </p:cNvPr>
              <p:cNvSpPr/>
              <p:nvPr/>
            </p:nvSpPr>
            <p:spPr>
              <a:xfrm>
                <a:off x="7802376" y="1864779"/>
                <a:ext cx="785735" cy="1198014"/>
              </a:xfrm>
              <a:prstGeom prst="rect">
                <a:avLst/>
              </a:prstGeom>
              <a:noFill/>
              <a:ln w="19050"/>
            </p:spPr>
            <p:style>
              <a:lnRef idx="2">
                <a:schemeClr val="accent1">
                  <a:shade val="15000"/>
                </a:schemeClr>
              </a:lnRef>
              <a:fillRef idx="1">
                <a:schemeClr val="accent1"/>
              </a:fillRef>
              <a:effectRef idx="0">
                <a:schemeClr val="accent1"/>
              </a:effectRef>
              <a:fontRef idx="minor">
                <a:schemeClr val="lt1"/>
              </a:fontRef>
            </p:style>
            <p:txBody>
              <a:bodyPr rtlCol="0" anchor="b"/>
              <a:lstStyle/>
              <a:p>
                <a:pPr algn="ctr"/>
                <a:endParaRPr lang="en-US" sz="1600" b="1" dirty="0">
                  <a:solidFill>
                    <a:schemeClr val="tx1"/>
                  </a:solidFill>
                </a:endParaRPr>
              </a:p>
            </p:txBody>
          </p:sp>
          <p:cxnSp>
            <p:nvCxnSpPr>
              <p:cNvPr id="188" name="Straight Connector 187">
                <a:extLst>
                  <a:ext uri="{FF2B5EF4-FFF2-40B4-BE49-F238E27FC236}">
                    <a16:creationId xmlns:a16="http://schemas.microsoft.com/office/drawing/2014/main" id="{77CB911E-AC19-0B9C-17E6-C757E2006503}"/>
                  </a:ext>
                </a:extLst>
              </p:cNvPr>
              <p:cNvCxnSpPr>
                <a:cxnSpLocks/>
                <a:stCxn id="186" idx="3"/>
                <a:endCxn id="187" idx="1"/>
              </p:cNvCxnSpPr>
              <p:nvPr/>
            </p:nvCxnSpPr>
            <p:spPr>
              <a:xfrm>
                <a:off x="7184682" y="1228107"/>
                <a:ext cx="617694" cy="123567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89" name="Rectangle 188">
                <a:extLst>
                  <a:ext uri="{FF2B5EF4-FFF2-40B4-BE49-F238E27FC236}">
                    <a16:creationId xmlns:a16="http://schemas.microsoft.com/office/drawing/2014/main" id="{F3373CFD-4F57-954E-8535-416DD526DE64}"/>
                  </a:ext>
                </a:extLst>
              </p:cNvPr>
              <p:cNvSpPr/>
              <p:nvPr/>
            </p:nvSpPr>
            <p:spPr>
              <a:xfrm>
                <a:off x="9163648" y="3047224"/>
                <a:ext cx="785735" cy="1198014"/>
              </a:xfrm>
              <a:prstGeom prst="rect">
                <a:avLst/>
              </a:prstGeom>
              <a:noFill/>
              <a:ln w="19050"/>
            </p:spPr>
            <p:style>
              <a:lnRef idx="2">
                <a:schemeClr val="accent1">
                  <a:shade val="15000"/>
                </a:schemeClr>
              </a:lnRef>
              <a:fillRef idx="1">
                <a:schemeClr val="accent1"/>
              </a:fillRef>
              <a:effectRef idx="0">
                <a:schemeClr val="accent1"/>
              </a:effectRef>
              <a:fontRef idx="minor">
                <a:schemeClr val="lt1"/>
              </a:fontRef>
            </p:style>
            <p:txBody>
              <a:bodyPr rtlCol="0" anchor="b"/>
              <a:lstStyle/>
              <a:p>
                <a:pPr algn="ctr"/>
                <a:endParaRPr lang="en-US" sz="1600" b="1" dirty="0">
                  <a:solidFill>
                    <a:schemeClr val="tx1"/>
                  </a:solidFill>
                </a:endParaRPr>
              </a:p>
            </p:txBody>
          </p:sp>
          <p:cxnSp>
            <p:nvCxnSpPr>
              <p:cNvPr id="190" name="Straight Connector 189">
                <a:extLst>
                  <a:ext uri="{FF2B5EF4-FFF2-40B4-BE49-F238E27FC236}">
                    <a16:creationId xmlns:a16="http://schemas.microsoft.com/office/drawing/2014/main" id="{15A91D25-3C6B-0A3E-0152-55676B7DBBDA}"/>
                  </a:ext>
                </a:extLst>
              </p:cNvPr>
              <p:cNvCxnSpPr>
                <a:cxnSpLocks/>
                <a:stCxn id="187" idx="3"/>
                <a:endCxn id="189" idx="1"/>
              </p:cNvCxnSpPr>
              <p:nvPr/>
            </p:nvCxnSpPr>
            <p:spPr>
              <a:xfrm>
                <a:off x="8588111" y="2463786"/>
                <a:ext cx="575537" cy="118244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91" name="Rectangle 190">
                <a:extLst>
                  <a:ext uri="{FF2B5EF4-FFF2-40B4-BE49-F238E27FC236}">
                    <a16:creationId xmlns:a16="http://schemas.microsoft.com/office/drawing/2014/main" id="{866AAF18-898B-869D-5CB3-269FB2BD8175}"/>
                  </a:ext>
                </a:extLst>
              </p:cNvPr>
              <p:cNvSpPr/>
              <p:nvPr/>
            </p:nvSpPr>
            <p:spPr>
              <a:xfrm>
                <a:off x="10494032" y="4214326"/>
                <a:ext cx="785735" cy="1198014"/>
              </a:xfrm>
              <a:prstGeom prst="rect">
                <a:avLst/>
              </a:prstGeom>
              <a:noFill/>
              <a:ln w="19050"/>
            </p:spPr>
            <p:style>
              <a:lnRef idx="2">
                <a:schemeClr val="accent1">
                  <a:shade val="15000"/>
                </a:schemeClr>
              </a:lnRef>
              <a:fillRef idx="1">
                <a:schemeClr val="accent1"/>
              </a:fillRef>
              <a:effectRef idx="0">
                <a:schemeClr val="accent1"/>
              </a:effectRef>
              <a:fontRef idx="minor">
                <a:schemeClr val="lt1"/>
              </a:fontRef>
            </p:style>
            <p:txBody>
              <a:bodyPr rtlCol="0" anchor="b"/>
              <a:lstStyle/>
              <a:p>
                <a:pPr algn="ctr"/>
                <a:endParaRPr lang="en-US" sz="1600" b="1" dirty="0">
                  <a:solidFill>
                    <a:schemeClr val="tx1"/>
                  </a:solidFill>
                </a:endParaRPr>
              </a:p>
            </p:txBody>
          </p:sp>
          <p:cxnSp>
            <p:nvCxnSpPr>
              <p:cNvPr id="192" name="Straight Connector 191">
                <a:extLst>
                  <a:ext uri="{FF2B5EF4-FFF2-40B4-BE49-F238E27FC236}">
                    <a16:creationId xmlns:a16="http://schemas.microsoft.com/office/drawing/2014/main" id="{5B6C7EAB-D84A-1EAB-7249-FBBCBC30311C}"/>
                  </a:ext>
                </a:extLst>
              </p:cNvPr>
              <p:cNvCxnSpPr>
                <a:cxnSpLocks/>
                <a:stCxn id="189" idx="3"/>
                <a:endCxn id="191" idx="1"/>
              </p:cNvCxnSpPr>
              <p:nvPr/>
            </p:nvCxnSpPr>
            <p:spPr>
              <a:xfrm>
                <a:off x="9949383" y="3646231"/>
                <a:ext cx="544649" cy="116710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3" name="Straight Connector 192">
                <a:extLst>
                  <a:ext uri="{FF2B5EF4-FFF2-40B4-BE49-F238E27FC236}">
                    <a16:creationId xmlns:a16="http://schemas.microsoft.com/office/drawing/2014/main" id="{53B384CF-F20D-CD30-401E-4B9CE24A4F0D}"/>
                  </a:ext>
                </a:extLst>
              </p:cNvPr>
              <p:cNvCxnSpPr>
                <a:cxnSpLocks/>
                <a:stCxn id="191" idx="3"/>
              </p:cNvCxnSpPr>
              <p:nvPr/>
            </p:nvCxnSpPr>
            <p:spPr>
              <a:xfrm>
                <a:off x="11279767" y="4813333"/>
                <a:ext cx="556649" cy="116710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94" name="Group 193">
              <a:extLst>
                <a:ext uri="{FF2B5EF4-FFF2-40B4-BE49-F238E27FC236}">
                  <a16:creationId xmlns:a16="http://schemas.microsoft.com/office/drawing/2014/main" id="{3D08874A-0573-0A15-5394-C6D555E022E6}"/>
                </a:ext>
              </a:extLst>
            </p:cNvPr>
            <p:cNvGrpSpPr/>
            <p:nvPr/>
          </p:nvGrpSpPr>
          <p:grpSpPr>
            <a:xfrm>
              <a:off x="10243581" y="4670011"/>
              <a:ext cx="677449" cy="666718"/>
              <a:chOff x="6398947" y="629100"/>
              <a:chExt cx="5437469" cy="5351335"/>
            </a:xfrm>
          </p:grpSpPr>
          <p:sp>
            <p:nvSpPr>
              <p:cNvPr id="195" name="Rectangle 194">
                <a:extLst>
                  <a:ext uri="{FF2B5EF4-FFF2-40B4-BE49-F238E27FC236}">
                    <a16:creationId xmlns:a16="http://schemas.microsoft.com/office/drawing/2014/main" id="{C5A4A5FA-6177-EDF5-35E3-F0EA08C03AD3}"/>
                  </a:ext>
                </a:extLst>
              </p:cNvPr>
              <p:cNvSpPr/>
              <p:nvPr/>
            </p:nvSpPr>
            <p:spPr>
              <a:xfrm>
                <a:off x="6398947" y="629100"/>
                <a:ext cx="785735" cy="1198014"/>
              </a:xfrm>
              <a:prstGeom prst="rect">
                <a:avLst/>
              </a:prstGeom>
              <a:noFill/>
              <a:ln w="19050"/>
            </p:spPr>
            <p:style>
              <a:lnRef idx="2">
                <a:schemeClr val="accent1">
                  <a:shade val="15000"/>
                </a:schemeClr>
              </a:lnRef>
              <a:fillRef idx="1">
                <a:schemeClr val="accent1"/>
              </a:fillRef>
              <a:effectRef idx="0">
                <a:schemeClr val="accent1"/>
              </a:effectRef>
              <a:fontRef idx="minor">
                <a:schemeClr val="lt1"/>
              </a:fontRef>
            </p:style>
            <p:txBody>
              <a:bodyPr rtlCol="0" anchor="b"/>
              <a:lstStyle/>
              <a:p>
                <a:pPr algn="ctr"/>
                <a:endParaRPr lang="en-US" sz="1600" b="1" dirty="0">
                  <a:solidFill>
                    <a:schemeClr val="tx1"/>
                  </a:solidFill>
                </a:endParaRPr>
              </a:p>
            </p:txBody>
          </p:sp>
          <p:sp>
            <p:nvSpPr>
              <p:cNvPr id="196" name="Rectangle 195">
                <a:extLst>
                  <a:ext uri="{FF2B5EF4-FFF2-40B4-BE49-F238E27FC236}">
                    <a16:creationId xmlns:a16="http://schemas.microsoft.com/office/drawing/2014/main" id="{4E914F56-550C-3063-C2D4-B13B7D2293C0}"/>
                  </a:ext>
                </a:extLst>
              </p:cNvPr>
              <p:cNvSpPr/>
              <p:nvPr/>
            </p:nvSpPr>
            <p:spPr>
              <a:xfrm>
                <a:off x="7802376" y="1864779"/>
                <a:ext cx="785735" cy="1198014"/>
              </a:xfrm>
              <a:prstGeom prst="rect">
                <a:avLst/>
              </a:prstGeom>
              <a:noFill/>
              <a:ln w="19050"/>
            </p:spPr>
            <p:style>
              <a:lnRef idx="2">
                <a:schemeClr val="accent1">
                  <a:shade val="15000"/>
                </a:schemeClr>
              </a:lnRef>
              <a:fillRef idx="1">
                <a:schemeClr val="accent1"/>
              </a:fillRef>
              <a:effectRef idx="0">
                <a:schemeClr val="accent1"/>
              </a:effectRef>
              <a:fontRef idx="minor">
                <a:schemeClr val="lt1"/>
              </a:fontRef>
            </p:style>
            <p:txBody>
              <a:bodyPr rtlCol="0" anchor="b"/>
              <a:lstStyle/>
              <a:p>
                <a:pPr algn="ctr"/>
                <a:endParaRPr lang="en-US" sz="1600" b="1" dirty="0">
                  <a:solidFill>
                    <a:schemeClr val="tx1"/>
                  </a:solidFill>
                </a:endParaRPr>
              </a:p>
            </p:txBody>
          </p:sp>
          <p:cxnSp>
            <p:nvCxnSpPr>
              <p:cNvPr id="197" name="Straight Connector 196">
                <a:extLst>
                  <a:ext uri="{FF2B5EF4-FFF2-40B4-BE49-F238E27FC236}">
                    <a16:creationId xmlns:a16="http://schemas.microsoft.com/office/drawing/2014/main" id="{02CE388B-A57F-845D-9CE8-CB670126D5EB}"/>
                  </a:ext>
                </a:extLst>
              </p:cNvPr>
              <p:cNvCxnSpPr>
                <a:cxnSpLocks/>
                <a:stCxn id="195" idx="3"/>
                <a:endCxn id="196" idx="1"/>
              </p:cNvCxnSpPr>
              <p:nvPr/>
            </p:nvCxnSpPr>
            <p:spPr>
              <a:xfrm>
                <a:off x="7184682" y="1228107"/>
                <a:ext cx="617694" cy="123567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98" name="Rectangle 197">
                <a:extLst>
                  <a:ext uri="{FF2B5EF4-FFF2-40B4-BE49-F238E27FC236}">
                    <a16:creationId xmlns:a16="http://schemas.microsoft.com/office/drawing/2014/main" id="{1D464CFC-DEBC-5157-F021-53995A6ABE60}"/>
                  </a:ext>
                </a:extLst>
              </p:cNvPr>
              <p:cNvSpPr/>
              <p:nvPr/>
            </p:nvSpPr>
            <p:spPr>
              <a:xfrm>
                <a:off x="9163648" y="3047224"/>
                <a:ext cx="785735" cy="1198014"/>
              </a:xfrm>
              <a:prstGeom prst="rect">
                <a:avLst/>
              </a:prstGeom>
              <a:noFill/>
              <a:ln w="19050"/>
            </p:spPr>
            <p:style>
              <a:lnRef idx="2">
                <a:schemeClr val="accent1">
                  <a:shade val="15000"/>
                </a:schemeClr>
              </a:lnRef>
              <a:fillRef idx="1">
                <a:schemeClr val="accent1"/>
              </a:fillRef>
              <a:effectRef idx="0">
                <a:schemeClr val="accent1"/>
              </a:effectRef>
              <a:fontRef idx="minor">
                <a:schemeClr val="lt1"/>
              </a:fontRef>
            </p:style>
            <p:txBody>
              <a:bodyPr rtlCol="0" anchor="b"/>
              <a:lstStyle/>
              <a:p>
                <a:pPr algn="ctr"/>
                <a:endParaRPr lang="en-US" sz="1600" b="1" dirty="0">
                  <a:solidFill>
                    <a:schemeClr val="tx1"/>
                  </a:solidFill>
                </a:endParaRPr>
              </a:p>
            </p:txBody>
          </p:sp>
          <p:cxnSp>
            <p:nvCxnSpPr>
              <p:cNvPr id="199" name="Straight Connector 198">
                <a:extLst>
                  <a:ext uri="{FF2B5EF4-FFF2-40B4-BE49-F238E27FC236}">
                    <a16:creationId xmlns:a16="http://schemas.microsoft.com/office/drawing/2014/main" id="{4784C8C9-EEA9-3B7E-D049-DB3BCFE7E1B1}"/>
                  </a:ext>
                </a:extLst>
              </p:cNvPr>
              <p:cNvCxnSpPr>
                <a:cxnSpLocks/>
                <a:stCxn id="196" idx="3"/>
                <a:endCxn id="198" idx="1"/>
              </p:cNvCxnSpPr>
              <p:nvPr/>
            </p:nvCxnSpPr>
            <p:spPr>
              <a:xfrm>
                <a:off x="8588111" y="2463786"/>
                <a:ext cx="575537" cy="118244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00" name="Rectangle 199">
                <a:extLst>
                  <a:ext uri="{FF2B5EF4-FFF2-40B4-BE49-F238E27FC236}">
                    <a16:creationId xmlns:a16="http://schemas.microsoft.com/office/drawing/2014/main" id="{B7023CE3-3BA5-DD03-DB7E-315B22344A2D}"/>
                  </a:ext>
                </a:extLst>
              </p:cNvPr>
              <p:cNvSpPr/>
              <p:nvPr/>
            </p:nvSpPr>
            <p:spPr>
              <a:xfrm>
                <a:off x="10494032" y="4214326"/>
                <a:ext cx="785735" cy="1198014"/>
              </a:xfrm>
              <a:prstGeom prst="rect">
                <a:avLst/>
              </a:prstGeom>
              <a:noFill/>
              <a:ln w="19050"/>
            </p:spPr>
            <p:style>
              <a:lnRef idx="2">
                <a:schemeClr val="accent1">
                  <a:shade val="15000"/>
                </a:schemeClr>
              </a:lnRef>
              <a:fillRef idx="1">
                <a:schemeClr val="accent1"/>
              </a:fillRef>
              <a:effectRef idx="0">
                <a:schemeClr val="accent1"/>
              </a:effectRef>
              <a:fontRef idx="minor">
                <a:schemeClr val="lt1"/>
              </a:fontRef>
            </p:style>
            <p:txBody>
              <a:bodyPr rtlCol="0" anchor="b"/>
              <a:lstStyle/>
              <a:p>
                <a:pPr algn="ctr"/>
                <a:endParaRPr lang="en-US" sz="1600" b="1" dirty="0">
                  <a:solidFill>
                    <a:schemeClr val="tx1"/>
                  </a:solidFill>
                </a:endParaRPr>
              </a:p>
            </p:txBody>
          </p:sp>
          <p:cxnSp>
            <p:nvCxnSpPr>
              <p:cNvPr id="201" name="Straight Connector 200">
                <a:extLst>
                  <a:ext uri="{FF2B5EF4-FFF2-40B4-BE49-F238E27FC236}">
                    <a16:creationId xmlns:a16="http://schemas.microsoft.com/office/drawing/2014/main" id="{86DE0514-607B-D52B-2A43-86EB60647717}"/>
                  </a:ext>
                </a:extLst>
              </p:cNvPr>
              <p:cNvCxnSpPr>
                <a:cxnSpLocks/>
                <a:stCxn id="198" idx="3"/>
                <a:endCxn id="200" idx="1"/>
              </p:cNvCxnSpPr>
              <p:nvPr/>
            </p:nvCxnSpPr>
            <p:spPr>
              <a:xfrm>
                <a:off x="9949383" y="3646231"/>
                <a:ext cx="544649" cy="116710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2" name="Straight Connector 201">
                <a:extLst>
                  <a:ext uri="{FF2B5EF4-FFF2-40B4-BE49-F238E27FC236}">
                    <a16:creationId xmlns:a16="http://schemas.microsoft.com/office/drawing/2014/main" id="{B1A57D4A-693E-0E3A-1401-0847D24DFEB8}"/>
                  </a:ext>
                </a:extLst>
              </p:cNvPr>
              <p:cNvCxnSpPr>
                <a:cxnSpLocks/>
                <a:stCxn id="200" idx="3"/>
              </p:cNvCxnSpPr>
              <p:nvPr/>
            </p:nvCxnSpPr>
            <p:spPr>
              <a:xfrm>
                <a:off x="11279767" y="4813333"/>
                <a:ext cx="556649" cy="116710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03" name="Group 202">
              <a:extLst>
                <a:ext uri="{FF2B5EF4-FFF2-40B4-BE49-F238E27FC236}">
                  <a16:creationId xmlns:a16="http://schemas.microsoft.com/office/drawing/2014/main" id="{6659C0E5-DCC8-568F-3EE3-B1DC61416D17}"/>
                </a:ext>
              </a:extLst>
            </p:cNvPr>
            <p:cNvGrpSpPr/>
            <p:nvPr/>
          </p:nvGrpSpPr>
          <p:grpSpPr>
            <a:xfrm>
              <a:off x="10921030" y="5260960"/>
              <a:ext cx="677449" cy="666718"/>
              <a:chOff x="6398947" y="629100"/>
              <a:chExt cx="5437469" cy="5351335"/>
            </a:xfrm>
          </p:grpSpPr>
          <p:sp>
            <p:nvSpPr>
              <p:cNvPr id="204" name="Rectangle 203">
                <a:extLst>
                  <a:ext uri="{FF2B5EF4-FFF2-40B4-BE49-F238E27FC236}">
                    <a16:creationId xmlns:a16="http://schemas.microsoft.com/office/drawing/2014/main" id="{F92E64FC-C901-A5A2-3386-877132ABE013}"/>
                  </a:ext>
                </a:extLst>
              </p:cNvPr>
              <p:cNvSpPr/>
              <p:nvPr/>
            </p:nvSpPr>
            <p:spPr>
              <a:xfrm>
                <a:off x="6398947" y="629100"/>
                <a:ext cx="785735" cy="1198014"/>
              </a:xfrm>
              <a:prstGeom prst="rect">
                <a:avLst/>
              </a:prstGeom>
              <a:noFill/>
              <a:ln w="19050"/>
            </p:spPr>
            <p:style>
              <a:lnRef idx="2">
                <a:schemeClr val="accent1">
                  <a:shade val="15000"/>
                </a:schemeClr>
              </a:lnRef>
              <a:fillRef idx="1">
                <a:schemeClr val="accent1"/>
              </a:fillRef>
              <a:effectRef idx="0">
                <a:schemeClr val="accent1"/>
              </a:effectRef>
              <a:fontRef idx="minor">
                <a:schemeClr val="lt1"/>
              </a:fontRef>
            </p:style>
            <p:txBody>
              <a:bodyPr rtlCol="0" anchor="b"/>
              <a:lstStyle/>
              <a:p>
                <a:pPr algn="ctr"/>
                <a:endParaRPr lang="en-US" sz="1600" b="1" dirty="0">
                  <a:solidFill>
                    <a:schemeClr val="tx1"/>
                  </a:solidFill>
                </a:endParaRPr>
              </a:p>
            </p:txBody>
          </p:sp>
          <p:sp>
            <p:nvSpPr>
              <p:cNvPr id="205" name="Rectangle 204">
                <a:extLst>
                  <a:ext uri="{FF2B5EF4-FFF2-40B4-BE49-F238E27FC236}">
                    <a16:creationId xmlns:a16="http://schemas.microsoft.com/office/drawing/2014/main" id="{1500D48F-DC0C-EF07-3408-1F12F8BF00E4}"/>
                  </a:ext>
                </a:extLst>
              </p:cNvPr>
              <p:cNvSpPr/>
              <p:nvPr/>
            </p:nvSpPr>
            <p:spPr>
              <a:xfrm>
                <a:off x="7802376" y="1864779"/>
                <a:ext cx="785735" cy="1198014"/>
              </a:xfrm>
              <a:prstGeom prst="rect">
                <a:avLst/>
              </a:prstGeom>
              <a:noFill/>
              <a:ln w="19050"/>
            </p:spPr>
            <p:style>
              <a:lnRef idx="2">
                <a:schemeClr val="accent1">
                  <a:shade val="15000"/>
                </a:schemeClr>
              </a:lnRef>
              <a:fillRef idx="1">
                <a:schemeClr val="accent1"/>
              </a:fillRef>
              <a:effectRef idx="0">
                <a:schemeClr val="accent1"/>
              </a:effectRef>
              <a:fontRef idx="minor">
                <a:schemeClr val="lt1"/>
              </a:fontRef>
            </p:style>
            <p:txBody>
              <a:bodyPr rtlCol="0" anchor="b"/>
              <a:lstStyle/>
              <a:p>
                <a:pPr algn="ctr"/>
                <a:endParaRPr lang="en-US" sz="1600" b="1" dirty="0">
                  <a:solidFill>
                    <a:schemeClr val="tx1"/>
                  </a:solidFill>
                </a:endParaRPr>
              </a:p>
            </p:txBody>
          </p:sp>
          <p:cxnSp>
            <p:nvCxnSpPr>
              <p:cNvPr id="206" name="Straight Connector 205">
                <a:extLst>
                  <a:ext uri="{FF2B5EF4-FFF2-40B4-BE49-F238E27FC236}">
                    <a16:creationId xmlns:a16="http://schemas.microsoft.com/office/drawing/2014/main" id="{20ECC0B7-E7E3-C647-A924-910F25B37FD7}"/>
                  </a:ext>
                </a:extLst>
              </p:cNvPr>
              <p:cNvCxnSpPr>
                <a:cxnSpLocks/>
                <a:stCxn id="204" idx="3"/>
                <a:endCxn id="205" idx="1"/>
              </p:cNvCxnSpPr>
              <p:nvPr/>
            </p:nvCxnSpPr>
            <p:spPr>
              <a:xfrm>
                <a:off x="7184682" y="1228107"/>
                <a:ext cx="617694" cy="123567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07" name="Rectangle 206">
                <a:extLst>
                  <a:ext uri="{FF2B5EF4-FFF2-40B4-BE49-F238E27FC236}">
                    <a16:creationId xmlns:a16="http://schemas.microsoft.com/office/drawing/2014/main" id="{1017A6D0-BFD7-C01B-FC9D-9C466DC9A3E0}"/>
                  </a:ext>
                </a:extLst>
              </p:cNvPr>
              <p:cNvSpPr/>
              <p:nvPr/>
            </p:nvSpPr>
            <p:spPr>
              <a:xfrm>
                <a:off x="9163648" y="3047224"/>
                <a:ext cx="785735" cy="1198014"/>
              </a:xfrm>
              <a:prstGeom prst="rect">
                <a:avLst/>
              </a:prstGeom>
              <a:noFill/>
              <a:ln w="19050"/>
            </p:spPr>
            <p:style>
              <a:lnRef idx="2">
                <a:schemeClr val="accent1">
                  <a:shade val="15000"/>
                </a:schemeClr>
              </a:lnRef>
              <a:fillRef idx="1">
                <a:schemeClr val="accent1"/>
              </a:fillRef>
              <a:effectRef idx="0">
                <a:schemeClr val="accent1"/>
              </a:effectRef>
              <a:fontRef idx="minor">
                <a:schemeClr val="lt1"/>
              </a:fontRef>
            </p:style>
            <p:txBody>
              <a:bodyPr rtlCol="0" anchor="b"/>
              <a:lstStyle/>
              <a:p>
                <a:pPr algn="ctr"/>
                <a:endParaRPr lang="en-US" sz="1600" b="1" dirty="0">
                  <a:solidFill>
                    <a:schemeClr val="tx1"/>
                  </a:solidFill>
                </a:endParaRPr>
              </a:p>
            </p:txBody>
          </p:sp>
          <p:cxnSp>
            <p:nvCxnSpPr>
              <p:cNvPr id="208" name="Straight Connector 207">
                <a:extLst>
                  <a:ext uri="{FF2B5EF4-FFF2-40B4-BE49-F238E27FC236}">
                    <a16:creationId xmlns:a16="http://schemas.microsoft.com/office/drawing/2014/main" id="{8550C6BC-F75B-E67E-B2D2-AB7DBE263316}"/>
                  </a:ext>
                </a:extLst>
              </p:cNvPr>
              <p:cNvCxnSpPr>
                <a:cxnSpLocks/>
                <a:stCxn id="205" idx="3"/>
                <a:endCxn id="207" idx="1"/>
              </p:cNvCxnSpPr>
              <p:nvPr/>
            </p:nvCxnSpPr>
            <p:spPr>
              <a:xfrm>
                <a:off x="8588111" y="2463786"/>
                <a:ext cx="575537" cy="118244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09" name="Rectangle 208">
                <a:extLst>
                  <a:ext uri="{FF2B5EF4-FFF2-40B4-BE49-F238E27FC236}">
                    <a16:creationId xmlns:a16="http://schemas.microsoft.com/office/drawing/2014/main" id="{D4B73C5C-FB94-E75A-34C2-12A0B0B85524}"/>
                  </a:ext>
                </a:extLst>
              </p:cNvPr>
              <p:cNvSpPr/>
              <p:nvPr/>
            </p:nvSpPr>
            <p:spPr>
              <a:xfrm>
                <a:off x="10494032" y="4214326"/>
                <a:ext cx="785735" cy="1198014"/>
              </a:xfrm>
              <a:prstGeom prst="rect">
                <a:avLst/>
              </a:prstGeom>
              <a:noFill/>
              <a:ln w="19050"/>
            </p:spPr>
            <p:style>
              <a:lnRef idx="2">
                <a:schemeClr val="accent1">
                  <a:shade val="15000"/>
                </a:schemeClr>
              </a:lnRef>
              <a:fillRef idx="1">
                <a:schemeClr val="accent1"/>
              </a:fillRef>
              <a:effectRef idx="0">
                <a:schemeClr val="accent1"/>
              </a:effectRef>
              <a:fontRef idx="minor">
                <a:schemeClr val="lt1"/>
              </a:fontRef>
            </p:style>
            <p:txBody>
              <a:bodyPr rtlCol="0" anchor="b"/>
              <a:lstStyle/>
              <a:p>
                <a:pPr algn="ctr"/>
                <a:endParaRPr lang="en-US" sz="1600" b="1" dirty="0">
                  <a:solidFill>
                    <a:schemeClr val="tx1"/>
                  </a:solidFill>
                </a:endParaRPr>
              </a:p>
            </p:txBody>
          </p:sp>
          <p:cxnSp>
            <p:nvCxnSpPr>
              <p:cNvPr id="210" name="Straight Connector 209">
                <a:extLst>
                  <a:ext uri="{FF2B5EF4-FFF2-40B4-BE49-F238E27FC236}">
                    <a16:creationId xmlns:a16="http://schemas.microsoft.com/office/drawing/2014/main" id="{EA71B3E1-D4B3-B5CC-2C97-DA09A0906963}"/>
                  </a:ext>
                </a:extLst>
              </p:cNvPr>
              <p:cNvCxnSpPr>
                <a:cxnSpLocks/>
                <a:stCxn id="207" idx="3"/>
                <a:endCxn id="209" idx="1"/>
              </p:cNvCxnSpPr>
              <p:nvPr/>
            </p:nvCxnSpPr>
            <p:spPr>
              <a:xfrm>
                <a:off x="9949383" y="3646231"/>
                <a:ext cx="544649" cy="116710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1" name="Straight Connector 210">
                <a:extLst>
                  <a:ext uri="{FF2B5EF4-FFF2-40B4-BE49-F238E27FC236}">
                    <a16:creationId xmlns:a16="http://schemas.microsoft.com/office/drawing/2014/main" id="{53EFE920-8677-9F21-05DB-B916B5ECC8C3}"/>
                  </a:ext>
                </a:extLst>
              </p:cNvPr>
              <p:cNvCxnSpPr>
                <a:cxnSpLocks/>
                <a:stCxn id="209" idx="3"/>
              </p:cNvCxnSpPr>
              <p:nvPr/>
            </p:nvCxnSpPr>
            <p:spPr>
              <a:xfrm>
                <a:off x="11279767" y="4813333"/>
                <a:ext cx="556649" cy="116710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12" name="Group 211">
              <a:extLst>
                <a:ext uri="{FF2B5EF4-FFF2-40B4-BE49-F238E27FC236}">
                  <a16:creationId xmlns:a16="http://schemas.microsoft.com/office/drawing/2014/main" id="{571BD4F8-29D9-802E-6DD5-87535476C80C}"/>
                </a:ext>
              </a:extLst>
            </p:cNvPr>
            <p:cNvGrpSpPr/>
            <p:nvPr/>
          </p:nvGrpSpPr>
          <p:grpSpPr>
            <a:xfrm>
              <a:off x="11585991" y="5821789"/>
              <a:ext cx="677449" cy="666718"/>
              <a:chOff x="6398947" y="629100"/>
              <a:chExt cx="5437469" cy="5351335"/>
            </a:xfrm>
          </p:grpSpPr>
          <p:sp>
            <p:nvSpPr>
              <p:cNvPr id="213" name="Rectangle 212">
                <a:extLst>
                  <a:ext uri="{FF2B5EF4-FFF2-40B4-BE49-F238E27FC236}">
                    <a16:creationId xmlns:a16="http://schemas.microsoft.com/office/drawing/2014/main" id="{A33A113B-11A0-0A9D-E89A-0E82138AFAB8}"/>
                  </a:ext>
                </a:extLst>
              </p:cNvPr>
              <p:cNvSpPr/>
              <p:nvPr/>
            </p:nvSpPr>
            <p:spPr>
              <a:xfrm>
                <a:off x="6398947" y="629100"/>
                <a:ext cx="785735" cy="1198014"/>
              </a:xfrm>
              <a:prstGeom prst="rect">
                <a:avLst/>
              </a:prstGeom>
              <a:noFill/>
              <a:ln w="19050"/>
            </p:spPr>
            <p:style>
              <a:lnRef idx="2">
                <a:schemeClr val="accent1">
                  <a:shade val="15000"/>
                </a:schemeClr>
              </a:lnRef>
              <a:fillRef idx="1">
                <a:schemeClr val="accent1"/>
              </a:fillRef>
              <a:effectRef idx="0">
                <a:schemeClr val="accent1"/>
              </a:effectRef>
              <a:fontRef idx="minor">
                <a:schemeClr val="lt1"/>
              </a:fontRef>
            </p:style>
            <p:txBody>
              <a:bodyPr rtlCol="0" anchor="b"/>
              <a:lstStyle/>
              <a:p>
                <a:pPr algn="ctr"/>
                <a:endParaRPr lang="en-US" sz="1600" b="1" dirty="0">
                  <a:solidFill>
                    <a:schemeClr val="tx1"/>
                  </a:solidFill>
                </a:endParaRPr>
              </a:p>
            </p:txBody>
          </p:sp>
          <p:sp>
            <p:nvSpPr>
              <p:cNvPr id="214" name="Rectangle 213">
                <a:extLst>
                  <a:ext uri="{FF2B5EF4-FFF2-40B4-BE49-F238E27FC236}">
                    <a16:creationId xmlns:a16="http://schemas.microsoft.com/office/drawing/2014/main" id="{039AE4EC-433D-B2BA-9B83-6A022F792599}"/>
                  </a:ext>
                </a:extLst>
              </p:cNvPr>
              <p:cNvSpPr/>
              <p:nvPr/>
            </p:nvSpPr>
            <p:spPr>
              <a:xfrm>
                <a:off x="7802376" y="1864779"/>
                <a:ext cx="785735" cy="1198014"/>
              </a:xfrm>
              <a:prstGeom prst="rect">
                <a:avLst/>
              </a:prstGeom>
              <a:noFill/>
              <a:ln w="19050"/>
            </p:spPr>
            <p:style>
              <a:lnRef idx="2">
                <a:schemeClr val="accent1">
                  <a:shade val="15000"/>
                </a:schemeClr>
              </a:lnRef>
              <a:fillRef idx="1">
                <a:schemeClr val="accent1"/>
              </a:fillRef>
              <a:effectRef idx="0">
                <a:schemeClr val="accent1"/>
              </a:effectRef>
              <a:fontRef idx="minor">
                <a:schemeClr val="lt1"/>
              </a:fontRef>
            </p:style>
            <p:txBody>
              <a:bodyPr rtlCol="0" anchor="b"/>
              <a:lstStyle/>
              <a:p>
                <a:pPr algn="ctr"/>
                <a:endParaRPr lang="en-US" sz="1600" b="1" dirty="0">
                  <a:solidFill>
                    <a:schemeClr val="tx1"/>
                  </a:solidFill>
                </a:endParaRPr>
              </a:p>
            </p:txBody>
          </p:sp>
          <p:cxnSp>
            <p:nvCxnSpPr>
              <p:cNvPr id="215" name="Straight Connector 214">
                <a:extLst>
                  <a:ext uri="{FF2B5EF4-FFF2-40B4-BE49-F238E27FC236}">
                    <a16:creationId xmlns:a16="http://schemas.microsoft.com/office/drawing/2014/main" id="{6CDA40FD-0EDE-4B0F-FCF1-53AEF57FA7E1}"/>
                  </a:ext>
                </a:extLst>
              </p:cNvPr>
              <p:cNvCxnSpPr>
                <a:cxnSpLocks/>
                <a:stCxn id="213" idx="3"/>
                <a:endCxn id="214" idx="1"/>
              </p:cNvCxnSpPr>
              <p:nvPr/>
            </p:nvCxnSpPr>
            <p:spPr>
              <a:xfrm>
                <a:off x="7184682" y="1228107"/>
                <a:ext cx="617694" cy="123567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16" name="Rectangle 215">
                <a:extLst>
                  <a:ext uri="{FF2B5EF4-FFF2-40B4-BE49-F238E27FC236}">
                    <a16:creationId xmlns:a16="http://schemas.microsoft.com/office/drawing/2014/main" id="{F3197CEB-1AA6-50DE-C624-807030BFEED7}"/>
                  </a:ext>
                </a:extLst>
              </p:cNvPr>
              <p:cNvSpPr/>
              <p:nvPr/>
            </p:nvSpPr>
            <p:spPr>
              <a:xfrm>
                <a:off x="9163648" y="3047224"/>
                <a:ext cx="785735" cy="1198014"/>
              </a:xfrm>
              <a:prstGeom prst="rect">
                <a:avLst/>
              </a:prstGeom>
              <a:noFill/>
              <a:ln w="19050"/>
            </p:spPr>
            <p:style>
              <a:lnRef idx="2">
                <a:schemeClr val="accent1">
                  <a:shade val="15000"/>
                </a:schemeClr>
              </a:lnRef>
              <a:fillRef idx="1">
                <a:schemeClr val="accent1"/>
              </a:fillRef>
              <a:effectRef idx="0">
                <a:schemeClr val="accent1"/>
              </a:effectRef>
              <a:fontRef idx="minor">
                <a:schemeClr val="lt1"/>
              </a:fontRef>
            </p:style>
            <p:txBody>
              <a:bodyPr rtlCol="0" anchor="b"/>
              <a:lstStyle/>
              <a:p>
                <a:pPr algn="ctr"/>
                <a:endParaRPr lang="en-US" sz="1600" b="1" dirty="0">
                  <a:solidFill>
                    <a:schemeClr val="tx1"/>
                  </a:solidFill>
                </a:endParaRPr>
              </a:p>
            </p:txBody>
          </p:sp>
          <p:cxnSp>
            <p:nvCxnSpPr>
              <p:cNvPr id="217" name="Straight Connector 216">
                <a:extLst>
                  <a:ext uri="{FF2B5EF4-FFF2-40B4-BE49-F238E27FC236}">
                    <a16:creationId xmlns:a16="http://schemas.microsoft.com/office/drawing/2014/main" id="{77929637-7933-B638-1FB3-A06F9A5B4905}"/>
                  </a:ext>
                </a:extLst>
              </p:cNvPr>
              <p:cNvCxnSpPr>
                <a:cxnSpLocks/>
                <a:stCxn id="214" idx="3"/>
                <a:endCxn id="216" idx="1"/>
              </p:cNvCxnSpPr>
              <p:nvPr/>
            </p:nvCxnSpPr>
            <p:spPr>
              <a:xfrm>
                <a:off x="8588111" y="2463786"/>
                <a:ext cx="575537" cy="118244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18" name="Rectangle 217">
                <a:extLst>
                  <a:ext uri="{FF2B5EF4-FFF2-40B4-BE49-F238E27FC236}">
                    <a16:creationId xmlns:a16="http://schemas.microsoft.com/office/drawing/2014/main" id="{C477D366-A9E2-278C-EE23-43156CC2AE2F}"/>
                  </a:ext>
                </a:extLst>
              </p:cNvPr>
              <p:cNvSpPr/>
              <p:nvPr/>
            </p:nvSpPr>
            <p:spPr>
              <a:xfrm>
                <a:off x="10494032" y="4214326"/>
                <a:ext cx="785735" cy="1198014"/>
              </a:xfrm>
              <a:prstGeom prst="rect">
                <a:avLst/>
              </a:prstGeom>
              <a:noFill/>
              <a:ln w="19050"/>
            </p:spPr>
            <p:style>
              <a:lnRef idx="2">
                <a:schemeClr val="accent1">
                  <a:shade val="15000"/>
                </a:schemeClr>
              </a:lnRef>
              <a:fillRef idx="1">
                <a:schemeClr val="accent1"/>
              </a:fillRef>
              <a:effectRef idx="0">
                <a:schemeClr val="accent1"/>
              </a:effectRef>
              <a:fontRef idx="minor">
                <a:schemeClr val="lt1"/>
              </a:fontRef>
            </p:style>
            <p:txBody>
              <a:bodyPr rtlCol="0" anchor="b"/>
              <a:lstStyle/>
              <a:p>
                <a:pPr algn="ctr"/>
                <a:endParaRPr lang="en-US" sz="1600" b="1" dirty="0">
                  <a:solidFill>
                    <a:schemeClr val="tx1"/>
                  </a:solidFill>
                </a:endParaRPr>
              </a:p>
            </p:txBody>
          </p:sp>
          <p:cxnSp>
            <p:nvCxnSpPr>
              <p:cNvPr id="219" name="Straight Connector 218">
                <a:extLst>
                  <a:ext uri="{FF2B5EF4-FFF2-40B4-BE49-F238E27FC236}">
                    <a16:creationId xmlns:a16="http://schemas.microsoft.com/office/drawing/2014/main" id="{AD7582CD-9C56-0F47-7BFF-BAC6AB42FFE2}"/>
                  </a:ext>
                </a:extLst>
              </p:cNvPr>
              <p:cNvCxnSpPr>
                <a:cxnSpLocks/>
                <a:stCxn id="216" idx="3"/>
                <a:endCxn id="218" idx="1"/>
              </p:cNvCxnSpPr>
              <p:nvPr/>
            </p:nvCxnSpPr>
            <p:spPr>
              <a:xfrm>
                <a:off x="9949383" y="3646231"/>
                <a:ext cx="544649" cy="116710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0" name="Straight Connector 219">
                <a:extLst>
                  <a:ext uri="{FF2B5EF4-FFF2-40B4-BE49-F238E27FC236}">
                    <a16:creationId xmlns:a16="http://schemas.microsoft.com/office/drawing/2014/main" id="{F0966B22-BC5C-CD05-38CD-FAF673CBD6A2}"/>
                  </a:ext>
                </a:extLst>
              </p:cNvPr>
              <p:cNvCxnSpPr>
                <a:cxnSpLocks/>
                <a:stCxn id="218" idx="3"/>
              </p:cNvCxnSpPr>
              <p:nvPr/>
            </p:nvCxnSpPr>
            <p:spPr>
              <a:xfrm>
                <a:off x="11279767" y="4813333"/>
                <a:ext cx="556649" cy="116710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223" name="TextBox 222">
            <a:extLst>
              <a:ext uri="{FF2B5EF4-FFF2-40B4-BE49-F238E27FC236}">
                <a16:creationId xmlns:a16="http://schemas.microsoft.com/office/drawing/2014/main" id="{55310564-55AE-1681-C33F-E72156A024BF}"/>
              </a:ext>
            </a:extLst>
          </p:cNvPr>
          <p:cNvSpPr txBox="1"/>
          <p:nvPr/>
        </p:nvSpPr>
        <p:spPr>
          <a:xfrm>
            <a:off x="995288" y="4742227"/>
            <a:ext cx="2004075" cy="584775"/>
          </a:xfrm>
          <a:prstGeom prst="rect">
            <a:avLst/>
          </a:prstGeom>
          <a:noFill/>
        </p:spPr>
        <p:txBody>
          <a:bodyPr wrap="none" rtlCol="0">
            <a:spAutoFit/>
          </a:bodyPr>
          <a:lstStyle/>
          <a:p>
            <a:r>
              <a:rPr lang="en-US" sz="3200" dirty="0"/>
              <a:t>4 bit adder</a:t>
            </a:r>
          </a:p>
        </p:txBody>
      </p:sp>
      <p:sp>
        <p:nvSpPr>
          <p:cNvPr id="224" name="TextBox 223">
            <a:extLst>
              <a:ext uri="{FF2B5EF4-FFF2-40B4-BE49-F238E27FC236}">
                <a16:creationId xmlns:a16="http://schemas.microsoft.com/office/drawing/2014/main" id="{E3238F76-C2EF-3337-750B-408725AFD86B}"/>
              </a:ext>
            </a:extLst>
          </p:cNvPr>
          <p:cNvSpPr txBox="1"/>
          <p:nvPr/>
        </p:nvSpPr>
        <p:spPr>
          <a:xfrm>
            <a:off x="9019517" y="2720351"/>
            <a:ext cx="2212465" cy="584775"/>
          </a:xfrm>
          <a:prstGeom prst="rect">
            <a:avLst/>
          </a:prstGeom>
          <a:noFill/>
        </p:spPr>
        <p:txBody>
          <a:bodyPr wrap="none" rtlCol="0">
            <a:spAutoFit/>
          </a:bodyPr>
          <a:lstStyle/>
          <a:p>
            <a:r>
              <a:rPr lang="en-US" sz="3200" dirty="0"/>
              <a:t>32 bit adder</a:t>
            </a:r>
          </a:p>
        </p:txBody>
      </p:sp>
      <p:sp>
        <p:nvSpPr>
          <p:cNvPr id="225" name="Title 224">
            <a:extLst>
              <a:ext uri="{FF2B5EF4-FFF2-40B4-BE49-F238E27FC236}">
                <a16:creationId xmlns:a16="http://schemas.microsoft.com/office/drawing/2014/main" id="{BE6E5786-885D-BDED-22B3-FC91992D23D1}"/>
              </a:ext>
            </a:extLst>
          </p:cNvPr>
          <p:cNvSpPr>
            <a:spLocks noGrp="1"/>
          </p:cNvSpPr>
          <p:nvPr>
            <p:ph type="title"/>
          </p:nvPr>
        </p:nvSpPr>
        <p:spPr>
          <a:xfrm>
            <a:off x="8129588" y="365125"/>
            <a:ext cx="3224212" cy="1325563"/>
          </a:xfrm>
        </p:spPr>
        <p:txBody>
          <a:bodyPr>
            <a:normAutofit fontScale="90000"/>
          </a:bodyPr>
          <a:lstStyle/>
          <a:p>
            <a:pPr algn="r"/>
            <a:r>
              <a:rPr lang="en-US" dirty="0"/>
              <a:t>Circuits can get quite long</a:t>
            </a:r>
          </a:p>
        </p:txBody>
      </p:sp>
      <p:sp>
        <p:nvSpPr>
          <p:cNvPr id="226" name="TextBox 225">
            <a:extLst>
              <a:ext uri="{FF2B5EF4-FFF2-40B4-BE49-F238E27FC236}">
                <a16:creationId xmlns:a16="http://schemas.microsoft.com/office/drawing/2014/main" id="{D0DB336E-6124-EE7D-FC2F-2D57B694A46C}"/>
              </a:ext>
            </a:extLst>
          </p:cNvPr>
          <p:cNvSpPr txBox="1"/>
          <p:nvPr/>
        </p:nvSpPr>
        <p:spPr>
          <a:xfrm>
            <a:off x="7257392" y="5054315"/>
            <a:ext cx="3050835" cy="1077218"/>
          </a:xfrm>
          <a:prstGeom prst="rect">
            <a:avLst/>
          </a:prstGeom>
          <a:noFill/>
        </p:spPr>
        <p:txBody>
          <a:bodyPr wrap="none" rtlCol="0">
            <a:spAutoFit/>
          </a:bodyPr>
          <a:lstStyle/>
          <a:p>
            <a:r>
              <a:rPr lang="en-US" sz="3200" dirty="0"/>
              <a:t>64 bit adder?</a:t>
            </a:r>
          </a:p>
          <a:p>
            <a:r>
              <a:rPr lang="en-US" sz="3200" dirty="0"/>
              <a:t>64 bit multiplier?</a:t>
            </a:r>
          </a:p>
        </p:txBody>
      </p:sp>
    </p:spTree>
    <p:extLst>
      <p:ext uri="{BB962C8B-B14F-4D97-AF65-F5344CB8AC3E}">
        <p14:creationId xmlns:p14="http://schemas.microsoft.com/office/powerpoint/2010/main" val="17013900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Right Brace 60">
            <a:extLst>
              <a:ext uri="{FF2B5EF4-FFF2-40B4-BE49-F238E27FC236}">
                <a16:creationId xmlns:a16="http://schemas.microsoft.com/office/drawing/2014/main" id="{3B3FD84F-7B87-D70F-72A3-EC3232CF937C}"/>
              </a:ext>
            </a:extLst>
          </p:cNvPr>
          <p:cNvSpPr/>
          <p:nvPr/>
        </p:nvSpPr>
        <p:spPr>
          <a:xfrm rot="5400000">
            <a:off x="5136358" y="1786894"/>
            <a:ext cx="908683" cy="4609148"/>
          </a:xfrm>
          <a:prstGeom prst="rightBrace">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68" name="Group 67" descr="This is a diagram showing two 64 bit operands flowing into a 64 bit adder and one 64 bit sum coming out of the 64 bit adder.">
            <a:extLst>
              <a:ext uri="{FF2B5EF4-FFF2-40B4-BE49-F238E27FC236}">
                <a16:creationId xmlns:a16="http://schemas.microsoft.com/office/drawing/2014/main" id="{E01B5F93-4FB5-C638-5EBF-ACBFA47B595D}"/>
              </a:ext>
            </a:extLst>
          </p:cNvPr>
          <p:cNvGrpSpPr/>
          <p:nvPr/>
        </p:nvGrpSpPr>
        <p:grpSpPr>
          <a:xfrm>
            <a:off x="3529013" y="1083657"/>
            <a:ext cx="4130989" cy="2588219"/>
            <a:chOff x="3529013" y="1083657"/>
            <a:chExt cx="4130989" cy="2588219"/>
          </a:xfrm>
        </p:grpSpPr>
        <p:sp>
          <p:nvSpPr>
            <p:cNvPr id="44" name="Rectangle 43">
              <a:extLst>
                <a:ext uri="{FF2B5EF4-FFF2-40B4-BE49-F238E27FC236}">
                  <a16:creationId xmlns:a16="http://schemas.microsoft.com/office/drawing/2014/main" id="{33978962-66BC-98D8-3156-5AEAF6655554}"/>
                </a:ext>
              </a:extLst>
            </p:cNvPr>
            <p:cNvSpPr/>
            <p:nvPr/>
          </p:nvSpPr>
          <p:spPr>
            <a:xfrm>
              <a:off x="4994909" y="1128701"/>
              <a:ext cx="1191582" cy="2543175"/>
            </a:xfrm>
            <a:prstGeom prst="rect">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64 Bit</a:t>
              </a:r>
            </a:p>
            <a:p>
              <a:pPr algn="ctr"/>
              <a:r>
                <a:rPr lang="en-US" sz="2400" b="1" dirty="0">
                  <a:solidFill>
                    <a:schemeClr val="tx1"/>
                  </a:solidFill>
                </a:rPr>
                <a:t>Adder</a:t>
              </a:r>
            </a:p>
          </p:txBody>
        </p:sp>
        <p:sp>
          <p:nvSpPr>
            <p:cNvPr id="57" name="Right Arrow 56">
              <a:extLst>
                <a:ext uri="{FF2B5EF4-FFF2-40B4-BE49-F238E27FC236}">
                  <a16:creationId xmlns:a16="http://schemas.microsoft.com/office/drawing/2014/main" id="{DE307387-07FA-CBEF-640B-2E4079CDCEC0}"/>
                </a:ext>
              </a:extLst>
            </p:cNvPr>
            <p:cNvSpPr/>
            <p:nvPr/>
          </p:nvSpPr>
          <p:spPr>
            <a:xfrm>
              <a:off x="3929063" y="1436121"/>
              <a:ext cx="1065845" cy="542925"/>
            </a:xfrm>
            <a:prstGeom prst="rightArrow">
              <a:avLst/>
            </a:prstGeom>
            <a:pattFill prst="narHorz">
              <a:fgClr>
                <a:schemeClr val="accent1"/>
              </a:fgClr>
              <a:bgClr>
                <a:schemeClr val="bg1"/>
              </a:bgClr>
            </a:patt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E3BF941D-313D-C69C-1145-B7C13CE9C2D8}"/>
                </a:ext>
              </a:extLst>
            </p:cNvPr>
            <p:cNvSpPr/>
            <p:nvPr/>
          </p:nvSpPr>
          <p:spPr>
            <a:xfrm>
              <a:off x="3529013" y="1083657"/>
              <a:ext cx="400050" cy="123471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Right Arrow 62">
              <a:extLst>
                <a:ext uri="{FF2B5EF4-FFF2-40B4-BE49-F238E27FC236}">
                  <a16:creationId xmlns:a16="http://schemas.microsoft.com/office/drawing/2014/main" id="{5B13D38B-DDCA-8434-6C0D-4D726E13573F}"/>
                </a:ext>
              </a:extLst>
            </p:cNvPr>
            <p:cNvSpPr/>
            <p:nvPr/>
          </p:nvSpPr>
          <p:spPr>
            <a:xfrm>
              <a:off x="3952874" y="2788686"/>
              <a:ext cx="1065845" cy="542925"/>
            </a:xfrm>
            <a:prstGeom prst="rightArrow">
              <a:avLst/>
            </a:prstGeom>
            <a:pattFill prst="narHorz">
              <a:fgClr>
                <a:schemeClr val="accent1"/>
              </a:fgClr>
              <a:bgClr>
                <a:schemeClr val="bg1"/>
              </a:bgClr>
            </a:patt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84391DB6-E340-3D0D-33E3-F8EF862B02EB}"/>
                </a:ext>
              </a:extLst>
            </p:cNvPr>
            <p:cNvSpPr/>
            <p:nvPr/>
          </p:nvSpPr>
          <p:spPr>
            <a:xfrm>
              <a:off x="3552824" y="2436222"/>
              <a:ext cx="400050" cy="123471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Right Arrow 64">
              <a:extLst>
                <a:ext uri="{FF2B5EF4-FFF2-40B4-BE49-F238E27FC236}">
                  <a16:creationId xmlns:a16="http://schemas.microsoft.com/office/drawing/2014/main" id="{EEF46A2A-0E6A-E3CF-82B6-6E744DA4178A}"/>
                </a:ext>
              </a:extLst>
            </p:cNvPr>
            <p:cNvSpPr/>
            <p:nvPr/>
          </p:nvSpPr>
          <p:spPr>
            <a:xfrm>
              <a:off x="6210301" y="2046912"/>
              <a:ext cx="1065845" cy="542925"/>
            </a:xfrm>
            <a:prstGeom prst="rightArrow">
              <a:avLst/>
            </a:prstGeom>
            <a:pattFill prst="narHorz">
              <a:fgClr>
                <a:schemeClr val="accent1"/>
              </a:fgClr>
              <a:bgClr>
                <a:schemeClr val="bg1"/>
              </a:bgClr>
            </a:patt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a:extLst>
                <a:ext uri="{FF2B5EF4-FFF2-40B4-BE49-F238E27FC236}">
                  <a16:creationId xmlns:a16="http://schemas.microsoft.com/office/drawing/2014/main" id="{5080F4F3-35B1-5B53-86BA-CDFE020417F1}"/>
                </a:ext>
              </a:extLst>
            </p:cNvPr>
            <p:cNvSpPr/>
            <p:nvPr/>
          </p:nvSpPr>
          <p:spPr>
            <a:xfrm>
              <a:off x="7259952" y="1701015"/>
              <a:ext cx="400050" cy="123471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7" name="TextBox 66">
            <a:extLst>
              <a:ext uri="{FF2B5EF4-FFF2-40B4-BE49-F238E27FC236}">
                <a16:creationId xmlns:a16="http://schemas.microsoft.com/office/drawing/2014/main" id="{D426DDE3-7041-00C6-9B78-8D1FD5FD9FF0}"/>
              </a:ext>
            </a:extLst>
          </p:cNvPr>
          <p:cNvSpPr txBox="1"/>
          <p:nvPr/>
        </p:nvSpPr>
        <p:spPr>
          <a:xfrm>
            <a:off x="1828085" y="4637049"/>
            <a:ext cx="8216028" cy="1569660"/>
          </a:xfrm>
          <a:prstGeom prst="rect">
            <a:avLst/>
          </a:prstGeom>
          <a:noFill/>
        </p:spPr>
        <p:txBody>
          <a:bodyPr wrap="square" rtlCol="0">
            <a:spAutoFit/>
          </a:bodyPr>
          <a:lstStyle/>
          <a:p>
            <a:r>
              <a:rPr lang="en-US" sz="2400" dirty="0"/>
              <a:t>Once a circuit is designed and laid out, circuit simulators can compute the time it takes for signals to propagate through the circuit.  We can not trust at the results to be accurate until sufficient time has passed.</a:t>
            </a:r>
          </a:p>
        </p:txBody>
      </p:sp>
    </p:spTree>
    <p:extLst>
      <p:ext uri="{BB962C8B-B14F-4D97-AF65-F5344CB8AC3E}">
        <p14:creationId xmlns:p14="http://schemas.microsoft.com/office/powerpoint/2010/main" val="20554662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888929-E6EF-D7DD-AD04-89063B005C66}"/>
              </a:ext>
            </a:extLst>
          </p:cNvPr>
          <p:cNvSpPr>
            <a:spLocks noGrp="1"/>
          </p:cNvSpPr>
          <p:nvPr>
            <p:ph type="title"/>
          </p:nvPr>
        </p:nvSpPr>
        <p:spPr/>
        <p:txBody>
          <a:bodyPr/>
          <a:lstStyle/>
          <a:p>
            <a:r>
              <a:rPr lang="en-US" dirty="0"/>
              <a:t>Clock Rate</a:t>
            </a:r>
          </a:p>
        </p:txBody>
      </p:sp>
      <p:sp>
        <p:nvSpPr>
          <p:cNvPr id="3" name="Content Placeholder 2">
            <a:extLst>
              <a:ext uri="{FF2B5EF4-FFF2-40B4-BE49-F238E27FC236}">
                <a16:creationId xmlns:a16="http://schemas.microsoft.com/office/drawing/2014/main" id="{43BA7148-852D-6B96-4FCF-BC419940DC10}"/>
              </a:ext>
            </a:extLst>
          </p:cNvPr>
          <p:cNvSpPr>
            <a:spLocks noGrp="1"/>
          </p:cNvSpPr>
          <p:nvPr>
            <p:ph idx="1"/>
          </p:nvPr>
        </p:nvSpPr>
        <p:spPr>
          <a:xfrm>
            <a:off x="838200" y="1825625"/>
            <a:ext cx="4548188" cy="4351338"/>
          </a:xfrm>
        </p:spPr>
        <p:txBody>
          <a:bodyPr/>
          <a:lstStyle/>
          <a:p>
            <a:r>
              <a:rPr lang="en-US" dirty="0"/>
              <a:t>Once we compute the delay of the slowest element of the Arithmetic and Logic parts of the CPU (aka the ALU), we can determine the number of times per second we can reliably do computations.</a:t>
            </a:r>
          </a:p>
        </p:txBody>
      </p:sp>
      <p:pic>
        <p:nvPicPr>
          <p:cNvPr id="4" name="Picture 3" descr="A picture of the layout of the Intel 4004 taken with a microscope showing gates and wires.">
            <a:extLst>
              <a:ext uri="{FF2B5EF4-FFF2-40B4-BE49-F238E27FC236}">
                <a16:creationId xmlns:a16="http://schemas.microsoft.com/office/drawing/2014/main" id="{A77EBBCE-701E-C5B0-1F4F-7A9E470D2CBF}"/>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6096000" y="1253331"/>
            <a:ext cx="5840723" cy="4351338"/>
          </a:xfrm>
          <a:prstGeom prst="rect">
            <a:avLst/>
          </a:prstGeom>
        </p:spPr>
      </p:pic>
    </p:spTree>
    <p:extLst>
      <p:ext uri="{BB962C8B-B14F-4D97-AF65-F5344CB8AC3E}">
        <p14:creationId xmlns:p14="http://schemas.microsoft.com/office/powerpoint/2010/main" val="23761537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6C087A-BE31-FF6E-8EED-C3D46B7B07BA}"/>
              </a:ext>
            </a:extLst>
          </p:cNvPr>
          <p:cNvSpPr>
            <a:spLocks noGrp="1"/>
          </p:cNvSpPr>
          <p:nvPr>
            <p:ph type="title"/>
          </p:nvPr>
        </p:nvSpPr>
        <p:spPr/>
        <p:txBody>
          <a:bodyPr/>
          <a:lstStyle/>
          <a:p>
            <a:r>
              <a:rPr lang="en-US" dirty="0"/>
              <a:t>What Determines Clock Rate?</a:t>
            </a:r>
          </a:p>
        </p:txBody>
      </p:sp>
      <p:sp>
        <p:nvSpPr>
          <p:cNvPr id="3" name="Content Placeholder 2">
            <a:extLst>
              <a:ext uri="{FF2B5EF4-FFF2-40B4-BE49-F238E27FC236}">
                <a16:creationId xmlns:a16="http://schemas.microsoft.com/office/drawing/2014/main" id="{5089176E-D21C-3131-AEE1-DD90A51081E5}"/>
              </a:ext>
            </a:extLst>
          </p:cNvPr>
          <p:cNvSpPr>
            <a:spLocks noGrp="1"/>
          </p:cNvSpPr>
          <p:nvPr>
            <p:ph idx="1"/>
          </p:nvPr>
        </p:nvSpPr>
        <p:spPr/>
        <p:txBody>
          <a:bodyPr/>
          <a:lstStyle/>
          <a:p>
            <a:r>
              <a:rPr lang="en-US" dirty="0"/>
              <a:t>The size of the chip (speed of light)</a:t>
            </a:r>
          </a:p>
          <a:p>
            <a:r>
              <a:rPr lang="en-US" dirty="0"/>
              <a:t>The number of transistors in the longest path within the ALU</a:t>
            </a:r>
          </a:p>
          <a:p>
            <a:r>
              <a:rPr lang="en-US" dirty="0"/>
              <a:t>The physical length of the longest path within the ALU (speed of light)</a:t>
            </a:r>
          </a:p>
          <a:p>
            <a:r>
              <a:rPr lang="en-US" dirty="0"/>
              <a:t>The speed at which each transistor switches between 0 and 1 (depends on the technology used to build the chip)</a:t>
            </a:r>
          </a:p>
          <a:p>
            <a:endParaRPr lang="en-US" dirty="0"/>
          </a:p>
          <a:p>
            <a:r>
              <a:rPr lang="en-US" dirty="0"/>
              <a:t>Chips are designed, redesigned, laid out, and simulated endlessly during development to produce the fastest clock rate</a:t>
            </a:r>
          </a:p>
          <a:p>
            <a:endParaRPr lang="en-US" dirty="0"/>
          </a:p>
        </p:txBody>
      </p:sp>
    </p:spTree>
    <p:extLst>
      <p:ext uri="{BB962C8B-B14F-4D97-AF65-F5344CB8AC3E}">
        <p14:creationId xmlns:p14="http://schemas.microsoft.com/office/powerpoint/2010/main" val="25629924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50D4EA-0356-01A1-F106-21B95F3D8270}"/>
              </a:ext>
            </a:extLst>
          </p:cNvPr>
          <p:cNvSpPr>
            <a:spLocks noGrp="1"/>
          </p:cNvSpPr>
          <p:nvPr>
            <p:ph type="title"/>
          </p:nvPr>
        </p:nvSpPr>
        <p:spPr/>
        <p:txBody>
          <a:bodyPr/>
          <a:lstStyle/>
          <a:p>
            <a:r>
              <a:rPr lang="en-US" dirty="0"/>
              <a:t>Moore's Law</a:t>
            </a:r>
          </a:p>
        </p:txBody>
      </p:sp>
      <p:sp>
        <p:nvSpPr>
          <p:cNvPr id="3" name="Content Placeholder 2">
            <a:extLst>
              <a:ext uri="{FF2B5EF4-FFF2-40B4-BE49-F238E27FC236}">
                <a16:creationId xmlns:a16="http://schemas.microsoft.com/office/drawing/2014/main" id="{62F8C385-172D-4A4C-6CE2-D95340626541}"/>
              </a:ext>
            </a:extLst>
          </p:cNvPr>
          <p:cNvSpPr>
            <a:spLocks noGrp="1"/>
          </p:cNvSpPr>
          <p:nvPr>
            <p:ph idx="1"/>
          </p:nvPr>
        </p:nvSpPr>
        <p:spPr>
          <a:xfrm>
            <a:off x="838200" y="1825625"/>
            <a:ext cx="4791075" cy="3132138"/>
          </a:xfrm>
        </p:spPr>
        <p:txBody>
          <a:bodyPr/>
          <a:lstStyle/>
          <a:p>
            <a:r>
              <a:rPr lang="en-US" b="1" dirty="0"/>
              <a:t>Moore's law</a:t>
            </a:r>
            <a:r>
              <a:rPr lang="en-US" dirty="0"/>
              <a:t> is the observation that the </a:t>
            </a:r>
            <a:r>
              <a:rPr lang="en-US" dirty="0">
                <a:hlinkClick r:id="rId2" tooltip="Transistor count"/>
              </a:rPr>
              <a:t>number of transistors</a:t>
            </a:r>
            <a:r>
              <a:rPr lang="en-US" dirty="0"/>
              <a:t> in an </a:t>
            </a:r>
            <a:r>
              <a:rPr lang="en-US" dirty="0">
                <a:hlinkClick r:id="rId3" tooltip="Integrated circuit"/>
              </a:rPr>
              <a:t>integrated circuit</a:t>
            </a:r>
            <a:r>
              <a:rPr lang="en-US" dirty="0"/>
              <a:t> (IC) doubles about every two years. </a:t>
            </a:r>
          </a:p>
          <a:p>
            <a:r>
              <a:rPr lang="en-US" dirty="0"/>
              <a:t>X-Axis 1970 - 2020</a:t>
            </a:r>
          </a:p>
          <a:p>
            <a:r>
              <a:rPr lang="en-US" dirty="0"/>
              <a:t>Y-Axis 1000 - 50 billion</a:t>
            </a:r>
          </a:p>
        </p:txBody>
      </p:sp>
      <p:sp>
        <p:nvSpPr>
          <p:cNvPr id="5" name="TextBox 4">
            <a:extLst>
              <a:ext uri="{FF2B5EF4-FFF2-40B4-BE49-F238E27FC236}">
                <a16:creationId xmlns:a16="http://schemas.microsoft.com/office/drawing/2014/main" id="{5DCA75CA-E797-D7C7-2351-EDC48F7B119E}"/>
              </a:ext>
            </a:extLst>
          </p:cNvPr>
          <p:cNvSpPr txBox="1"/>
          <p:nvPr/>
        </p:nvSpPr>
        <p:spPr>
          <a:xfrm>
            <a:off x="838200" y="5658922"/>
            <a:ext cx="6093618" cy="369332"/>
          </a:xfrm>
          <a:prstGeom prst="rect">
            <a:avLst/>
          </a:prstGeom>
          <a:noFill/>
        </p:spPr>
        <p:txBody>
          <a:bodyPr wrap="square">
            <a:spAutoFit/>
          </a:bodyPr>
          <a:lstStyle/>
          <a:p>
            <a:r>
              <a:rPr lang="en-US" dirty="0"/>
              <a:t>https://</a:t>
            </a:r>
            <a:r>
              <a:rPr lang="en-US" dirty="0" err="1"/>
              <a:t>en.wikipedia.org</a:t>
            </a:r>
            <a:r>
              <a:rPr lang="en-US" dirty="0"/>
              <a:t>/wiki/Moore%27s_law</a:t>
            </a:r>
          </a:p>
        </p:txBody>
      </p:sp>
      <p:pic>
        <p:nvPicPr>
          <p:cNvPr id="7" name="Picture 6" descr="A semi-log plot of transistor counts for microprocessors against dates of introduction, nearly doubling every two years.">
            <a:extLst>
              <a:ext uri="{FF2B5EF4-FFF2-40B4-BE49-F238E27FC236}">
                <a16:creationId xmlns:a16="http://schemas.microsoft.com/office/drawing/2014/main" id="{39CAAC9C-0E80-C9B2-3BB9-5569AF8FD5B9}"/>
              </a:ext>
            </a:extLst>
          </p:cNvPr>
          <p:cNvPicPr>
            <a:picLocks noChangeAspect="1"/>
          </p:cNvPicPr>
          <p:nvPr/>
        </p:nvPicPr>
        <p:blipFill>
          <a:blip r:embed="rId4"/>
          <a:stretch>
            <a:fillRect/>
          </a:stretch>
        </p:blipFill>
        <p:spPr>
          <a:xfrm>
            <a:off x="6167235" y="1100465"/>
            <a:ext cx="5405640" cy="4000173"/>
          </a:xfrm>
          <a:prstGeom prst="rect">
            <a:avLst/>
          </a:prstGeom>
        </p:spPr>
      </p:pic>
    </p:spTree>
    <p:extLst>
      <p:ext uri="{BB962C8B-B14F-4D97-AF65-F5344CB8AC3E}">
        <p14:creationId xmlns:p14="http://schemas.microsoft.com/office/powerpoint/2010/main" val="12971679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169CA7-2803-2B36-B780-EF808B226E12}"/>
            </a:ext>
          </a:extLst>
        </p:cNvPr>
        <p:cNvGrpSpPr/>
        <p:nvPr/>
      </p:nvGrpSpPr>
      <p:grpSpPr>
        <a:xfrm>
          <a:off x="0" y="0"/>
          <a:ext cx="0" cy="0"/>
          <a:chOff x="0" y="0"/>
          <a:chExt cx="0" cy="0"/>
        </a:xfrm>
      </p:grpSpPr>
      <p:pic>
        <p:nvPicPr>
          <p:cNvPr id="25" name="Picture 24" descr="A diagram of a circuit&#10;&#10;AI-generated content may be incorrect.">
            <a:extLst>
              <a:ext uri="{FF2B5EF4-FFF2-40B4-BE49-F238E27FC236}">
                <a16:creationId xmlns:a16="http://schemas.microsoft.com/office/drawing/2014/main" id="{B88D878D-581E-ADE0-2701-6356DC13755E}"/>
              </a:ext>
            </a:extLst>
          </p:cNvPr>
          <p:cNvPicPr>
            <a:picLocks noChangeAspect="1"/>
          </p:cNvPicPr>
          <p:nvPr/>
        </p:nvPicPr>
        <p:blipFill>
          <a:blip r:embed="rId2"/>
          <a:stretch>
            <a:fillRect/>
          </a:stretch>
        </p:blipFill>
        <p:spPr>
          <a:xfrm>
            <a:off x="5963258" y="1890030"/>
            <a:ext cx="5438495" cy="3880992"/>
          </a:xfrm>
          <a:prstGeom prst="rect">
            <a:avLst/>
          </a:prstGeom>
        </p:spPr>
      </p:pic>
      <p:sp>
        <p:nvSpPr>
          <p:cNvPr id="2" name="Title 1">
            <a:extLst>
              <a:ext uri="{FF2B5EF4-FFF2-40B4-BE49-F238E27FC236}">
                <a16:creationId xmlns:a16="http://schemas.microsoft.com/office/drawing/2014/main" id="{894F083B-DB1E-84E0-F64F-955B0AD682AC}"/>
              </a:ext>
            </a:extLst>
          </p:cNvPr>
          <p:cNvSpPr>
            <a:spLocks noGrp="1"/>
          </p:cNvSpPr>
          <p:nvPr>
            <p:ph type="title"/>
          </p:nvPr>
        </p:nvSpPr>
        <p:spPr/>
        <p:txBody>
          <a:bodyPr/>
          <a:lstStyle/>
          <a:p>
            <a:r>
              <a:rPr lang="en-US" dirty="0"/>
              <a:t>An Adder, Clock, and Register, Oh My!</a:t>
            </a:r>
          </a:p>
        </p:txBody>
      </p:sp>
      <p:sp>
        <p:nvSpPr>
          <p:cNvPr id="3" name="Content Placeholder 2">
            <a:extLst>
              <a:ext uri="{FF2B5EF4-FFF2-40B4-BE49-F238E27FC236}">
                <a16:creationId xmlns:a16="http://schemas.microsoft.com/office/drawing/2014/main" id="{89492CD6-DCBE-841F-7F44-E24E8BEB9794}"/>
              </a:ext>
            </a:extLst>
          </p:cNvPr>
          <p:cNvSpPr>
            <a:spLocks noGrp="1"/>
          </p:cNvSpPr>
          <p:nvPr>
            <p:ph idx="1"/>
          </p:nvPr>
        </p:nvSpPr>
        <p:spPr>
          <a:xfrm>
            <a:off x="838200" y="1825625"/>
            <a:ext cx="4571082" cy="3810677"/>
          </a:xfrm>
        </p:spPr>
        <p:txBody>
          <a:bodyPr/>
          <a:lstStyle/>
          <a:p>
            <a:r>
              <a:rPr lang="en-US" dirty="0"/>
              <a:t>The adder and its inputs is a "combinational circuit"</a:t>
            </a:r>
          </a:p>
          <a:p>
            <a:r>
              <a:rPr lang="en-US" dirty="0"/>
              <a:t>The latch is a "clocked circuit", ignoring its inputs while the clock is low, then "latching" the inputs in once the clock goes high</a:t>
            </a:r>
          </a:p>
          <a:p>
            <a:r>
              <a:rPr lang="en-US" dirty="0"/>
              <a:t>When the clock is low input changes are ignored</a:t>
            </a:r>
          </a:p>
        </p:txBody>
      </p:sp>
      <p:pic>
        <p:nvPicPr>
          <p:cNvPr id="24" name="Picture 23" descr="This is a dragram from the gates layout tool showing a three-bit adder component with two input operands and with the output routed to a three bit latch component that has a single clock button to copy the adder output to the latc stored value.  Everything is currently zero.">
            <a:extLst>
              <a:ext uri="{FF2B5EF4-FFF2-40B4-BE49-F238E27FC236}">
                <a16:creationId xmlns:a16="http://schemas.microsoft.com/office/drawing/2014/main" id="{A33B4DA3-50FA-EBBF-3E83-26FC16A9BE24}"/>
              </a:ext>
            </a:extLst>
          </p:cNvPr>
          <p:cNvPicPr>
            <a:picLocks noChangeAspect="1"/>
          </p:cNvPicPr>
          <p:nvPr/>
        </p:nvPicPr>
        <p:blipFill>
          <a:blip r:embed="rId3"/>
          <a:stretch>
            <a:fillRect/>
          </a:stretch>
        </p:blipFill>
        <p:spPr>
          <a:xfrm>
            <a:off x="5842865" y="1836138"/>
            <a:ext cx="5438495" cy="3786129"/>
          </a:xfrm>
          <a:prstGeom prst="rect">
            <a:avLst/>
          </a:prstGeom>
        </p:spPr>
      </p:pic>
    </p:spTree>
    <p:extLst>
      <p:ext uri="{BB962C8B-B14F-4D97-AF65-F5344CB8AC3E}">
        <p14:creationId xmlns:p14="http://schemas.microsoft.com/office/powerpoint/2010/main" val="255592696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2451</TotalTime>
  <Words>1835</Words>
  <Application>Microsoft Macintosh PowerPoint</Application>
  <PresentationFormat>Widescreen</PresentationFormat>
  <Paragraphs>220</Paragraphs>
  <Slides>39</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39</vt:i4>
      </vt:variant>
    </vt:vector>
  </HeadingPairs>
  <TitlesOfParts>
    <vt:vector size="45" baseType="lpstr">
      <vt:lpstr>Arial</vt:lpstr>
      <vt:lpstr>Calibri</vt:lpstr>
      <vt:lpstr>Calibri Light</vt:lpstr>
      <vt:lpstr>Courier</vt:lpstr>
      <vt:lpstr>Wingdings</vt:lpstr>
      <vt:lpstr>Office Theme</vt:lpstr>
      <vt:lpstr>Clocked Circuits</vt:lpstr>
      <vt:lpstr>Outline </vt:lpstr>
      <vt:lpstr>Delay</vt:lpstr>
      <vt:lpstr>Circuits can get quite long</vt:lpstr>
      <vt:lpstr>PowerPoint Presentation</vt:lpstr>
      <vt:lpstr>Clock Rate</vt:lpstr>
      <vt:lpstr>What Determines Clock Rate?</vt:lpstr>
      <vt:lpstr>Moore's Law</vt:lpstr>
      <vt:lpstr>An Adder, Clock, and Register, Oh My!</vt:lpstr>
      <vt:lpstr>An Adder, Clock, and Register, Oh My!</vt:lpstr>
      <vt:lpstr>An Adder, Clock, and Register, Oh My!</vt:lpstr>
      <vt:lpstr>An Adder, Clock, and Register, Oh My!</vt:lpstr>
      <vt:lpstr>An Adder, Clock, and Register, Oh My!</vt:lpstr>
      <vt:lpstr>For a good time…</vt:lpstr>
      <vt:lpstr>Counting using Gates</vt:lpstr>
      <vt:lpstr>Let's make a counter</vt:lpstr>
      <vt:lpstr>Let's make a counter</vt:lpstr>
      <vt:lpstr>Let's make a counter</vt:lpstr>
      <vt:lpstr>Let's make a counter</vt:lpstr>
      <vt:lpstr>Let's make a counter</vt:lpstr>
      <vt:lpstr>For a good time…</vt:lpstr>
      <vt:lpstr>Programming with gates</vt:lpstr>
      <vt:lpstr>PowerPoint Presentation</vt:lpstr>
      <vt:lpstr>Inside a CPU</vt:lpstr>
      <vt:lpstr>Foreshadowing..</vt:lpstr>
      <vt:lpstr>For now, we will build a simple CPU</vt:lpstr>
      <vt:lpstr>Start with our counter</vt:lpstr>
      <vt:lpstr>Add control logic</vt:lpstr>
      <vt:lpstr>Instruction 0</vt:lpstr>
      <vt:lpstr>Instruction 1</vt:lpstr>
      <vt:lpstr>PowerPoint Presentation</vt:lpstr>
      <vt:lpstr>What is missing?</vt:lpstr>
      <vt:lpstr>Stored Sequences of Instructions</vt:lpstr>
      <vt:lpstr>Fetch-Decode-Execute-Cycle</vt:lpstr>
      <vt:lpstr>Machine Language Instructions</vt:lpstr>
      <vt:lpstr>Foreshadowing..</vt:lpstr>
      <vt:lpstr>Enough foreshadowing …</vt:lpstr>
      <vt:lpstr>Summary</vt:lpstr>
      <vt:lpstr>Acknowledgements / Contributions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Object Orientation</dc:title>
  <dc:creator>Severance, Charles</dc:creator>
  <cp:lastModifiedBy>Severance, Charles</cp:lastModifiedBy>
  <cp:revision>128</cp:revision>
  <dcterms:created xsi:type="dcterms:W3CDTF">2023-02-25T13:30:24Z</dcterms:created>
  <dcterms:modified xsi:type="dcterms:W3CDTF">2026-01-07T08:37:28Z</dcterms:modified>
</cp:coreProperties>
</file>