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07" r:id="rId3"/>
    <p:sldId id="546" r:id="rId4"/>
    <p:sldId id="545" r:id="rId5"/>
    <p:sldId id="434" r:id="rId6"/>
    <p:sldId id="435" r:id="rId7"/>
    <p:sldId id="436" r:id="rId8"/>
    <p:sldId id="437" r:id="rId9"/>
    <p:sldId id="438" r:id="rId10"/>
    <p:sldId id="551" r:id="rId11"/>
    <p:sldId id="554" r:id="rId12"/>
    <p:sldId id="552" r:id="rId13"/>
    <p:sldId id="553" r:id="rId14"/>
    <p:sldId id="432" r:id="rId15"/>
    <p:sldId id="550" r:id="rId16"/>
    <p:sldId id="427" r:id="rId17"/>
    <p:sldId id="549" r:id="rId18"/>
    <p:sldId id="532" r:id="rId19"/>
    <p:sldId id="35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1918"/>
  </p:normalViewPr>
  <p:slideViewPr>
    <p:cSldViewPr snapToGrid="0">
      <p:cViewPr varScale="1">
        <p:scale>
          <a:sx n="99" d="100"/>
          <a:sy n="99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5FDA9-B11F-7449-B169-793ADA47A6B8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6CA6E-FF8B-CA4B-9680-EA2F986E6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6CA6E-FF8B-CA4B-9680-EA2F986E6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6CA6E-FF8B-CA4B-9680-EA2F986E6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archive.org</a:t>
            </a:r>
            <a:r>
              <a:rPr lang="en-US" dirty="0"/>
              <a:t>/details/atari_2600_space_invaders_1980_atari_richard_maurer_-_sears_cx2632_-_49-75153</a:t>
            </a:r>
          </a:p>
          <a:p>
            <a:r>
              <a:rPr lang="en-US" dirty="0"/>
              <a:t>Press 2 to start game</a:t>
            </a:r>
          </a:p>
          <a:p>
            <a:r>
              <a:rPr lang="en-US" dirty="0"/>
              <a:t>Arrows Left right</a:t>
            </a:r>
          </a:p>
          <a:p>
            <a:r>
              <a:rPr lang="en-US" dirty="0"/>
              <a:t>Left Control fire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6CA6E-FF8B-CA4B-9680-EA2F986E6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Intel Macs were </a:t>
            </a:r>
            <a:r>
              <a:rPr lang="en-US"/>
              <a:t>introduced January 10, 2006</a:t>
            </a:r>
          </a:p>
          <a:p>
            <a:r>
              <a:rPr lang="en-US" dirty="0"/>
              <a:t>The iPhone was introduced June 9,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6CA6E-FF8B-CA4B-9680-EA2F986E67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594D-60B3-7826-937A-7462FE577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0DBDC-5E8B-7F8B-8009-5ECFC77A9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99FB-7F00-EE6E-43AD-9EA86E09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9F83-A727-DF66-3FB0-F8D405BB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F2BF-F12F-820D-0CE7-09DB959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0F30-3BFC-366F-459F-30677F70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2146E-0622-6EB6-59CE-C2C7E660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B508-6DE9-B2D9-D57B-9DD1868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99274-5CE3-4199-41AA-E808266F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16DB6-7556-37CC-9D81-3CAF3CEA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635FA-2F4C-7DA1-EDE7-2082E7CA8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A2D10-E697-D6E2-22A9-36D40BCB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92FA-C1E3-C298-2138-74CF9B47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8995-535B-BB96-E7CD-4B7ED902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300A-4B22-85F8-DB43-0C48D506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5FA0-7648-E85E-59AD-6EE3E44E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A7EB-EF90-AC87-9BD8-6780146E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27D96-E63A-168A-5233-F6B70C40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1350E-E043-F2B9-6E63-4DFF0FB1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539-FB08-290A-B764-9D9664C4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7185-9EFF-BA6C-31D7-CC9375E3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818E-B28D-9E35-BBFB-41E05439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55CE-F380-90CE-187C-540350F5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1689-2AB7-0DBA-DA7C-E7D1485D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B945-2614-0803-9383-2AE43541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1D0E-2E06-9899-6A50-1ADDE745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ABF2-4BE6-1B74-36DC-D612C9FE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5886-D70A-1391-28AF-4705D846F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77CC5-ADBB-14B2-F1DA-99C4F1E9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B2C2C-90AA-09C6-5FAF-55C38BDD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5174A-422B-F374-67D5-1859E69E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4A6B-3AF0-6CD1-75DA-CB6D9D86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999D-82B2-6871-49E1-90E10A32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B3A2-3124-683C-34E3-A212DF33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15B74-E618-2C35-4069-C16ACF01B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1E990-B7AB-736D-1D8B-6E0147CF9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B4C4D-691B-A4DA-D231-E23DC87D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46454-EA8A-ABE4-EF1B-F3797657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DADFE-E3A9-A091-6876-9693432C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84D4-CC10-51E2-D542-370DCDDE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8AFC7-3335-8500-24F0-F17F4C57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F74FD-8F2F-1458-DAB2-D90B7674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4C7FA-526C-B16A-05CA-35F519FE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B8353-2CB2-CDC9-8BB5-35E98EBE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672B9-2E9F-CC35-05C4-65A23656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734CC-D656-E5F1-E131-6E7FBDDC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5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C87A-40FC-C605-C8D1-FC59061F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B60FC-0026-C60E-A4DC-9023C7A1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2E971-2D42-BF36-D773-7122990D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8763C-73D6-7158-D470-20920200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1F916-CA0E-6CC6-A718-CE110478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A36B-30C9-0659-8A86-62ACE70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21AB-3957-0559-37F7-DD6AFEC3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AB027-1F78-ADFA-17B7-9366FEF14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2624-E928-22A9-6E28-54F524AF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BAD39-4BC6-FF13-5114-824F9F1D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1CD52-FD71-3BB9-E7D6-6D4BC04D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A034D-A884-F591-DC46-AE62860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AB925-1130-5B04-EA9B-4C165DBB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DB2A-FE05-2259-4308-2C9D1191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B815-10EF-F249-A451-870740593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7B6C-6B39-B84F-862C-036E8F44DCD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FB1B-61C8-718C-F448-9210F699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E69B-3622-ED96-CB8C-8F029286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C585-92C8-A74C-A8F4-A154A3ED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archive.org/details/atari_2600_space_invaders_1980_atari_richard_maurer_-_sears_cx2632_-_49-751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DA30-426C-2998-6FFB-D60517D8A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Emulators and Web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0417C-3B7C-D541-3346-8C3E393AA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Charles R. Severance</a:t>
            </a:r>
          </a:p>
          <a:p>
            <a:r>
              <a:rPr lang="en-US" dirty="0" err="1"/>
              <a:t>online.dr-chuck.com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9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AA750-51A0-D6EF-17A3-0AAEC4E7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WASM – Web Assembly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9429D-873A-2814-DA13-690D59D0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machine language emulator built into browsers called Web Assembly</a:t>
            </a:r>
          </a:p>
          <a:p>
            <a:r>
              <a:rPr lang="en-US" dirty="0"/>
              <a:t>For a wide range of software, compiling to WASM and running in JavaScript is enough</a:t>
            </a:r>
          </a:p>
          <a:p>
            <a:r>
              <a:rPr lang="en-US" dirty="0"/>
              <a:t>WASM is a different syntax than most Assembly languages – but it still compiles to a binary-machine code</a:t>
            </a:r>
          </a:p>
          <a:p>
            <a:r>
              <a:rPr lang="en-US" dirty="0"/>
              <a:t>C Programming for Everybody (www.cc4e.com) C Playground compiles C to WASM and then runs the WASM in the user's browser</a:t>
            </a:r>
          </a:p>
        </p:txBody>
      </p:sp>
    </p:spTree>
    <p:extLst>
      <p:ext uri="{BB962C8B-B14F-4D97-AF65-F5344CB8AC3E}">
        <p14:creationId xmlns:p14="http://schemas.microsoft.com/office/powerpoint/2010/main" val="75811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B57F-D37F-D34C-0D88-B63EC083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WASM versus traditional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95F6-3C42-3C7B-D47C-97B60DE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Sandboxed by design</a:t>
            </a:r>
            <a:r>
              <a:rPr lang="en-US" dirty="0"/>
              <a:t>: </a:t>
            </a:r>
            <a:r>
              <a:rPr lang="en-US" dirty="0" err="1"/>
              <a:t>Wasm</a:t>
            </a:r>
            <a:r>
              <a:rPr lang="en-US" dirty="0"/>
              <a:t> runs in a strict sandbox with no direct access to memory, files, or OS — unlike native assembly which runs with full process privileges.</a:t>
            </a:r>
          </a:p>
          <a:p>
            <a:r>
              <a:rPr lang="en-US" b="1" dirty="0"/>
              <a:t>Safe execution model</a:t>
            </a:r>
            <a:r>
              <a:rPr lang="en-US" dirty="0"/>
              <a:t>: Structured control flow, validated code, and no undefined jumps help prevent many classic crashes and exploits.</a:t>
            </a:r>
          </a:p>
          <a:p>
            <a:r>
              <a:rPr lang="en-US" b="1" dirty="0"/>
              <a:t>Portable bytecode</a:t>
            </a:r>
            <a:r>
              <a:rPr lang="en-US" dirty="0"/>
              <a:t>: Same </a:t>
            </a:r>
            <a:r>
              <a:rPr lang="en-US" dirty="0" err="1"/>
              <a:t>Wasm</a:t>
            </a:r>
            <a:r>
              <a:rPr lang="en-US" dirty="0"/>
              <a:t> runs on any browser or runtime; traditional assembly is tied to a specific CPU (x86, ARM, etc.).</a:t>
            </a:r>
          </a:p>
          <a:p>
            <a:r>
              <a:rPr lang="en-US" b="1" dirty="0"/>
              <a:t>Abstract machine</a:t>
            </a:r>
            <a:r>
              <a:rPr lang="en-US" dirty="0"/>
              <a:t>: </a:t>
            </a:r>
            <a:r>
              <a:rPr lang="en-US" dirty="0" err="1"/>
              <a:t>Wasm</a:t>
            </a:r>
            <a:r>
              <a:rPr lang="en-US" dirty="0"/>
              <a:t> targets a virtual stack machine, not real hardware — traditional assembly maps directly to CPU instructions.</a:t>
            </a:r>
          </a:p>
          <a:p>
            <a:r>
              <a:rPr lang="en-US" b="1" dirty="0"/>
              <a:t>Optimized by the host</a:t>
            </a:r>
            <a:r>
              <a:rPr lang="en-US" dirty="0"/>
              <a:t>: Browsers and runtimes validate and compile Just In Time (JIT) - compile </a:t>
            </a:r>
            <a:r>
              <a:rPr lang="en-US" dirty="0" err="1"/>
              <a:t>Wasm</a:t>
            </a:r>
            <a:r>
              <a:rPr lang="en-US" dirty="0"/>
              <a:t> safely, while native assembly relies on machine code produced elsewhere with no validation.</a:t>
            </a:r>
          </a:p>
        </p:txBody>
      </p:sp>
    </p:spTree>
    <p:extLst>
      <p:ext uri="{BB962C8B-B14F-4D97-AF65-F5344CB8AC3E}">
        <p14:creationId xmlns:p14="http://schemas.microsoft.com/office/powerpoint/2010/main" val="382780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78F55-5488-B90B-0105-5040038DF90A}"/>
              </a:ext>
            </a:extLst>
          </p:cNvPr>
          <p:cNvSpPr txBox="1"/>
          <p:nvPr/>
        </p:nvSpPr>
        <p:spPr>
          <a:xfrm>
            <a:off x="323606" y="384239"/>
            <a:ext cx="76290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;; Hello World WASM Example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(module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(import "console" "log"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$log (param i32 i32)))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(memory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(data (i32.const 0) "Hello, World!")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$main (result i32)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(call $log (i32.const 0) (i32.const 13))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(i32.const 42)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(export "main"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$main))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6667-C9F9-1E94-2E5A-41DB1B7EA8A0}"/>
              </a:ext>
            </a:extLst>
          </p:cNvPr>
          <p:cNvSpPr txBox="1"/>
          <p:nvPr/>
        </p:nvSpPr>
        <p:spPr>
          <a:xfrm>
            <a:off x="1365813" y="3685606"/>
            <a:ext cx="10661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00000000: 00 61 73 6d 01 00 00 00 01 0a 02 60 02 7f 7f 00 |.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.......`....|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00000010: 60 00 01 7f 02 0f 01 07 63 6f 6e 73 6f 6c 65 03 |`.......console.|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00000020: 6c 6f 67 00 00 03 02 01 01 05 03 01 00 01 07 11 |log.............|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00000030: 02 06 6d 65 6d 6f 72 79 02 00 04 6d 61 69 6e 00 |..memory...main.|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00000040: 01 0a 0c 01 0a 00 41 00 41 0d 10 00 41 2a 0b 0b |......A.A...A*..|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00000050: 13 01 00 41 00 0b 0d 48 65 6c 6c 6f 2c 20 57 6f |...A...Hello, Wo|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00000060: 72 6c 64 21                                     |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!|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37124D-6EA9-45AF-A343-E048DF0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443" y="985610"/>
            <a:ext cx="2944586" cy="1325563"/>
          </a:xfrm>
        </p:spPr>
        <p:txBody>
          <a:bodyPr/>
          <a:lstStyle/>
          <a:p>
            <a:r>
              <a:rPr lang="en-US" dirty="0"/>
              <a:t>WASM Hello World</a:t>
            </a:r>
          </a:p>
        </p:txBody>
      </p:sp>
    </p:spTree>
    <p:extLst>
      <p:ext uri="{BB962C8B-B14F-4D97-AF65-F5344CB8AC3E}">
        <p14:creationId xmlns:p14="http://schemas.microsoft.com/office/powerpoint/2010/main" val="155043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https://www.cc4e.com/play.php showing an in-browser C development environment with the classic “Hello World” program being shown.">
            <a:extLst>
              <a:ext uri="{FF2B5EF4-FFF2-40B4-BE49-F238E27FC236}">
                <a16:creationId xmlns:a16="http://schemas.microsoft.com/office/drawing/2014/main" id="{B6A3ECEC-7F85-17AE-9752-042533E3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110"/>
          <a:stretch/>
        </p:blipFill>
        <p:spPr>
          <a:xfrm>
            <a:off x="895004" y="310243"/>
            <a:ext cx="10401992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3ED383-251A-91AB-939A-FDF927DE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6502 to the Present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E5DA5-1B32-A018-DEE8-8C6E9E81B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has changed since the 6502 was available as a $25 microprocessor</a:t>
            </a:r>
          </a:p>
        </p:txBody>
      </p:sp>
    </p:spTree>
    <p:extLst>
      <p:ext uri="{BB962C8B-B14F-4D97-AF65-F5344CB8AC3E}">
        <p14:creationId xmlns:p14="http://schemas.microsoft.com/office/powerpoint/2010/main" val="41273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BD3827-21BD-7F99-5998-AFD79B67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CPUs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8807A2-2257-C5B1-4361-38128AC34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1970's there have been about 50 distinct </a:t>
            </a:r>
            <a:r>
              <a:rPr lang="en-US"/>
              <a:t>CPU families</a:t>
            </a:r>
            <a:endParaRPr lang="en-US" dirty="0"/>
          </a:p>
          <a:p>
            <a:pPr lvl="1"/>
            <a:r>
              <a:rPr lang="en-US" dirty="0"/>
              <a:t>Lots of research and innovation</a:t>
            </a:r>
          </a:p>
          <a:p>
            <a:pPr lvl="1"/>
            <a:r>
              <a:rPr lang="en-US" dirty="0"/>
              <a:t>Adoption and switching</a:t>
            </a:r>
          </a:p>
          <a:p>
            <a:pPr lvl="1"/>
            <a:r>
              <a:rPr lang="en-US" dirty="0"/>
              <a:t>Generational turn over </a:t>
            </a:r>
          </a:p>
          <a:p>
            <a:pPr lvl="2"/>
            <a:r>
              <a:rPr lang="en-US" dirty="0"/>
              <a:t>From CISC to RISC</a:t>
            </a:r>
          </a:p>
          <a:p>
            <a:pPr lvl="2"/>
            <a:r>
              <a:rPr lang="en-US" dirty="0"/>
              <a:t>From mainframe to microprocessor</a:t>
            </a:r>
          </a:p>
          <a:p>
            <a:r>
              <a:rPr lang="en-US" dirty="0"/>
              <a:t>Today there are two major CPU families in use (computers + phones)</a:t>
            </a:r>
          </a:p>
          <a:p>
            <a:pPr lvl="1"/>
            <a:r>
              <a:rPr lang="en-US" dirty="0"/>
              <a:t>ARM based processors (90%)</a:t>
            </a:r>
          </a:p>
          <a:p>
            <a:pPr lvl="1"/>
            <a:r>
              <a:rPr lang="en-US" dirty="0"/>
              <a:t>Intel x86 processors (10%)</a:t>
            </a:r>
          </a:p>
        </p:txBody>
      </p:sp>
    </p:spTree>
    <p:extLst>
      <p:ext uri="{BB962C8B-B14F-4D97-AF65-F5344CB8AC3E}">
        <p14:creationId xmlns:p14="http://schemas.microsoft.com/office/powerpoint/2010/main" val="284632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D6F7-8172-DE1F-C191-64B2DDF1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Apple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B715-268C-5D16-AA2B-1E8A2F5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 6502 – Apple I / Apple II – 1977 - 1993</a:t>
            </a:r>
          </a:p>
          <a:p>
            <a:r>
              <a:rPr lang="en-US" dirty="0"/>
              <a:t>Motorola MC68000 – Macintosh 1984-1994</a:t>
            </a:r>
          </a:p>
          <a:p>
            <a:r>
              <a:rPr lang="en-US" dirty="0"/>
              <a:t>ARM – Apple Newton - 1993</a:t>
            </a:r>
          </a:p>
          <a:p>
            <a:r>
              <a:rPr lang="en-US" dirty="0"/>
              <a:t>IBM PowerPC – Macintosh 1994 – 2006</a:t>
            </a:r>
          </a:p>
          <a:p>
            <a:r>
              <a:rPr lang="en-US" dirty="0"/>
              <a:t>Intel x86 – Macintosh (2006-2020)</a:t>
            </a:r>
          </a:p>
          <a:p>
            <a:r>
              <a:rPr lang="en-US" dirty="0"/>
              <a:t>Samsung ARM – iPhone (2007-2009)</a:t>
            </a:r>
          </a:p>
          <a:p>
            <a:r>
              <a:rPr lang="en-US" dirty="0"/>
              <a:t>Apple ARM – iPhone (2010-Present)</a:t>
            </a:r>
          </a:p>
          <a:p>
            <a:r>
              <a:rPr lang="en-US" dirty="0"/>
              <a:t>Apple ARM – Macintosh (2020-Present)</a:t>
            </a:r>
          </a:p>
          <a:p>
            <a:endParaRPr lang="en-US" dirty="0"/>
          </a:p>
          <a:p>
            <a:r>
              <a:rPr lang="en-US" dirty="0"/>
              <a:t>Apple currently redesigns their CPUs based on workload over time – Image Processing / Audio / Video / Gaming /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47384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32D54-3F42-FB51-D88B-D7114658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Fun Aside – Apple Built and Shipped Machine Code Translators</a:t>
            </a:r>
            <a:endParaRPr lang="en-US" sz="4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090D-AEB8-3464-6E00-C93A7E23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2005 Moved from PowerPC to Intel Processors – Rosetta 1</a:t>
            </a:r>
          </a:p>
          <a:p>
            <a:r>
              <a:rPr lang="en-US" sz="2200"/>
              <a:t>2020 Moved from Intel to Apple ARM Processors – Rosetta 2</a:t>
            </a:r>
          </a:p>
          <a:p>
            <a:endParaRPr lang="en-US" sz="2200"/>
          </a:p>
          <a:p>
            <a:r>
              <a:rPr lang="en-US" sz="2200"/>
              <a:t>Translated machine code as the application was launched</a:t>
            </a:r>
          </a:p>
          <a:p>
            <a:r>
              <a:rPr lang="en-US" sz="2200"/>
              <a:t>Greatly eases what would otherwise be a major upheaval for customers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09CEF786-9A1D-4425-C6CB-BC8EA821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5" r="2834" b="4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A4E9D-3CF6-1331-EB39-40E5FC6A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Fun Aside – the 6502 influenced ARM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D86E-C07D-0508-90BC-03A31C37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Acorn's 6502-based BBC Micro</a:t>
            </a:r>
          </a:p>
          <a:p>
            <a:r>
              <a:rPr lang="en-US" sz="2200" dirty="0"/>
              <a:t>The ARM designers were 6502 experts</a:t>
            </a:r>
          </a:p>
          <a:p>
            <a:r>
              <a:rPr lang="en-US" sz="2200" dirty="0"/>
              <a:t>The BBC Micro was used to build and simulate the ARM design</a:t>
            </a:r>
          </a:p>
          <a:p>
            <a:r>
              <a:rPr lang="en-US" sz="2200" dirty="0"/>
              <a:t>ARM1 had ~25,000 transistors</a:t>
            </a:r>
          </a:p>
          <a:p>
            <a:r>
              <a:rPr lang="en-US" sz="2200" dirty="0"/>
              <a:t>Currently ARM based processors are the most widely used processors in the world.</a:t>
            </a:r>
          </a:p>
          <a:p>
            <a:endParaRPr lang="en-US" sz="2200" dirty="0"/>
          </a:p>
          <a:p>
            <a:r>
              <a:rPr lang="en-US" sz="2200" dirty="0"/>
              <a:t>AI: Describe the historical connection between the 6502, ARM, and Raspberry Pi</a:t>
            </a:r>
          </a:p>
        </p:txBody>
      </p:sp>
      <p:pic>
        <p:nvPicPr>
          <p:cNvPr id="7" name="Picture 6" descr="Sophie Wilson pointing at a large poster of the circuit lauour of an ARM processor.">
            <a:extLst>
              <a:ext uri="{FF2B5EF4-FFF2-40B4-BE49-F238E27FC236}">
                <a16:creationId xmlns:a16="http://schemas.microsoft.com/office/drawing/2014/main" id="{9DA2D4B2-A5F1-AFD9-CA44-DFEA761D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51" r="4" b="4"/>
          <a:stretch>
            <a:fillRect/>
          </a:stretch>
        </p:blipFill>
        <p:spPr>
          <a:xfrm>
            <a:off x="8148470" y="2057400"/>
            <a:ext cx="2891238" cy="3005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A87130-7E5E-0231-6AD5-CC0684B8CAA1}"/>
              </a:ext>
            </a:extLst>
          </p:cNvPr>
          <p:cNvSpPr txBox="1"/>
          <p:nvPr/>
        </p:nvSpPr>
        <p:spPr>
          <a:xfrm>
            <a:off x="5793983" y="2334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Sophie_Wilson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6CB54-2B6D-71A4-A919-4D2A2D4EDD2B}"/>
              </a:ext>
            </a:extLst>
          </p:cNvPr>
          <p:cNvSpPr txBox="1"/>
          <p:nvPr/>
        </p:nvSpPr>
        <p:spPr>
          <a:xfrm>
            <a:off x="7784318" y="5176456"/>
            <a:ext cx="3760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Sophie Wilson</a:t>
            </a:r>
          </a:p>
        </p:txBody>
      </p:sp>
    </p:spTree>
    <p:extLst>
      <p:ext uri="{BB962C8B-B14F-4D97-AF65-F5344CB8AC3E}">
        <p14:creationId xmlns:p14="http://schemas.microsoft.com/office/powerpoint/2010/main" val="385036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2EFD07-F694-345C-4B2F-4614FA7D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4836A-9389-B0FF-C342-D7DD46B3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CPU </a:t>
            </a:r>
            <a:r>
              <a:rPr lang="en-US" dirty="0"/>
              <a:t>Evolution over time</a:t>
            </a:r>
          </a:p>
        </p:txBody>
      </p:sp>
    </p:spTree>
    <p:extLst>
      <p:ext uri="{BB962C8B-B14F-4D97-AF65-F5344CB8AC3E}">
        <p14:creationId xmlns:p14="http://schemas.microsoft.com/office/powerpoint/2010/main" val="26972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F326-1714-A2D4-15BF-A11A6672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9BE9-19D7-B0BC-B5E5-E090B4336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from our "two instruction CPU" from the previous section</a:t>
            </a:r>
          </a:p>
          <a:p>
            <a:r>
              <a:rPr lang="en-US" dirty="0"/>
              <a:t>Hexadecimal Notation</a:t>
            </a:r>
          </a:p>
          <a:p>
            <a:r>
              <a:rPr lang="en-US" dirty="0"/>
              <a:t>Review: What is Programming from PY4E</a:t>
            </a:r>
          </a:p>
          <a:p>
            <a:r>
              <a:rPr lang="en-US" dirty="0"/>
              <a:t>Real CPUs – Intel x86, ARM, and MOS 6502 </a:t>
            </a:r>
          </a:p>
          <a:p>
            <a:r>
              <a:rPr lang="en-US" dirty="0"/>
              <a:t>The CDC6504 – Mostly 6502 with homage to CDC 6500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Machine Language</a:t>
            </a:r>
          </a:p>
          <a:p>
            <a:pPr lvl="1"/>
            <a:r>
              <a:rPr lang="en-US" dirty="0"/>
              <a:t>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24642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E3D-C70D-220E-82A8-C1D64A9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5F2C-A6DC-4096-AD36-A6A5AF1FFD40}"/>
              </a:ext>
            </a:extLst>
          </p:cNvPr>
          <p:cNvSpPr txBox="1"/>
          <p:nvPr/>
        </p:nvSpPr>
        <p:spPr>
          <a:xfrm>
            <a:off x="838201" y="1502688"/>
            <a:ext cx="5055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These slides are Copyright 2025-  Charles R. Severance (</a:t>
            </a:r>
            <a:r>
              <a:rPr lang="en-US" sz="1200" dirty="0" err="1"/>
              <a:t>online.dr-chuck.com</a:t>
            </a:r>
            <a:r>
              <a:rPr lang="en-US" sz="1200" dirty="0"/>
              <a:t>) as part of www.ca4e.com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endParaRPr lang="en-US" sz="1200" dirty="0"/>
          </a:p>
          <a:p>
            <a:r>
              <a:rPr lang="en-US" sz="1200" dirty="0"/>
              <a:t>Initial Development: Charles Severance, University of Michigan School of Information</a:t>
            </a:r>
          </a:p>
          <a:p>
            <a:endParaRPr lang="en-US" sz="1200" dirty="0"/>
          </a:p>
          <a:p>
            <a:r>
              <a:rPr lang="en-US" sz="1200" b="1" dirty="0"/>
              <a:t>Insert new Contributors and Translators here including names and dates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0D5A1-502A-F6A1-76FD-6D954B37EE94}"/>
              </a:ext>
            </a:extLst>
          </p:cNvPr>
          <p:cNvSpPr txBox="1"/>
          <p:nvPr/>
        </p:nvSpPr>
        <p:spPr>
          <a:xfrm>
            <a:off x="6298097" y="1502688"/>
            <a:ext cx="505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Continue new Contributors and Translators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88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DDB6-B386-BE47-7335-1540D3EEB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E24CF6-30FF-46D8-D806-9F09CE3F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72" y="749262"/>
            <a:ext cx="7772400" cy="53594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FB0D2-0AAA-8783-A423-B7BEA25D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61034" cy="1325563"/>
          </a:xfrm>
        </p:spPr>
        <p:txBody>
          <a:bodyPr/>
          <a:lstStyle/>
          <a:p>
            <a:r>
              <a:rPr lang="en-US" dirty="0"/>
              <a:t>Uppercase a String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CB3E3-E0A1-9058-5801-8FB3ECE65C18}"/>
              </a:ext>
            </a:extLst>
          </p:cNvPr>
          <p:cNvSpPr txBox="1"/>
          <p:nvPr/>
        </p:nvSpPr>
        <p:spPr>
          <a:xfrm>
            <a:off x="959710" y="1690688"/>
            <a:ext cx="20485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</a:rPr>
              <a:t>CLX            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loop: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LDA $00,X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BEQ done       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CMP #'a'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BMI </a:t>
            </a:r>
            <a:r>
              <a:rPr lang="en-US" b="1" dirty="0" err="1">
                <a:effectLst/>
                <a:latin typeface="Courier New" panose="02070309020205020404" pitchFamily="49" charset="0"/>
              </a:rPr>
              <a:t>cont</a:t>
            </a:r>
            <a:endParaRPr lang="en-US" b="1" dirty="0"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SBC #0x20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STA $00,X </a:t>
            </a:r>
          </a:p>
          <a:p>
            <a:r>
              <a:rPr lang="en-US" b="1" dirty="0" err="1">
                <a:effectLst/>
                <a:latin typeface="Courier New" panose="02070309020205020404" pitchFamily="49" charset="0"/>
              </a:rPr>
              <a:t>cont</a:t>
            </a:r>
            <a:r>
              <a:rPr lang="en-US" b="1" dirty="0"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INX            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JMP loop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done: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</a:rPr>
              <a:t>BRK</a:t>
            </a:r>
          </a:p>
          <a:p>
            <a:endParaRPr lang="en-US" b="1" dirty="0"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DATA 'Hello'</a:t>
            </a:r>
          </a:p>
        </p:txBody>
      </p:sp>
    </p:spTree>
    <p:extLst>
      <p:ext uri="{BB962C8B-B14F-4D97-AF65-F5344CB8AC3E}">
        <p14:creationId xmlns:p14="http://schemas.microsoft.com/office/powerpoint/2010/main" val="307414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FF7A2C-399B-71A2-B892-3C5A41F76E15}"/>
              </a:ext>
            </a:extLst>
          </p:cNvPr>
          <p:cNvSpPr txBox="1"/>
          <p:nvPr/>
        </p:nvSpPr>
        <p:spPr>
          <a:xfrm>
            <a:off x="335320" y="827345"/>
            <a:ext cx="75905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executeStep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Read instruction from instruction memory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instruction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this.cpu.instructions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Decode 6502 opcodes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(instruction === 0x00) { // BRK - Break/Halt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this.printString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// Print data memory on BRK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this.running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(`ERROR: unknown instruction - halting`);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this.running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Update PC (if not already updated by branch/jump)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pcIncrement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pcIncrement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&amp; 0xFF;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A7F8B-2DD0-F777-82ED-208CA00AC228}"/>
              </a:ext>
            </a:extLst>
          </p:cNvPr>
          <p:cNvSpPr txBox="1"/>
          <p:nvPr/>
        </p:nvSpPr>
        <p:spPr>
          <a:xfrm>
            <a:off x="6296628" y="112991"/>
            <a:ext cx="530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https://www.ca4e.com/tools/cdc6504/</a:t>
            </a:r>
            <a:r>
              <a:rPr lang="en-US" dirty="0" err="1"/>
              <a:t>cpu-emulator.js</a:t>
            </a:r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DD4426-5AC1-6024-E988-65D2BBA1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882" y="707953"/>
            <a:ext cx="3399934" cy="50783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750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6016F-1C3F-754B-C3A3-B79306EE0F80}"/>
              </a:ext>
            </a:extLst>
          </p:cNvPr>
          <p:cNvSpPr txBox="1"/>
          <p:nvPr/>
        </p:nvSpPr>
        <p:spPr>
          <a:xfrm>
            <a:off x="807931" y="903163"/>
            <a:ext cx="983474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(instruction === 0xA9) { // LDA # - Load accumulator immediate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immediate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this.cpu.instructions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immediate;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this.updateCompareFlags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immediate);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pcIncrement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 else if (instruction === 0xE9) { // SBC # - Subtract immediate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immediate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this.cpu.instructions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diff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immediate;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diff &amp; 0xFF;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this.updateStatusFlags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pcIncrement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} else if (instruction === 0xB5) { // LDA $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nn,X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- Load indexed by 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this.cpu.instructions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Number(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&amp; 0xFF;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this.cpu.memory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this.updateStatusFlags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this.cpu.acc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pcIncrement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A13E2-C328-027C-4331-FF9A448EC637}"/>
              </a:ext>
            </a:extLst>
          </p:cNvPr>
          <p:cNvSpPr txBox="1"/>
          <p:nvPr/>
        </p:nvSpPr>
        <p:spPr>
          <a:xfrm>
            <a:off x="6296628" y="112991"/>
            <a:ext cx="530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https://www.ca4e.com/tools/cdc6504/</a:t>
            </a:r>
            <a:r>
              <a:rPr lang="en-US" dirty="0" err="1"/>
              <a:t>cpu-emulator.js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1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4A2A4-1B07-C04F-3DDA-D715BC50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Emulators for Historical CPUs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6D8A55-7613-1B2E-9284-E0CAAE92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all that difficult to build an emulator for an older CPU (</a:t>
            </a:r>
            <a:r>
              <a:rPr lang="en-US" dirty="0" err="1"/>
              <a:t>emulator.js</a:t>
            </a:r>
            <a:r>
              <a:rPr lang="en-US" dirty="0"/>
              <a:t> is 1300 lines of code – 6502 is 4528 transistors)</a:t>
            </a:r>
          </a:p>
          <a:p>
            <a:r>
              <a:rPr lang="en-US" dirty="0"/>
              <a:t>Modern processors on our phones and computers are so fast that JavaScript in a browser can emulate historical machine code faster than the original hardware</a:t>
            </a:r>
          </a:p>
          <a:p>
            <a:r>
              <a:rPr lang="en-US" dirty="0"/>
              <a:t>The computer / phone / browser graphics are also far better</a:t>
            </a:r>
          </a:p>
          <a:p>
            <a:r>
              <a:rPr lang="en-US" dirty="0"/>
              <a:t>And it can be great fun</a:t>
            </a:r>
          </a:p>
        </p:txBody>
      </p:sp>
    </p:spTree>
    <p:extLst>
      <p:ext uri="{BB962C8B-B14F-4D97-AF65-F5344CB8AC3E}">
        <p14:creationId xmlns:p14="http://schemas.microsoft.com/office/powerpoint/2010/main" val="227007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2749-A54C-4286-B50D-68BE7CB3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 err="1"/>
              <a:t>Archive.org</a:t>
            </a:r>
            <a:r>
              <a:rPr lang="en-US" sz="3600" dirty="0"/>
              <a:t>: Internet Arcade</a:t>
            </a: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EE51615-07FE-E575-5A5E-4C76E9DBA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6" y="1173253"/>
            <a:ext cx="6780700" cy="45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806-D73B-0728-77B1-0D0ACDD5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05" y="752583"/>
            <a:ext cx="3678264" cy="1325563"/>
          </a:xfrm>
        </p:spPr>
        <p:txBody>
          <a:bodyPr/>
          <a:lstStyle/>
          <a:p>
            <a:r>
              <a:rPr lang="en-US" dirty="0"/>
              <a:t>Atari 2600 Space Invaders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C835B87-D398-82E8-2351-15DE4AB9F222}"/>
              </a:ext>
            </a:extLst>
          </p:cNvPr>
          <p:cNvSpPr/>
          <p:nvPr/>
        </p:nvSpPr>
        <p:spPr>
          <a:xfrm>
            <a:off x="4088969" y="3101340"/>
            <a:ext cx="762000" cy="655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brown video game console&#10;&#10;AI-generated content may be incorrect.">
            <a:extLst>
              <a:ext uri="{FF2B5EF4-FFF2-40B4-BE49-F238E27FC236}">
                <a16:creationId xmlns:a16="http://schemas.microsoft.com/office/drawing/2014/main" id="{6BE19E7E-FADC-D225-B254-82239BB8D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3" y="2396849"/>
            <a:ext cx="3434975" cy="2097660"/>
          </a:xfrm>
          <a:prstGeom prst="rect">
            <a:avLst/>
          </a:prstGeom>
        </p:spPr>
      </p:pic>
      <p:pic>
        <p:nvPicPr>
          <p:cNvPr id="8" name="Picture 7" descr="A screenshot of a video game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22A31A35-5E42-4FBF-1CA0-B1686BF6B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793" y="764888"/>
            <a:ext cx="5551209" cy="481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93493-FE38-3E88-2DFA-91972C8C665C}"/>
              </a:ext>
            </a:extLst>
          </p:cNvPr>
          <p:cNvSpPr txBox="1"/>
          <p:nvPr/>
        </p:nvSpPr>
        <p:spPr>
          <a:xfrm>
            <a:off x="840699" y="4813212"/>
            <a:ext cx="358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Atari 2600 has a 6502 processor.</a:t>
            </a:r>
          </a:p>
        </p:txBody>
      </p:sp>
    </p:spTree>
    <p:extLst>
      <p:ext uri="{BB962C8B-B14F-4D97-AF65-F5344CB8AC3E}">
        <p14:creationId xmlns:p14="http://schemas.microsoft.com/office/powerpoint/2010/main" val="202570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5AF3-B00B-ECE8-95E7-31DBE368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Invaders Startup – JSMAME Emulator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158D5F-5C43-CAC6-EE17-EA550BE8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81" y="1690688"/>
            <a:ext cx="7772400" cy="4464995"/>
          </a:xfrm>
          <a:prstGeom prst="rect">
            <a:avLst/>
          </a:prstGeom>
        </p:spPr>
      </p:pic>
      <p:pic>
        <p:nvPicPr>
          <p:cNvPr id="10" name="Picture 9" descr="A black and brown video game console&#10;&#10;AI-generated content may be incorrect.">
            <a:extLst>
              <a:ext uri="{FF2B5EF4-FFF2-40B4-BE49-F238E27FC236}">
                <a16:creationId xmlns:a16="http://schemas.microsoft.com/office/drawing/2014/main" id="{624C88A2-49FB-3C90-025E-B2B2A13B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3" y="2396849"/>
            <a:ext cx="3434975" cy="20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1525</Words>
  <Application>Microsoft Macintosh PowerPoint</Application>
  <PresentationFormat>Widescreen</PresentationFormat>
  <Paragraphs>166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Emulators and Web Assembly</vt:lpstr>
      <vt:lpstr>Outline</vt:lpstr>
      <vt:lpstr>Uppercase a String</vt:lpstr>
      <vt:lpstr>PowerPoint Presentation</vt:lpstr>
      <vt:lpstr>PowerPoint Presentation</vt:lpstr>
      <vt:lpstr>Building Emulators for Historical CPUs</vt:lpstr>
      <vt:lpstr>Archive.org: Internet Arcade</vt:lpstr>
      <vt:lpstr>Atari 2600 Space Invaders</vt:lpstr>
      <vt:lpstr>Space Invaders Startup – JSMAME Emulator</vt:lpstr>
      <vt:lpstr>WASM – Web Assembly</vt:lpstr>
      <vt:lpstr>WASM versus traditional Assembly</vt:lpstr>
      <vt:lpstr>WASM Hello World</vt:lpstr>
      <vt:lpstr>PowerPoint Presentation</vt:lpstr>
      <vt:lpstr>From the 6502 to the Present</vt:lpstr>
      <vt:lpstr>Modern CPUs</vt:lpstr>
      <vt:lpstr>Case Study: Apple Processors</vt:lpstr>
      <vt:lpstr>Fun Aside – Apple Built and Shipped Machine Code Translators</vt:lpstr>
      <vt:lpstr>Fun Aside – the 6502 influenced ARM</vt:lpstr>
      <vt:lpstr>Summary</vt:lpstr>
      <vt:lpstr>Acknowledgements /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CDC 8512 MicroProcessor</dc:title>
  <dc:creator>Severance, Charles</dc:creator>
  <cp:lastModifiedBy>Severance, Charles</cp:lastModifiedBy>
  <cp:revision>270</cp:revision>
  <dcterms:created xsi:type="dcterms:W3CDTF">2023-02-08T12:14:18Z</dcterms:created>
  <dcterms:modified xsi:type="dcterms:W3CDTF">2026-01-07T18:42:00Z</dcterms:modified>
</cp:coreProperties>
</file>